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rawings/drawing2.xml" ContentType="application/vnd.openxmlformats-officedocument.drawingml.chartshap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charts/chart3.xml" ContentType="application/vnd.openxmlformats-officedocument.drawingml.chart+xml"/>
  <Default Extension="xlsx" ContentType="application/vnd.openxmlformats-officedocument.spreadsheetml.sheet"/>
  <Override PartName="/ppt/charts/chart4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rawings/drawing1.xml" ContentType="application/vnd.openxmlformats-officedocument.drawingml.chartshap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83" r:id="rId21"/>
    <p:sldId id="275" r:id="rId22"/>
    <p:sldId id="281" r:id="rId23"/>
    <p:sldId id="282" r:id="rId24"/>
    <p:sldId id="284" r:id="rId25"/>
    <p:sldId id="277" r:id="rId26"/>
    <p:sldId id="278" r:id="rId27"/>
    <p:sldId id="279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4485" autoAdjust="0"/>
    <p:restoredTop sz="94660"/>
  </p:normalViewPr>
  <p:slideViewPr>
    <p:cSldViewPr>
      <p:cViewPr varScale="1">
        <p:scale>
          <a:sx n="75" d="100"/>
          <a:sy n="75" d="100"/>
        </p:scale>
        <p:origin x="-127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Office_Excel1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____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/>
            </a:pPr>
            <a:r>
              <a:rPr lang="ru-RU" dirty="0"/>
              <a:t>Результаты</a:t>
            </a:r>
            <a:r>
              <a:rPr lang="ru-RU" baseline="0" dirty="0"/>
              <a:t> </a:t>
            </a:r>
            <a:r>
              <a:rPr lang="ru-RU" baseline="0" dirty="0" smtClean="0"/>
              <a:t>итоговой диагностики</a:t>
            </a:r>
            <a:endParaRPr lang="ru-RU" dirty="0"/>
          </a:p>
        </c:rich>
      </c:tx>
      <c:layout>
        <c:manualLayout>
          <c:xMode val="edge"/>
          <c:yMode val="edge"/>
          <c:x val="9.5125109361329882E-2"/>
          <c:y val="6.0185185185185175E-2"/>
        </c:manualLayout>
      </c:layout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Оценки</c:v>
                </c:pt>
              </c:strCache>
            </c:strRef>
          </c:tx>
          <c:explosion val="27"/>
          <c:dPt>
            <c:idx val="0"/>
            <c:explosion val="0"/>
          </c:dPt>
          <c:dPt>
            <c:idx val="1"/>
            <c:explosion val="0"/>
          </c:dPt>
          <c:dPt>
            <c:idx val="2"/>
            <c:explosion val="0"/>
          </c:dPt>
          <c:dLbls>
            <c:showVal val="1"/>
            <c:showLeaderLines val="1"/>
          </c:dLbls>
          <c:cat>
            <c:strRef>
              <c:f>Лист1!$A$2:$A$5</c:f>
              <c:strCache>
                <c:ptCount val="4"/>
                <c:pt idx="0">
                  <c:v>21%</c:v>
                </c:pt>
                <c:pt idx="1">
                  <c:v>36.8%</c:v>
                </c:pt>
                <c:pt idx="2">
                  <c:v>26.3%</c:v>
                </c:pt>
                <c:pt idx="3">
                  <c:v>15.7%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5</c:v>
                </c:pt>
                <c:pt idx="1">
                  <c:v>4</c:v>
                </c:pt>
                <c:pt idx="2">
                  <c:v>3</c:v>
                </c:pt>
                <c:pt idx="3">
                  <c:v>2</c:v>
                </c:pt>
              </c:numCache>
            </c:numRef>
          </c:val>
        </c:ser>
      </c:pie3DChart>
    </c:plotArea>
    <c:legend>
      <c:legendPos val="r"/>
      <c:layout/>
    </c:legend>
    <c:plotVisOnly val="1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/>
            </a:pPr>
            <a:r>
              <a:rPr lang="ru-RU"/>
              <a:t>Результаты</a:t>
            </a:r>
            <a:r>
              <a:rPr lang="ru-RU" baseline="0"/>
              <a:t> стартовой диагностики</a:t>
            </a:r>
            <a:endParaRPr lang="ru-RU"/>
          </a:p>
        </c:rich>
      </c:tx>
      <c:layout/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Оценки</c:v>
                </c:pt>
              </c:strCache>
            </c:strRef>
          </c:tx>
          <c:explosion val="25"/>
          <c:dPt>
            <c:idx val="0"/>
            <c:explosion val="0"/>
          </c:dPt>
          <c:dPt>
            <c:idx val="1"/>
            <c:explosion val="0"/>
          </c:dPt>
          <c:dPt>
            <c:idx val="2"/>
            <c:explosion val="0"/>
          </c:dPt>
          <c:dLbls>
            <c:showVal val="1"/>
            <c:showLeaderLines val="1"/>
          </c:dLbls>
          <c:cat>
            <c:strRef>
              <c:f>Лист1!$A$2:$A$5</c:f>
              <c:strCache>
                <c:ptCount val="4"/>
                <c:pt idx="0">
                  <c:v>21%</c:v>
                </c:pt>
                <c:pt idx="1">
                  <c:v>36.8%</c:v>
                </c:pt>
                <c:pt idx="2">
                  <c:v>26.3%</c:v>
                </c:pt>
                <c:pt idx="3">
                  <c:v>15.7%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5</c:v>
                </c:pt>
                <c:pt idx="1">
                  <c:v>4</c:v>
                </c:pt>
                <c:pt idx="2">
                  <c:v>3</c:v>
                </c:pt>
                <c:pt idx="3">
                  <c:v>2</c:v>
                </c:pt>
              </c:numCache>
            </c:numRef>
          </c:val>
        </c:ser>
      </c:pie3DChart>
    </c:plotArea>
    <c:legend>
      <c:legendPos val="r"/>
      <c:layout/>
    </c:legend>
    <c:plotVisOnly val="1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>
        <c:manualLayout>
          <c:layoutTarget val="inner"/>
          <c:xMode val="edge"/>
          <c:yMode val="edge"/>
          <c:x val="1.61615030452344E-2"/>
          <c:y val="2.0951592747229488E-2"/>
          <c:w val="0.61676219345107064"/>
          <c:h val="0.71942930280963069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Лист1!$B$2</c:f>
              <c:strCache>
                <c:ptCount val="1"/>
                <c:pt idx="0">
                  <c:v>ошибки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26</a:t>
                    </a:r>
                    <a:r>
                      <a:rPr lang="ru-RU" smtClean="0"/>
                      <a:t>.3%</a:t>
                    </a:r>
                    <a:endParaRPr lang="en-US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mtClean="0"/>
                      <a:t>42.1%</a:t>
                    </a:r>
                    <a:endParaRPr lang="en-US"/>
                  </a:p>
                </c:rich>
              </c:tx>
              <c:showVal val="1"/>
            </c:dLbl>
            <c:showVal val="1"/>
          </c:dLbls>
          <c:cat>
            <c:strRef>
              <c:f>Лист1!$A$3:$A$4</c:f>
              <c:strCache>
                <c:ptCount val="2"/>
                <c:pt idx="0">
                  <c:v>Табличное умножение</c:v>
                </c:pt>
                <c:pt idx="1">
                  <c:v>Табличное деление</c:v>
                </c:pt>
              </c:strCache>
            </c:strRef>
          </c:cat>
          <c:val>
            <c:numRef>
              <c:f>Лист1!$B$3:$B$4</c:f>
              <c:numCache>
                <c:formatCode>General</c:formatCode>
                <c:ptCount val="2"/>
                <c:pt idx="0">
                  <c:v>26</c:v>
                </c:pt>
                <c:pt idx="1">
                  <c:v>42</c:v>
                </c:pt>
              </c:numCache>
            </c:numRef>
          </c:val>
        </c:ser>
        <c:ser>
          <c:idx val="1"/>
          <c:order val="1"/>
          <c:tx>
            <c:strRef>
              <c:f>Лист1!$C$2</c:f>
              <c:strCache>
                <c:ptCount val="1"/>
                <c:pt idx="0">
                  <c:v>без ошибок</c:v>
                </c:pt>
              </c:strCache>
            </c:strRef>
          </c:tx>
          <c:dLbls>
            <c:dLbl>
              <c:idx val="0"/>
              <c:layout>
                <c:manualLayout>
                  <c:x val="2.1604938271604958E-2"/>
                  <c:y val="-1.8880647336480105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73</a:t>
                    </a:r>
                    <a:r>
                      <a:rPr lang="ru-RU" dirty="0" smtClean="0"/>
                      <a:t>.7%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47</a:t>
                    </a:r>
                    <a:r>
                      <a:rPr lang="ru-RU" dirty="0" smtClean="0"/>
                      <a:t>.9%</a:t>
                    </a:r>
                    <a:endParaRPr lang="en-US" dirty="0"/>
                  </a:p>
                </c:rich>
              </c:tx>
              <c:showVal val="1"/>
            </c:dLbl>
            <c:delete val="1"/>
          </c:dLbls>
          <c:cat>
            <c:strRef>
              <c:f>Лист1!$A$3:$A$4</c:f>
              <c:strCache>
                <c:ptCount val="2"/>
                <c:pt idx="0">
                  <c:v>Табличное умножение</c:v>
                </c:pt>
                <c:pt idx="1">
                  <c:v>Табличное деление</c:v>
                </c:pt>
              </c:strCache>
            </c:strRef>
          </c:cat>
          <c:val>
            <c:numRef>
              <c:f>Лист1!$C$3:$C$4</c:f>
              <c:numCache>
                <c:formatCode>General</c:formatCode>
                <c:ptCount val="2"/>
                <c:pt idx="0">
                  <c:v>73</c:v>
                </c:pt>
                <c:pt idx="1">
                  <c:v>47</c:v>
                </c:pt>
              </c:numCache>
            </c:numRef>
          </c:val>
        </c:ser>
        <c:shape val="box"/>
        <c:axId val="93534848"/>
        <c:axId val="93548928"/>
        <c:axId val="0"/>
      </c:bar3DChart>
      <c:catAx>
        <c:axId val="93534848"/>
        <c:scaling>
          <c:orientation val="minMax"/>
        </c:scaling>
        <c:axPos val="b"/>
        <c:tickLblPos val="nextTo"/>
        <c:crossAx val="93548928"/>
        <c:crosses val="autoZero"/>
        <c:auto val="1"/>
        <c:lblAlgn val="ctr"/>
        <c:lblOffset val="100"/>
      </c:catAx>
      <c:valAx>
        <c:axId val="93548928"/>
        <c:scaling>
          <c:orientation val="minMax"/>
        </c:scaling>
        <c:delete val="1"/>
        <c:axPos val="l"/>
        <c:majorGridlines/>
        <c:numFmt formatCode="General" sourceLinked="1"/>
        <c:tickLblPos val="nextTo"/>
        <c:crossAx val="9353484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7602103795026358"/>
          <c:y val="0.23410242909246887"/>
          <c:w val="0.23239711146007522"/>
          <c:h val="0.36418212488194124"/>
        </c:manualLayout>
      </c:layout>
    </c:legend>
    <c:plotVisOnly val="1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Лист1!$B$2</c:f>
              <c:strCache>
                <c:ptCount val="1"/>
                <c:pt idx="0">
                  <c:v>ошибки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15.7%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26.3%</a:t>
                    </a:r>
                    <a:endParaRPr lang="en-US" dirty="0"/>
                  </a:p>
                </c:rich>
              </c:tx>
              <c:showVal val="1"/>
            </c:dLbl>
            <c:showVal val="1"/>
          </c:dLbls>
          <c:cat>
            <c:strRef>
              <c:f>Лист1!$A$3:$A$4</c:f>
              <c:strCache>
                <c:ptCount val="2"/>
                <c:pt idx="0">
                  <c:v>Табличное умножение</c:v>
                </c:pt>
                <c:pt idx="1">
                  <c:v>Табличное деление</c:v>
                </c:pt>
              </c:strCache>
            </c:strRef>
          </c:cat>
          <c:val>
            <c:numRef>
              <c:f>Лист1!$B$3:$B$4</c:f>
              <c:numCache>
                <c:formatCode>General</c:formatCode>
                <c:ptCount val="2"/>
                <c:pt idx="0">
                  <c:v>16</c:v>
                </c:pt>
                <c:pt idx="1">
                  <c:v>26</c:v>
                </c:pt>
              </c:numCache>
            </c:numRef>
          </c:val>
        </c:ser>
        <c:ser>
          <c:idx val="1"/>
          <c:order val="1"/>
          <c:tx>
            <c:strRef>
              <c:f>Лист1!$C$2</c:f>
              <c:strCache>
                <c:ptCount val="1"/>
                <c:pt idx="0">
                  <c:v>без ошибок</c:v>
                </c:pt>
              </c:strCache>
            </c:strRef>
          </c:tx>
          <c:dLbls>
            <c:dLbl>
              <c:idx val="0"/>
              <c:layout>
                <c:manualLayout>
                  <c:x val="2.1604938271604975E-2"/>
                  <c:y val="-1.888064733648011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84.3%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73.7%</a:t>
                    </a:r>
                    <a:endParaRPr lang="en-US" dirty="0"/>
                  </a:p>
                </c:rich>
              </c:tx>
              <c:showVal val="1"/>
            </c:dLbl>
            <c:delete val="1"/>
          </c:dLbls>
          <c:cat>
            <c:strRef>
              <c:f>Лист1!$A$3:$A$4</c:f>
              <c:strCache>
                <c:ptCount val="2"/>
                <c:pt idx="0">
                  <c:v>Табличное умножение</c:v>
                </c:pt>
                <c:pt idx="1">
                  <c:v>Табличное деление</c:v>
                </c:pt>
              </c:strCache>
            </c:strRef>
          </c:cat>
          <c:val>
            <c:numRef>
              <c:f>Лист1!$C$3:$C$4</c:f>
              <c:numCache>
                <c:formatCode>General</c:formatCode>
                <c:ptCount val="2"/>
                <c:pt idx="0">
                  <c:v>84</c:v>
                </c:pt>
                <c:pt idx="1">
                  <c:v>74</c:v>
                </c:pt>
              </c:numCache>
            </c:numRef>
          </c:val>
        </c:ser>
        <c:shape val="box"/>
        <c:axId val="83330560"/>
        <c:axId val="83332096"/>
        <c:axId val="0"/>
      </c:bar3DChart>
      <c:catAx>
        <c:axId val="83330560"/>
        <c:scaling>
          <c:orientation val="minMax"/>
        </c:scaling>
        <c:axPos val="b"/>
        <c:tickLblPos val="nextTo"/>
        <c:crossAx val="83332096"/>
        <c:crosses val="autoZero"/>
        <c:auto val="1"/>
        <c:lblAlgn val="ctr"/>
        <c:lblOffset val="100"/>
      </c:catAx>
      <c:valAx>
        <c:axId val="83332096"/>
        <c:scaling>
          <c:orientation val="minMax"/>
        </c:scaling>
        <c:delete val="1"/>
        <c:axPos val="l"/>
        <c:majorGridlines/>
        <c:numFmt formatCode="General" sourceLinked="1"/>
        <c:tickLblPos val="nextTo"/>
        <c:crossAx val="8333056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7602103795026358"/>
          <c:y val="0.31441686795684898"/>
          <c:w val="0.26472011755054392"/>
          <c:h val="0.28386768601756152"/>
        </c:manualLayout>
      </c:layout>
    </c:legend>
    <c:plotVisOnly val="1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1.11022E-16</cdr:x>
      <cdr:y>0</cdr:y>
    </cdr:from>
    <cdr:to>
      <cdr:x>1</cdr:x>
      <cdr:y>0.31427</cdr:y>
    </cdr:to>
    <cdr:sp macro="" textlink="">
      <cdr:nvSpPr>
        <cdr:cNvPr id="2" name="Заголовок 1"/>
        <cdr:cNvSpPr>
          <a:spLocks xmlns:a="http://schemas.openxmlformats.org/drawingml/2006/main" noGrp="1"/>
        </cdr:cNvSpPr>
      </cdr:nvSpPr>
      <cdr:spPr>
        <a:xfrm xmlns:a="http://schemas.openxmlformats.org/drawingml/2006/main">
          <a:off x="2786082" y="-142876"/>
          <a:ext cx="4714908" cy="11430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="horz" anchor="ctr">
          <a:normAutofit/>
          <a:scene3d>
            <a:camera prst="orthographicFront"/>
            <a:lightRig rig="soft" dir="t">
              <a:rot lat="0" lon="0" rev="16800000"/>
            </a:lightRig>
          </a:scene3d>
          <a:sp3d prstMaterial="softEdge">
            <a:bevelT w="38100" h="38100"/>
          </a:sp3d>
        </a:bodyPr>
        <a:lstStyle xmlns:a="http://schemas.openxmlformats.org/drawingml/2006/main">
          <a:lvl1pPr algn="ctr" rtl="0" eaLnBrk="1" latinLnBrk="0" hangingPunct="1">
            <a:spcBef>
              <a:spcPct val="0"/>
            </a:spcBef>
            <a:buNone/>
            <a:defRPr kumimoji="0" sz="4100" b="1" kern="1200" cap="none" baseline="0">
              <a:ln w="6350">
                <a:noFill/>
              </a:ln>
              <a:gradFill>
                <a:gsLst>
                  <a:gs pos="0">
                    <a:srgbClr val="CEB966">
                      <a:tint val="73000"/>
                      <a:satMod val="145000"/>
                    </a:srgbClr>
                  </a:gs>
                  <a:gs pos="73000">
                    <a:srgbClr val="CEB966">
                      <a:tint val="73000"/>
                      <a:satMod val="145000"/>
                    </a:srgbClr>
                  </a:gs>
                  <a:gs pos="100000">
                    <a:srgbClr val="CEB966">
                      <a:tint val="83000"/>
                      <a:satMod val="143000"/>
                    </a:srgbClr>
                  </a:gs>
                </a:gsLst>
                <a:lin ang="4800000" scaled="1"/>
              </a:gradFill>
              <a:effectLst>
                <a:outerShdw blurRad="114300" dist="101600" dir="2700000" algn="tl" rotWithShape="0">
                  <a:srgbClr val="000000">
                    <a:alpha val="40000"/>
                  </a:srgbClr>
                </a:outerShdw>
              </a:effectLst>
              <a:latin typeface="Lucida Sans"/>
            </a:defRPr>
          </a:lvl1pPr>
        </a:lstStyle>
        <a:p xmlns:a="http://schemas.openxmlformats.org/drawingml/2006/main">
          <a:endParaRPr lang="ru-RU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1.11022E-16</cdr:x>
      <cdr:y>0</cdr:y>
    </cdr:from>
    <cdr:to>
      <cdr:x>1</cdr:x>
      <cdr:y>0.31427</cdr:y>
    </cdr:to>
    <cdr:sp macro="" textlink="">
      <cdr:nvSpPr>
        <cdr:cNvPr id="2" name="Заголовок 1"/>
        <cdr:cNvSpPr>
          <a:spLocks xmlns:a="http://schemas.openxmlformats.org/drawingml/2006/main" noGrp="1"/>
        </cdr:cNvSpPr>
      </cdr:nvSpPr>
      <cdr:spPr>
        <a:xfrm xmlns:a="http://schemas.openxmlformats.org/drawingml/2006/main">
          <a:off x="2786082" y="-142876"/>
          <a:ext cx="4714908" cy="11430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="horz" anchor="ctr">
          <a:normAutofit/>
          <a:scene3d>
            <a:camera prst="orthographicFront"/>
            <a:lightRig rig="soft" dir="t">
              <a:rot lat="0" lon="0" rev="16800000"/>
            </a:lightRig>
          </a:scene3d>
          <a:sp3d prstMaterial="softEdge">
            <a:bevelT w="38100" h="38100"/>
          </a:sp3d>
        </a:bodyPr>
        <a:lstStyle xmlns:a="http://schemas.openxmlformats.org/drawingml/2006/main">
          <a:lvl1pPr algn="ctr" rtl="0" eaLnBrk="1" latinLnBrk="0" hangingPunct="1">
            <a:spcBef>
              <a:spcPct val="0"/>
            </a:spcBef>
            <a:buNone/>
            <a:defRPr kumimoji="0" sz="4100" b="1" kern="1200" cap="none" baseline="0">
              <a:ln w="6350">
                <a:noFill/>
              </a:ln>
              <a:gradFill>
                <a:gsLst>
                  <a:gs pos="0">
                    <a:srgbClr val="CEB966">
                      <a:tint val="73000"/>
                      <a:satMod val="145000"/>
                    </a:srgbClr>
                  </a:gs>
                  <a:gs pos="73000">
                    <a:srgbClr val="CEB966">
                      <a:tint val="73000"/>
                      <a:satMod val="145000"/>
                    </a:srgbClr>
                  </a:gs>
                  <a:gs pos="100000">
                    <a:srgbClr val="CEB966">
                      <a:tint val="83000"/>
                      <a:satMod val="143000"/>
                    </a:srgbClr>
                  </a:gs>
                </a:gsLst>
                <a:lin ang="4800000" scaled="1"/>
              </a:gradFill>
              <a:effectLst>
                <a:outerShdw blurRad="114300" dist="101600" dir="2700000" algn="tl" rotWithShape="0">
                  <a:srgbClr val="000000">
                    <a:alpha val="40000"/>
                  </a:srgbClr>
                </a:outerShdw>
              </a:effectLst>
              <a:latin typeface="Lucida Sans"/>
            </a:defRPr>
          </a:lvl1pPr>
        </a:lstStyle>
        <a:p xmlns:a="http://schemas.openxmlformats.org/drawingml/2006/main">
          <a:endParaRPr lang="ru-RU" dirty="0"/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29.11.2010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29.11.2010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29.11.2010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29.11.2010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29.11.2010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29.11.2010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29.11.2010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29.11.2010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29.11.2010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29.11.2010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29.11.2010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29.11.2010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714356"/>
            <a:ext cx="7872410" cy="3071810"/>
          </a:xfrm>
        </p:spPr>
        <p:txBody>
          <a:bodyPr>
            <a:normAutofit/>
          </a:bodyPr>
          <a:lstStyle/>
          <a:p>
            <a:r>
              <a:rPr lang="ru-RU" sz="3200" dirty="0" smtClean="0"/>
              <a:t>«Использование технологии проблемного обучения в начальной школе на уроках математики.»</a:t>
            </a:r>
            <a:br>
              <a:rPr lang="ru-RU" sz="32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endParaRPr lang="ru-RU" sz="3200" dirty="0"/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3071802" y="4357694"/>
            <a:ext cx="6400800" cy="2708275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buFont typeface="Wingdings 2"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УМК «Школа России»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buFont typeface="Wingdings 2"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Работу выполнил учитель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buFont typeface="Wingdings 2"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МОУ КСОШ № 1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buFont typeface="Wingdings 2"/>
              <a:buNone/>
              <a:tabLst/>
              <a:defRPr/>
            </a:pPr>
            <a:r>
              <a:rPr lang="ru-RU" sz="2800" dirty="0" smtClean="0"/>
              <a:t>Чернова </a:t>
            </a:r>
            <a:r>
              <a:rPr lang="ru-RU" sz="2800" dirty="0" smtClean="0"/>
              <a:t>Е.Е.</a:t>
            </a:r>
            <a:endParaRPr kumimoji="0" lang="ru-RU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Технология проблемного обучения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Это такая организация учебного процесса, которая предполагает создание в сознании учащихся под руководством учителя проблемных ситуаций, требующих активной самостоятельной деятельности учащихся по их разрешению, в результате чего и происходит творческое овладение знаниями, умениями и навыками и развитие мыслительных способностей.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Цель и назначение проблемного обучения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Преодолеть элементы механического усвоения знаний, активизировать мыслительную деятельность учащихся и ознакомить их с методами исследования. Толчком к продуктивному мышлению служит проблемная ситуация. Средством её создания является учебная проблема. Каждая учебная проблема подразумевает противоречие, что является движущей силой обучения.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Курс математики в начальной школе</a:t>
            </a:r>
            <a:endParaRPr lang="ru-RU" dirty="0"/>
          </a:p>
        </p:txBody>
      </p:sp>
      <p:pic>
        <p:nvPicPr>
          <p:cNvPr id="2051" name="Picture 3" descr="F:\Схема 1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1571612"/>
            <a:ext cx="6929486" cy="500065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Место раздела в системе курса</a:t>
            </a:r>
            <a:endParaRPr lang="ru-RU" dirty="0"/>
          </a:p>
        </p:txBody>
      </p:sp>
      <p:pic>
        <p:nvPicPr>
          <p:cNvPr id="6146" name="Picture 2" descr="C:\Users\DOM\Pictures\Новый точечный рисунок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1928802"/>
            <a:ext cx="6924676" cy="32289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Цели и задачи раздела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u="sng" dirty="0" smtClean="0"/>
              <a:t>  К завершению изучения данного раздела учащиеся должны знать:</a:t>
            </a:r>
          </a:p>
          <a:p>
            <a:r>
              <a:rPr lang="ru-RU" dirty="0" smtClean="0"/>
              <a:t>- таблицу умножения однозначных чисел и соответствующие случаи деления на уровне автоматизированного навыка;</a:t>
            </a:r>
          </a:p>
          <a:p>
            <a:r>
              <a:rPr lang="ru-RU" dirty="0" smtClean="0"/>
              <a:t>- название компонентов и результатов умножения и деления; осознанно формулировать правила (способы действий), которые лежат в основе арифметического способа решения уравнений;</a:t>
            </a:r>
          </a:p>
          <a:p>
            <a:r>
              <a:rPr lang="ru-RU" dirty="0" smtClean="0"/>
              <a:t>- правила о порядке выполнения действий в выражениях в 2 – 3 действия (со скобками и без них);</a:t>
            </a:r>
          </a:p>
          <a:p>
            <a:r>
              <a:rPr lang="ru-RU" dirty="0" smtClean="0"/>
              <a:t>- как решаются составные задачи;</a:t>
            </a:r>
          </a:p>
          <a:p>
            <a:r>
              <a:rPr lang="ru-RU" dirty="0" smtClean="0"/>
              <a:t>- единицы площади и правило нахождения площади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Ожидаемые результаты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r>
              <a:rPr lang="ru-RU" u="sng" dirty="0" smtClean="0"/>
              <a:t> К концу изученного раздела «Табличное  умножение </a:t>
            </a:r>
            <a:r>
              <a:rPr lang="ru-RU" u="sng" smtClean="0"/>
              <a:t>и              деление</a:t>
            </a:r>
            <a:r>
              <a:rPr lang="ru-RU" u="sng" dirty="0" smtClean="0"/>
              <a:t>» все дети научатся уверенно:</a:t>
            </a:r>
          </a:p>
          <a:p>
            <a:r>
              <a:rPr lang="ru-RU" dirty="0" smtClean="0"/>
              <a:t>- определять значения выражений в 2 – 3 действия со скобками и без них;</a:t>
            </a:r>
          </a:p>
          <a:p>
            <a:r>
              <a:rPr lang="ru-RU" dirty="0" smtClean="0"/>
              <a:t>- применять автоматизированные знания таблицы умножения и соответствующие случаи деления;</a:t>
            </a:r>
          </a:p>
          <a:p>
            <a:r>
              <a:rPr lang="ru-RU" dirty="0" smtClean="0"/>
              <a:t>- определять взаимосвязь между компонентами и результатами действий, решать уравнения;</a:t>
            </a:r>
          </a:p>
          <a:p>
            <a:r>
              <a:rPr lang="ru-RU" dirty="0" smtClean="0"/>
              <a:t>- решать задачи в 1 – 2 действия, пройденных видов;</a:t>
            </a:r>
          </a:p>
          <a:p>
            <a:r>
              <a:rPr lang="ru-RU" dirty="0" smtClean="0"/>
              <a:t>- решать геометрические задачи.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Методы обучения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b="1" dirty="0" smtClean="0"/>
              <a:t> Выбор метода</a:t>
            </a:r>
            <a:r>
              <a:rPr lang="ru-RU" dirty="0" smtClean="0"/>
              <a:t> – это ключ к оптимизации процесса обучения. Он зависит:</a:t>
            </a:r>
          </a:p>
          <a:p>
            <a:r>
              <a:rPr lang="ru-RU" dirty="0" smtClean="0"/>
              <a:t>- от особенности материала;</a:t>
            </a:r>
          </a:p>
          <a:p>
            <a:r>
              <a:rPr lang="ru-RU" dirty="0" smtClean="0"/>
              <a:t>- от возрастных возможностей учащихся и их подготовленности и на основе уже изученного материала;</a:t>
            </a:r>
          </a:p>
          <a:p>
            <a:r>
              <a:rPr lang="ru-RU" dirty="0" smtClean="0"/>
              <a:t> - от психологических особенностей усвоения данного материала  - опоры на зрительный, слуховой факторы, на возможность логической сознательной работы.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Аналитико-синтетический метод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b="1" u="sng" dirty="0" smtClean="0"/>
              <a:t>используется:</a:t>
            </a:r>
          </a:p>
          <a:p>
            <a:r>
              <a:rPr lang="ru-RU" dirty="0" smtClean="0"/>
              <a:t> - для задач известного типа применяем синтетический анализ – нисходящий (от данных к вопросу); выделим одну простую задачу – решим, выделим вторую задачу – решим;</a:t>
            </a:r>
          </a:p>
          <a:p>
            <a:r>
              <a:rPr lang="ru-RU" dirty="0" smtClean="0"/>
              <a:t> - для задач неизвестного типа применяется аналитический анализ – восходящий (от вопроса к данным);</a:t>
            </a:r>
          </a:p>
          <a:p>
            <a:r>
              <a:rPr lang="ru-RU" dirty="0" smtClean="0"/>
              <a:t>- семантический анализ – выяснение значений слов.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Аналитико-синтетический метод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ru-RU" sz="1600" b="1" u="sng" dirty="0" smtClean="0"/>
              <a:t>При составлении табличных случаев умножения использую различные приёмы:</a:t>
            </a:r>
          </a:p>
          <a:p>
            <a:r>
              <a:rPr lang="ru-RU" sz="1600" u="sng" dirty="0" smtClean="0"/>
              <a:t>- </a:t>
            </a:r>
            <a:r>
              <a:rPr lang="ru-RU" sz="1600" b="1" u="sng" dirty="0" smtClean="0"/>
              <a:t>приём, в основе которого лежит определение умножения</a:t>
            </a:r>
            <a:r>
              <a:rPr lang="ru-RU" sz="1600" dirty="0" smtClean="0"/>
              <a:t>. Чтобы найти произведение 8 * 2, заменим его суммой одинаковых слагаемых 8 * 2 = 8 + 8.</a:t>
            </a:r>
          </a:p>
          <a:p>
            <a:pPr>
              <a:buNone/>
            </a:pPr>
            <a:r>
              <a:rPr lang="ru-RU" sz="1600" dirty="0" smtClean="0"/>
              <a:t>Так как 8 + 8 = 16, то 8 * 2 = 16.</a:t>
            </a:r>
          </a:p>
          <a:p>
            <a:r>
              <a:rPr lang="ru-RU" sz="1600" b="1" dirty="0" smtClean="0"/>
              <a:t>      </a:t>
            </a:r>
            <a:r>
              <a:rPr lang="ru-RU" sz="1600" b="1" u="sng" dirty="0" smtClean="0"/>
              <a:t>Другой вариант</a:t>
            </a:r>
            <a:r>
              <a:rPr lang="ru-RU" sz="1600" u="sng" dirty="0" smtClean="0"/>
              <a:t>.</a:t>
            </a:r>
            <a:r>
              <a:rPr lang="ru-RU" sz="1600" dirty="0" smtClean="0"/>
              <a:t> Требует вычислить произведение 6 * 9. Легко запомнить, что 6 * 8 = 48, тогда 6 * 9 = 6 * 8 + 6 = 48 + 6 = 54.</a:t>
            </a:r>
          </a:p>
          <a:p>
            <a:r>
              <a:rPr lang="ru-RU" sz="1600" dirty="0" smtClean="0"/>
              <a:t>      </a:t>
            </a:r>
            <a:r>
              <a:rPr lang="ru-RU" sz="1600" b="1" u="sng" dirty="0" smtClean="0"/>
              <a:t>Третий вариант</a:t>
            </a:r>
            <a:r>
              <a:rPr lang="ru-RU" sz="1600" dirty="0" smtClean="0"/>
              <a:t>. Требуется вычислить произведение 6 * 9. Легко запомнить, что 6 * 10 = 60, тогда 6 * 9 = 6 * 10 – 6 = 60 – 6 = 54.</a:t>
            </a:r>
          </a:p>
          <a:p>
            <a:r>
              <a:rPr lang="ru-RU" sz="1600" b="1" dirty="0" smtClean="0"/>
              <a:t>- </a:t>
            </a:r>
            <a:r>
              <a:rPr lang="ru-RU" sz="1600" b="1" u="sng" dirty="0" smtClean="0"/>
              <a:t>приём, в основе которого лежит переместительное свойство умножения.</a:t>
            </a:r>
            <a:r>
              <a:rPr lang="ru-RU" sz="1600" b="1" dirty="0" smtClean="0"/>
              <a:t> </a:t>
            </a:r>
            <a:r>
              <a:rPr lang="ru-RU" sz="1600" dirty="0" smtClean="0"/>
              <a:t>Требуется найти произведение 8 * 6. Легко запомнить 6 * 8 = 48. Значит, </a:t>
            </a:r>
          </a:p>
          <a:p>
            <a:pPr>
              <a:buNone/>
            </a:pPr>
            <a:r>
              <a:rPr lang="ru-RU" sz="1600" dirty="0" smtClean="0"/>
              <a:t>8 * 6 = 48.</a:t>
            </a:r>
          </a:p>
          <a:p>
            <a:r>
              <a:rPr lang="ru-RU" sz="1600" b="1" dirty="0" smtClean="0"/>
              <a:t>- </a:t>
            </a:r>
            <a:r>
              <a:rPr lang="ru-RU" sz="1600" b="1" u="sng" dirty="0" smtClean="0"/>
              <a:t>приём, в основе которого лежит сочетательное свойство умножения.</a:t>
            </a:r>
            <a:r>
              <a:rPr lang="ru-RU" sz="1600" dirty="0" smtClean="0"/>
              <a:t> Требуется найти произведение 9 * 4. Легко запомнить, что 9 * 2 = 18. Тогда </a:t>
            </a:r>
          </a:p>
          <a:p>
            <a:pPr>
              <a:buNone/>
            </a:pPr>
            <a:r>
              <a:rPr lang="ru-RU" sz="1600" dirty="0" smtClean="0"/>
              <a:t>9 * 4 = (9 *(2 *2)) = ((9 * 2) * 2) = 18 * 2 = 18 + 18 = 36. Итак, 9 * 4 = 36.</a:t>
            </a:r>
          </a:p>
          <a:p>
            <a:r>
              <a:rPr lang="ru-RU" sz="1600" b="1" dirty="0" smtClean="0"/>
              <a:t>- </a:t>
            </a:r>
            <a:r>
              <a:rPr lang="ru-RU" sz="1600" b="1" u="sng" dirty="0" smtClean="0"/>
              <a:t>приём, в основе которого лежит распределительное свойство умножения.</a:t>
            </a:r>
            <a:endParaRPr lang="ru-RU" sz="1600" u="sng" dirty="0" smtClean="0"/>
          </a:p>
          <a:p>
            <a:pPr>
              <a:buNone/>
            </a:pPr>
            <a:r>
              <a:rPr lang="ru-RU" sz="1600" dirty="0" smtClean="0"/>
              <a:t>Требуется найти произведение 8 * 7. Легко запомнить, что 8 * 5 = 40 и 8 * 2 = 16. Тогда 8 * 7 = 8 * 5 + 8 * 2 =40 + 16 = 56. </a:t>
            </a:r>
            <a:endParaRPr lang="ru-RU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Частично-поисковый метод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dirty="0" smtClean="0"/>
              <a:t>     Этот метод постепенно приобщает к самостоятельному решению проблем под руководством учителя. Он наиболее содействует развитию мышления школьников. </a:t>
            </a:r>
          </a:p>
          <a:p>
            <a:pPr>
              <a:buNone/>
            </a:pPr>
            <a:r>
              <a:rPr lang="ru-RU" dirty="0" smtClean="0"/>
              <a:t>     </a:t>
            </a:r>
            <a:r>
              <a:rPr lang="ru-RU" b="1" u="sng" dirty="0" smtClean="0"/>
              <a:t>Имеется достаточное количество понятий, правил и задач при изучении которых можно использовать частично – поисковый метод</a:t>
            </a:r>
            <a:r>
              <a:rPr lang="ru-RU" dirty="0" smtClean="0"/>
              <a:t>:</a:t>
            </a:r>
          </a:p>
          <a:p>
            <a:r>
              <a:rPr lang="ru-RU" dirty="0" smtClean="0"/>
              <a:t>- табличное умножение и деление;</a:t>
            </a:r>
          </a:p>
          <a:p>
            <a:r>
              <a:rPr lang="ru-RU" dirty="0" smtClean="0"/>
              <a:t>- усвоение смысла умножения;</a:t>
            </a:r>
          </a:p>
          <a:p>
            <a:r>
              <a:rPr lang="ru-RU" dirty="0" smtClean="0"/>
              <a:t>- свойства умножения и сложения;</a:t>
            </a:r>
          </a:p>
          <a:p>
            <a:r>
              <a:rPr lang="ru-RU" dirty="0" smtClean="0"/>
              <a:t>- порядок действий в выражениях со скобками;</a:t>
            </a:r>
          </a:p>
          <a:p>
            <a:r>
              <a:rPr lang="ru-RU" dirty="0" smtClean="0"/>
              <a:t>- частные случаи умножения 23 * 4 и деления 48 : 3;</a:t>
            </a:r>
          </a:p>
          <a:p>
            <a:r>
              <a:rPr lang="ru-RU" dirty="0" smtClean="0"/>
              <a:t>- геометрические упражнения;</a:t>
            </a:r>
          </a:p>
          <a:p>
            <a:r>
              <a:rPr lang="ru-RU" dirty="0" smtClean="0"/>
              <a:t>- составные задачи.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Исследовательский метод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b="1" u="sng" dirty="0" smtClean="0"/>
              <a:t>предполагает, что ученики самостоятельно формулируют проблему и решают её с последующим контролем учителя. Этот метод применяла при:</a:t>
            </a:r>
          </a:p>
          <a:p>
            <a:r>
              <a:rPr lang="ru-RU" dirty="0" smtClean="0"/>
              <a:t>- решении составных задач нового вида (содержащих новую для учащихся комбинацию известных уже видов простых задач);</a:t>
            </a:r>
          </a:p>
          <a:p>
            <a:r>
              <a:rPr lang="ru-RU" dirty="0" smtClean="0"/>
              <a:t> - составлении таблицы умножения восьми и на 8 и соответствующие случаи деления.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Репродуктивный метод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b="1" u="sng" dirty="0" smtClean="0"/>
              <a:t>многократное воспроизведение знаний и умений по образцу. В рамках этого метода применяются:</a:t>
            </a:r>
          </a:p>
          <a:p>
            <a:r>
              <a:rPr lang="ru-RU" dirty="0" smtClean="0"/>
              <a:t>- арифметические диктанты, блиц – турниры, устный счёт, различные виды самостоятельных и контрольных работ;</a:t>
            </a:r>
          </a:p>
          <a:p>
            <a:r>
              <a:rPr lang="ru-RU" dirty="0" smtClean="0"/>
              <a:t>- использование плакатов, карточек – подсказок, таблиц и других средств наглядности;</a:t>
            </a:r>
          </a:p>
          <a:p>
            <a:r>
              <a:rPr lang="ru-RU" dirty="0" smtClean="0"/>
              <a:t>- проговаривание правил, законов, связи между компонентами;</a:t>
            </a:r>
          </a:p>
          <a:p>
            <a:r>
              <a:rPr lang="ru-RU" dirty="0" smtClean="0"/>
              <a:t>- внимательное чтение – опора на зрительную и слуховую память.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Репродуктивный метод</a:t>
            </a:r>
            <a:endParaRPr lang="ru-RU"/>
          </a:p>
        </p:txBody>
      </p:sp>
      <p:pic>
        <p:nvPicPr>
          <p:cNvPr id="1027" name="Picture 3" descr="F:\фото\IMG_369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571612"/>
            <a:ext cx="4362266" cy="4708525"/>
          </a:xfrm>
          <a:prstGeom prst="rect">
            <a:avLst/>
          </a:prstGeom>
          <a:noFill/>
        </p:spPr>
      </p:pic>
      <p:pic>
        <p:nvPicPr>
          <p:cNvPr id="1028" name="Picture 4" descr="F:\фото\IMG_369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1428736"/>
            <a:ext cx="4286248" cy="47149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Разработка урока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dirty="0" smtClean="0"/>
              <a:t>10.11.                  МАТЕМАТИКА (38)</a:t>
            </a:r>
          </a:p>
          <a:p>
            <a:pPr>
              <a:buNone/>
            </a:pPr>
            <a:r>
              <a:rPr lang="ru-RU" dirty="0" smtClean="0"/>
              <a:t>                                  3 класс</a:t>
            </a:r>
          </a:p>
          <a:p>
            <a:pPr>
              <a:buNone/>
            </a:pPr>
            <a:r>
              <a:rPr lang="ru-RU" dirty="0" smtClean="0"/>
              <a:t>ТЕМА. Умножение семи и на 7, соответствующие случаи деления.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pPr>
              <a:buNone/>
            </a:pPr>
            <a:r>
              <a:rPr lang="ru-RU" dirty="0" smtClean="0"/>
              <a:t>ТИП УРОКА. Комбинированный.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pPr>
              <a:buNone/>
            </a:pPr>
            <a:r>
              <a:rPr lang="ru-RU" dirty="0" smtClean="0"/>
              <a:t>ЦЕЛЬ УРОКА. Составить таблицы умножения семи и на 7, рассмотреть соответствующие случаи деления, закреплять умение решать задачи, сравнивать, вычислять.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Разработка урока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ru-RU" b="1" u="sng" dirty="0" smtClean="0"/>
              <a:t>ЗАДАЧИ УРОКА. </a:t>
            </a:r>
          </a:p>
          <a:p>
            <a:pPr>
              <a:buNone/>
            </a:pPr>
            <a:r>
              <a:rPr lang="ru-RU" dirty="0" smtClean="0"/>
              <a:t>1.Образовательная:</a:t>
            </a:r>
          </a:p>
          <a:p>
            <a:r>
              <a:rPr lang="ru-RU" dirty="0" smtClean="0"/>
              <a:t>- научить детей правильно применять полученные знания не только в рамках предмета, но и в повседневной жизни;</a:t>
            </a:r>
          </a:p>
          <a:p>
            <a:r>
              <a:rPr lang="ru-RU" dirty="0" smtClean="0"/>
              <a:t>- совершенствовать вычислительные навыки;</a:t>
            </a:r>
          </a:p>
          <a:p>
            <a:r>
              <a:rPr lang="ru-RU" dirty="0" smtClean="0"/>
              <a:t>- закреплять умение решать составные задачи;</a:t>
            </a:r>
          </a:p>
          <a:p>
            <a:r>
              <a:rPr lang="ru-RU" dirty="0" smtClean="0"/>
              <a:t>- доводить до автоматизма усвоение таблиц умножения.</a:t>
            </a:r>
          </a:p>
          <a:p>
            <a:pPr>
              <a:buNone/>
            </a:pPr>
            <a:r>
              <a:rPr lang="ru-RU" dirty="0" smtClean="0"/>
              <a:t>2.Развивающая:</a:t>
            </a:r>
          </a:p>
          <a:p>
            <a:r>
              <a:rPr lang="ru-RU" dirty="0" smtClean="0"/>
              <a:t>- развивать многообразие психических процессов: мышление, память, внимание, воображение, речь, восприятие;</a:t>
            </a:r>
          </a:p>
          <a:p>
            <a:r>
              <a:rPr lang="ru-RU" dirty="0" smtClean="0"/>
              <a:t>- совершенствовать мыслительные операции: анализа, синтеза, сравнения, сопоставления, классификации;</a:t>
            </a:r>
          </a:p>
          <a:p>
            <a:r>
              <a:rPr lang="ru-RU" dirty="0" smtClean="0"/>
              <a:t>- развитие познавательной активности учащихся;</a:t>
            </a:r>
          </a:p>
          <a:p>
            <a:pPr>
              <a:buNone/>
            </a:pPr>
            <a:r>
              <a:rPr lang="ru-RU" dirty="0" smtClean="0"/>
              <a:t>3.Воспитательная:</a:t>
            </a:r>
          </a:p>
          <a:p>
            <a:r>
              <a:rPr lang="ru-RU" dirty="0" smtClean="0"/>
              <a:t>- воспитывать умение работать в группах, прислушиваться к мнению соседей, отстаивать свою точку зрения, решать проблему сообща.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Решение учебных задач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ctr">
              <a:buNone/>
            </a:pPr>
            <a:r>
              <a:rPr lang="ru-RU" b="1" u="sng" dirty="0" smtClean="0"/>
              <a:t>Диагностика знаний и умений в форме фронтального опроса</a:t>
            </a:r>
          </a:p>
          <a:p>
            <a:pPr>
              <a:buNone/>
            </a:pPr>
            <a:r>
              <a:rPr lang="ru-RU" dirty="0" smtClean="0"/>
              <a:t>1.- Итак, на доске ряды чисел:</a:t>
            </a:r>
          </a:p>
          <a:p>
            <a:pPr>
              <a:buNone/>
            </a:pPr>
            <a:r>
              <a:rPr lang="ru-RU" dirty="0" smtClean="0"/>
              <a:t>27     36     45…</a:t>
            </a:r>
          </a:p>
          <a:p>
            <a:pPr>
              <a:buNone/>
            </a:pPr>
            <a:r>
              <a:rPr lang="ru-RU" dirty="0" smtClean="0"/>
              <a:t>16     20     24…</a:t>
            </a:r>
          </a:p>
          <a:p>
            <a:pPr>
              <a:buNone/>
            </a:pPr>
            <a:r>
              <a:rPr lang="ru-RU" dirty="0" smtClean="0"/>
              <a:t>- Найдите закономерность, продолжите ряд.</a:t>
            </a:r>
          </a:p>
          <a:p>
            <a:pPr>
              <a:buNone/>
            </a:pPr>
            <a:r>
              <a:rPr lang="ru-RU" dirty="0" smtClean="0"/>
              <a:t>2. На доске:</a:t>
            </a:r>
          </a:p>
          <a:p>
            <a:pPr>
              <a:buNone/>
            </a:pPr>
            <a:r>
              <a:rPr lang="ru-RU" dirty="0" smtClean="0"/>
              <a:t>16 * 4    30 * 2    40 * 5    7 * 13</a:t>
            </a:r>
          </a:p>
          <a:p>
            <a:pPr>
              <a:buNone/>
            </a:pPr>
            <a:r>
              <a:rPr lang="ru-RU" dirty="0" smtClean="0"/>
              <a:t>- Что написано на доске? </a:t>
            </a:r>
          </a:p>
          <a:p>
            <a:pPr>
              <a:buNone/>
            </a:pPr>
            <a:r>
              <a:rPr lang="ru-RU" dirty="0" smtClean="0"/>
              <a:t>- Прочитайте по-разному первое произведение. </a:t>
            </a:r>
          </a:p>
          <a:p>
            <a:pPr>
              <a:buNone/>
            </a:pPr>
            <a:r>
              <a:rPr lang="ru-RU" dirty="0" smtClean="0"/>
              <a:t>- На какие две группы можно разбить эти примеры?</a:t>
            </a:r>
          </a:p>
          <a:p>
            <a:pPr>
              <a:buNone/>
            </a:pPr>
            <a:r>
              <a:rPr lang="ru-RU" dirty="0" smtClean="0"/>
              <a:t>16 * 4               30 * 2</a:t>
            </a:r>
          </a:p>
          <a:p>
            <a:pPr>
              <a:buNone/>
            </a:pPr>
            <a:r>
              <a:rPr lang="ru-RU" dirty="0" smtClean="0"/>
              <a:t>7 * 13               40 * 5</a:t>
            </a:r>
          </a:p>
          <a:p>
            <a:pPr>
              <a:buNone/>
            </a:pPr>
            <a:r>
              <a:rPr lang="ru-RU" dirty="0" smtClean="0"/>
              <a:t>- Устно считаем первый столбик.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Решение учебных задач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5257808" cy="4709160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b="1" u="sng" dirty="0" smtClean="0"/>
              <a:t>Создание проблемной ситуации</a:t>
            </a:r>
          </a:p>
          <a:p>
            <a:pPr>
              <a:buNone/>
            </a:pPr>
            <a:r>
              <a:rPr lang="ru-RU" dirty="0" smtClean="0"/>
              <a:t>На плакате - рисунок (49 ёлочек, расположенных в 7 рядов, по 7 ёлочек в ряду, одна под другой.)</a:t>
            </a:r>
          </a:p>
          <a:p>
            <a:pPr>
              <a:buNone/>
            </a:pPr>
            <a:r>
              <a:rPr lang="ru-RU" dirty="0" smtClean="0"/>
              <a:t>- Что изображено на рисунке?</a:t>
            </a:r>
          </a:p>
          <a:p>
            <a:pPr>
              <a:buNone/>
            </a:pPr>
            <a:r>
              <a:rPr lang="ru-RU" dirty="0" smtClean="0"/>
              <a:t>- Что обозначает число 7?</a:t>
            </a:r>
          </a:p>
          <a:p>
            <a:pPr>
              <a:buNone/>
            </a:pPr>
            <a:r>
              <a:rPr lang="ru-RU" dirty="0" smtClean="0"/>
              <a:t>- Придумайте интересную задачу по рисунку, работая в паре.</a:t>
            </a:r>
          </a:p>
          <a:p>
            <a:pPr>
              <a:buNone/>
            </a:pPr>
            <a:r>
              <a:rPr lang="ru-RU" dirty="0" smtClean="0"/>
              <a:t>- Как же ответить на вопрос задачи?</a:t>
            </a:r>
          </a:p>
          <a:p>
            <a:pPr>
              <a:buNone/>
            </a:pPr>
            <a:r>
              <a:rPr lang="ru-RU" dirty="0" smtClean="0"/>
              <a:t>- Запишите решение задачи в тетради:</a:t>
            </a:r>
          </a:p>
          <a:p>
            <a:pPr>
              <a:buNone/>
            </a:pPr>
            <a:r>
              <a:rPr lang="ru-RU" dirty="0" smtClean="0"/>
              <a:t>( 7 * 7 )</a:t>
            </a:r>
          </a:p>
          <a:p>
            <a:pPr>
              <a:buNone/>
            </a:pPr>
            <a:r>
              <a:rPr lang="ru-RU" dirty="0" smtClean="0"/>
              <a:t>- Сможем ли мы ответить на вопрос задачи?</a:t>
            </a:r>
          </a:p>
          <a:p>
            <a:pPr>
              <a:buNone/>
            </a:pPr>
            <a:r>
              <a:rPr lang="ru-RU" dirty="0" smtClean="0"/>
              <a:t>- Почему?</a:t>
            </a:r>
          </a:p>
          <a:p>
            <a:endParaRPr lang="ru-RU" dirty="0"/>
          </a:p>
        </p:txBody>
      </p:sp>
      <p:pic>
        <p:nvPicPr>
          <p:cNvPr id="2050" name="Picture 2" descr="F:\фото\IMG_369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29192" y="2799080"/>
            <a:ext cx="3714808" cy="40589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Решение учебных задач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algn="ctr">
              <a:buNone/>
            </a:pPr>
            <a:r>
              <a:rPr lang="ru-RU" u="sng" dirty="0" smtClean="0"/>
              <a:t>Составление таблиц умножения семи и на 7 и рассмотрение соответствующих случаев деления</a:t>
            </a:r>
          </a:p>
          <a:p>
            <a:r>
              <a:rPr lang="ru-RU" b="1" dirty="0" smtClean="0"/>
              <a:t>Групповая работа.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- Предлагаю разбиться по группам и подумать, как можно вычислить эти произведения.</a:t>
            </a:r>
          </a:p>
          <a:p>
            <a:r>
              <a:rPr lang="ru-RU" b="1" dirty="0" smtClean="0"/>
              <a:t>Высокий уровень: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- Найдите произведение 2-х множителей 7 и 7 с помощью известных нам таблиц.</a:t>
            </a:r>
          </a:p>
          <a:p>
            <a:r>
              <a:rPr lang="ru-RU" b="1" dirty="0" smtClean="0"/>
              <a:t>Средний уровень: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- Найдите произведение 2-х множителей 7 и 7 с помощью известной нам таблицы на 6.</a:t>
            </a:r>
          </a:p>
          <a:p>
            <a:r>
              <a:rPr lang="ru-RU" b="1" dirty="0" smtClean="0"/>
              <a:t>Низкий уровень: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- Найдите произведение 2-х множителей 7 и 7 с помощью известной нам таблицы на 6. Используя образец:</a:t>
            </a:r>
          </a:p>
          <a:p>
            <a:pPr>
              <a:buNone/>
            </a:pPr>
            <a:r>
              <a:rPr lang="ru-RU" dirty="0" smtClean="0"/>
              <a:t>5 * 5 = 5 * 4 + 5 = 20 + 5 = 25</a:t>
            </a:r>
          </a:p>
          <a:p>
            <a:r>
              <a:rPr lang="ru-RU" b="1" dirty="0" smtClean="0"/>
              <a:t>Проверка</a:t>
            </a:r>
            <a:r>
              <a:rPr lang="ru-RU" dirty="0" smtClean="0"/>
              <a:t> начинается со слабой группы; другие группы или соглашаются, дополняют, или отрицают ответ, доказывая свой вывод.</a:t>
            </a:r>
          </a:p>
          <a:p>
            <a:r>
              <a:rPr lang="ru-RU" dirty="0" smtClean="0"/>
              <a:t>В результате проверки на доске и в тетрадях появляется запись:</a:t>
            </a:r>
          </a:p>
          <a:p>
            <a:pPr>
              <a:buNone/>
            </a:pPr>
            <a:r>
              <a:rPr lang="ru-RU" dirty="0" smtClean="0"/>
              <a:t>7 * 7 = 7 * 6 + 7 = 42 + 7 = 49</a:t>
            </a:r>
          </a:p>
          <a:p>
            <a:r>
              <a:rPr lang="ru-RU" dirty="0" smtClean="0"/>
              <a:t>- Молодцы! Я рада, что правильно высчитали это произведение. Теперь я предлагаю вам поработать над произведением 7 * 8 и т.д.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Групповая работа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4098" name="Picture 2" descr="F:\фото\IMG_36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57298"/>
            <a:ext cx="4429124" cy="4214842"/>
          </a:xfrm>
          <a:prstGeom prst="rect">
            <a:avLst/>
          </a:prstGeom>
          <a:noFill/>
        </p:spPr>
      </p:pic>
      <p:pic>
        <p:nvPicPr>
          <p:cNvPr id="4099" name="Picture 3" descr="F:\фото\IMG_368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2" y="1357298"/>
            <a:ext cx="4437035" cy="41893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Решение учебных задач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ctr">
              <a:buNone/>
            </a:pPr>
            <a:r>
              <a:rPr lang="ru-RU" b="1" u="sng" dirty="0" smtClean="0"/>
              <a:t>Проверка усвоения нового материала</a:t>
            </a:r>
          </a:p>
          <a:p>
            <a:pPr>
              <a:buNone/>
            </a:pPr>
            <a:r>
              <a:rPr lang="ru-RU" b="1" dirty="0" smtClean="0"/>
              <a:t>На доске: 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7 * 3 = 2_    7 * 7 = 4_    7 * 9 = 5_</a:t>
            </a:r>
          </a:p>
          <a:p>
            <a:pPr>
              <a:buNone/>
            </a:pPr>
            <a:r>
              <a:rPr lang="ru-RU" dirty="0" smtClean="0"/>
              <a:t>- Не заглядывая в таблицу, заполните пропущенные места в произведениях.</a:t>
            </a:r>
          </a:p>
          <a:p>
            <a:pPr>
              <a:buNone/>
            </a:pPr>
            <a:r>
              <a:rPr lang="ru-RU" dirty="0" smtClean="0"/>
              <a:t>7 *4 =  _8      7 * 6 =  _2     7 * 8 = _6</a:t>
            </a:r>
          </a:p>
          <a:p>
            <a:pPr>
              <a:buNone/>
            </a:pPr>
            <a:r>
              <a:rPr lang="ru-RU" b="1" dirty="0" smtClean="0"/>
              <a:t>- Как же быть с нерешённой задачей?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- Теперь сможем мы ответить на вопрос задачи?</a:t>
            </a:r>
          </a:p>
          <a:p>
            <a:pPr>
              <a:buNone/>
            </a:pPr>
            <a:r>
              <a:rPr lang="ru-RU" dirty="0" smtClean="0"/>
              <a:t> - Сколько было деревьев в лесу? </a:t>
            </a:r>
          </a:p>
          <a:p>
            <a:pPr>
              <a:buNone/>
            </a:pPr>
            <a:r>
              <a:rPr lang="ru-RU" b="1" dirty="0" smtClean="0"/>
              <a:t>Работа с таблицей.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- Заполняем таблицу «Чудесные превращения»</a:t>
            </a:r>
          </a:p>
          <a:p>
            <a:pPr>
              <a:buNone/>
            </a:pPr>
            <a:r>
              <a:rPr lang="ru-RU" dirty="0" smtClean="0"/>
              <a:t>- Какую закономерность заметили?</a:t>
            </a:r>
          </a:p>
          <a:p>
            <a:pPr>
              <a:buNone/>
            </a:pPr>
            <a:r>
              <a:rPr lang="ru-RU" dirty="0" smtClean="0"/>
              <a:t>- Дома изготовьте восьмигранник.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Решение учебных задач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b="1" u="sng" dirty="0" smtClean="0"/>
              <a:t>Отработка умения решать задачи</a:t>
            </a:r>
          </a:p>
          <a:p>
            <a:pPr>
              <a:buNone/>
            </a:pPr>
            <a:r>
              <a:rPr lang="ru-RU" dirty="0" smtClean="0"/>
              <a:t>Дифференциация по степени самостоятельности.</a:t>
            </a:r>
          </a:p>
          <a:p>
            <a:pPr>
              <a:buNone/>
            </a:pPr>
            <a:r>
              <a:rPr lang="ru-RU" dirty="0" smtClean="0"/>
              <a:t>- Прочитайте условие задачи. Запишите кратко или выполните схематический чертеж, составьте программу решения и запишите решение удобным для вас способом.</a:t>
            </a:r>
          </a:p>
          <a:p>
            <a:pPr>
              <a:buNone/>
            </a:pPr>
            <a:r>
              <a:rPr lang="ru-RU" dirty="0" smtClean="0"/>
              <a:t>(Для детей низкого уровня проводится разбор по памятки – алгоритму.)</a:t>
            </a:r>
          </a:p>
          <a:p>
            <a:pPr>
              <a:buNone/>
            </a:pPr>
            <a:r>
              <a:rPr lang="ru-RU" dirty="0" smtClean="0"/>
              <a:t>Работаем в группе «цепочкой» с комментированием.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Решение учебных задач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b="1" u="sng" dirty="0" smtClean="0"/>
              <a:t>Отработка умения сравнивать, вычислять</a:t>
            </a:r>
          </a:p>
          <a:p>
            <a:r>
              <a:rPr lang="ru-RU" dirty="0" smtClean="0"/>
              <a:t>№ 5, с. 44 – самостоятельная работа.</a:t>
            </a:r>
          </a:p>
          <a:p>
            <a:r>
              <a:rPr lang="ru-RU" dirty="0" smtClean="0"/>
              <a:t>Самопроверка – лист контроля закрепляется на доске.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3075" name="Picture 3" descr="F:\фото\IMG_369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3500438"/>
            <a:ext cx="6500858" cy="32146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-171450"/>
            <a:ext cx="8229600" cy="1223963"/>
          </a:xfrm>
        </p:spPr>
        <p:txBody>
          <a:bodyPr/>
          <a:lstStyle/>
          <a:p>
            <a:pPr eaLnBrk="1" hangingPunct="1">
              <a:defRPr/>
            </a:pPr>
            <a:r>
              <a:rPr lang="ru-RU" sz="4000" b="1" smtClean="0"/>
              <a:t>Рефлексия</a:t>
            </a:r>
          </a:p>
        </p:txBody>
      </p:sp>
      <p:sp>
        <p:nvSpPr>
          <p:cNvPr id="79877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125538"/>
            <a:ext cx="4495800" cy="5732462"/>
          </a:xfrm>
        </p:spPr>
        <p:txBody>
          <a:bodyPr/>
          <a:lstStyle/>
          <a:p>
            <a:pPr eaLnBrk="1" hangingPunct="1">
              <a:defRPr/>
            </a:pPr>
            <a:r>
              <a:rPr lang="ru-RU" dirty="0" smtClean="0"/>
              <a:t>Анализ результата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dirty="0" smtClean="0"/>
              <a:t> с точки зрения </a:t>
            </a:r>
            <a:r>
              <a:rPr lang="ru-RU" dirty="0" err="1" smtClean="0"/>
              <a:t>требова</a:t>
            </a:r>
            <a:r>
              <a:rPr lang="ru-RU" dirty="0" smtClean="0"/>
              <a:t>-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dirty="0" smtClean="0"/>
              <a:t> </a:t>
            </a:r>
            <a:r>
              <a:rPr lang="ru-RU" dirty="0" err="1" smtClean="0"/>
              <a:t>ния</a:t>
            </a:r>
            <a:r>
              <a:rPr lang="ru-RU" dirty="0" smtClean="0"/>
              <a:t> задач.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ru-RU" dirty="0" smtClean="0"/>
          </a:p>
          <a:p>
            <a:pPr eaLnBrk="1" hangingPunct="1">
              <a:defRPr/>
            </a:pPr>
            <a:r>
              <a:rPr lang="ru-RU" dirty="0" smtClean="0"/>
              <a:t>Оценка своего уровня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dirty="0" smtClean="0"/>
              <a:t> полученных знаний.</a:t>
            </a:r>
          </a:p>
        </p:txBody>
      </p:sp>
      <p:sp>
        <p:nvSpPr>
          <p:cNvPr id="79878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4643438" y="1125538"/>
            <a:ext cx="4500562" cy="5732462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endParaRPr lang="ru-RU" dirty="0" smtClean="0"/>
          </a:p>
          <a:p>
            <a:pPr eaLnBrk="1" hangingPunct="1">
              <a:buFont typeface="Wingdings" pitchFamily="2" charset="2"/>
              <a:buNone/>
              <a:defRPr/>
            </a:pPr>
            <a:endParaRPr lang="ru-RU" dirty="0" smtClean="0"/>
          </a:p>
          <a:p>
            <a:pPr eaLnBrk="1" hangingPunct="1">
              <a:buFont typeface="Wingdings" pitchFamily="2" charset="2"/>
              <a:buNone/>
              <a:defRPr/>
            </a:pPr>
            <a:endParaRPr lang="ru-RU" dirty="0" smtClean="0"/>
          </a:p>
          <a:p>
            <a:pPr eaLnBrk="1" hangingPunct="1">
              <a:buFont typeface="Wingdings" pitchFamily="2" charset="2"/>
              <a:buNone/>
              <a:defRPr/>
            </a:pPr>
            <a:endParaRPr lang="ru-RU" dirty="0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dirty="0" smtClean="0"/>
              <a:t> </a:t>
            </a:r>
            <a:r>
              <a:rPr lang="ru-RU" b="1" dirty="0" smtClean="0"/>
              <a:t>Знаю-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b="1" dirty="0" smtClean="0"/>
              <a:t> Умею-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b="1" dirty="0" smtClean="0"/>
              <a:t> Применяю-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b="1" dirty="0" smtClean="0"/>
              <a:t> 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ru-RU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Результаты контрольных работ</a:t>
            </a:r>
            <a:endParaRPr lang="ru-RU" dirty="0"/>
          </a:p>
        </p:txBody>
      </p:sp>
      <p:graphicFrame>
        <p:nvGraphicFramePr>
          <p:cNvPr id="12" name="Диаграмма 11"/>
          <p:cNvGraphicFramePr/>
          <p:nvPr/>
        </p:nvGraphicFramePr>
        <p:xfrm>
          <a:off x="4572000" y="4114800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3" name="Диаграмма 12"/>
          <p:cNvGraphicFramePr/>
          <p:nvPr/>
        </p:nvGraphicFramePr>
        <p:xfrm>
          <a:off x="4572000" y="1357298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" name="Содержимое 8"/>
          <p:cNvSpPr>
            <a:spLocks noGrp="1"/>
          </p:cNvSpPr>
          <p:nvPr>
            <p:ph idx="1"/>
          </p:nvPr>
        </p:nvSpPr>
        <p:spPr>
          <a:xfrm>
            <a:off x="457200" y="1600200"/>
            <a:ext cx="3971924" cy="4709160"/>
          </a:xfrm>
        </p:spPr>
        <p:txBody>
          <a:bodyPr/>
          <a:lstStyle/>
          <a:p>
            <a:r>
              <a:rPr lang="ru-RU" dirty="0" smtClean="0"/>
              <a:t>27.10.10. Комбинированная контрольная работа. Писали-19 учащихся.</a:t>
            </a:r>
          </a:p>
          <a:p>
            <a:r>
              <a:rPr lang="ru-RU" dirty="0" smtClean="0"/>
              <a:t>16.11.10. Комбинированная контрольная работа. Писали-19 учащихся.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Результаты проверки вычислительных навыков</a:t>
            </a:r>
            <a:endParaRPr lang="ru-RU" dirty="0"/>
          </a:p>
        </p:txBody>
      </p:sp>
      <p:graphicFrame>
        <p:nvGraphicFramePr>
          <p:cNvPr id="10" name="Содержимое 9"/>
          <p:cNvGraphicFramePr>
            <a:graphicFrameLocks noGrp="1"/>
          </p:cNvGraphicFramePr>
          <p:nvPr>
            <p:ph idx="1"/>
          </p:nvPr>
        </p:nvGraphicFramePr>
        <p:xfrm>
          <a:off x="142844" y="2786058"/>
          <a:ext cx="4714908" cy="36369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1" name="Содержимое 9"/>
          <p:cNvGraphicFramePr>
            <a:graphicFrameLocks/>
          </p:cNvGraphicFramePr>
          <p:nvPr/>
        </p:nvGraphicFramePr>
        <p:xfrm>
          <a:off x="4429092" y="2786058"/>
          <a:ext cx="4714908" cy="36369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F:\фото\IMG_369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28736"/>
            <a:ext cx="9144000" cy="54292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603</TotalTime>
  <Words>1609</Words>
  <PresentationFormat>Экран (4:3)</PresentationFormat>
  <Paragraphs>183</Paragraphs>
  <Slides>27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Апекс</vt:lpstr>
      <vt:lpstr>«Использование технологии проблемного обучения в начальной школе на уроках математики.»  </vt:lpstr>
      <vt:lpstr>Технология проблемного обучения</vt:lpstr>
      <vt:lpstr>Цель и назначение проблемного обучения</vt:lpstr>
      <vt:lpstr>Курс математики в начальной школе</vt:lpstr>
      <vt:lpstr>Место раздела в системе курса</vt:lpstr>
      <vt:lpstr>Цели и задачи раздела</vt:lpstr>
      <vt:lpstr>Ожидаемые результаты</vt:lpstr>
      <vt:lpstr>Методы обучения</vt:lpstr>
      <vt:lpstr>Аналитико-синтетический метод</vt:lpstr>
      <vt:lpstr>Аналитико-синтетический метод</vt:lpstr>
      <vt:lpstr>Частично-поисковый метод</vt:lpstr>
      <vt:lpstr>Исследовательский метод</vt:lpstr>
      <vt:lpstr>Репродуктивный метод</vt:lpstr>
      <vt:lpstr>Репродуктивный метод</vt:lpstr>
      <vt:lpstr>Разработка урока</vt:lpstr>
      <vt:lpstr>Разработка урока</vt:lpstr>
      <vt:lpstr>Решение учебных задач</vt:lpstr>
      <vt:lpstr>Решение учебных задач</vt:lpstr>
      <vt:lpstr>Решение учебных задач</vt:lpstr>
      <vt:lpstr>Групповая работа </vt:lpstr>
      <vt:lpstr>Решение учебных задач</vt:lpstr>
      <vt:lpstr>Решение учебных задач</vt:lpstr>
      <vt:lpstr>Решение учебных задач</vt:lpstr>
      <vt:lpstr>Рефлексия</vt:lpstr>
      <vt:lpstr>Результаты контрольных работ</vt:lpstr>
      <vt:lpstr>Результаты проверки вычислительных навыков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DOM</dc:creator>
  <cp:lastModifiedBy>Чернова </cp:lastModifiedBy>
  <cp:revision>66</cp:revision>
  <dcterms:created xsi:type="dcterms:W3CDTF">2010-11-27T09:20:55Z</dcterms:created>
  <dcterms:modified xsi:type="dcterms:W3CDTF">2010-11-29T16:59:08Z</dcterms:modified>
</cp:coreProperties>
</file>