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67E6D-3124-4719-AFEC-1902AEEB2451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43E4C-1A25-4665-9B29-B0C4516532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67E6D-3124-4719-AFEC-1902AEEB2451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43E4C-1A25-4665-9B29-B0C4516532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67E6D-3124-4719-AFEC-1902AEEB2451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43E4C-1A25-4665-9B29-B0C4516532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67E6D-3124-4719-AFEC-1902AEEB2451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43E4C-1A25-4665-9B29-B0C4516532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67E6D-3124-4719-AFEC-1902AEEB2451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43E4C-1A25-4665-9B29-B0C4516532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67E6D-3124-4719-AFEC-1902AEEB2451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43E4C-1A25-4665-9B29-B0C4516532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67E6D-3124-4719-AFEC-1902AEEB2451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43E4C-1A25-4665-9B29-B0C4516532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67E6D-3124-4719-AFEC-1902AEEB2451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43E4C-1A25-4665-9B29-B0C4516532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67E6D-3124-4719-AFEC-1902AEEB2451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43E4C-1A25-4665-9B29-B0C4516532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67E6D-3124-4719-AFEC-1902AEEB2451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43E4C-1A25-4665-9B29-B0C4516532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067E6D-3124-4719-AFEC-1902AEEB2451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443E4C-1A25-4665-9B29-B0C4516532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067E6D-3124-4719-AFEC-1902AEEB2451}" type="datetimeFigureOut">
              <a:rPr lang="ru-RU" smtClean="0"/>
              <a:pPr/>
              <a:t>26.01.2014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443E4C-1A25-4665-9B29-B0C4516532F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Задание 5.  </a:t>
            </a: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Электронные </a:t>
            </a:r>
            <a:r>
              <a:rPr lang="ru-RU" b="1" dirty="0">
                <a:solidFill>
                  <a:srgbClr val="FF0000"/>
                </a:solidFill>
              </a:rPr>
              <a:t>таблицы и диаграммы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476672"/>
            <a:ext cx="8352928" cy="6120680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dirty="0"/>
              <a:t>1. </a:t>
            </a:r>
            <a:r>
              <a:rPr lang="ru-RU" dirty="0"/>
              <a:t>Дан  фрагмент  электронной  таблицы,  в  первой  строке  которой  записаны числа, а во второй – формулы. 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Какая  </a:t>
            </a:r>
            <a:r>
              <a:rPr lang="ru-RU" dirty="0"/>
              <a:t>из  перечисленных  ниже  формул  должна  быть  записана  в  ячейке A2, чтобы  построенная  после  выполнения  вычислений  круговая  диаграмма  по значениям диапазона ячеек A2:D2 соответствовала рисунку?</a:t>
            </a:r>
          </a:p>
          <a:p>
            <a:pPr>
              <a:buNone/>
            </a:pPr>
            <a:r>
              <a:rPr lang="en-US" dirty="0"/>
              <a:t>1) = A1 + D1      2) = B1 – A1        3) = A1 – 1        4)  = C1 * D1 </a:t>
            </a:r>
            <a:endParaRPr lang="ru-RU" dirty="0"/>
          </a:p>
          <a:p>
            <a:pPr>
              <a:buNone/>
            </a:pPr>
            <a:r>
              <a:rPr lang="en-US" dirty="0"/>
              <a:t>                                                                                                                                            </a:t>
            </a:r>
            <a:r>
              <a:rPr lang="ru-RU" b="1" dirty="0">
                <a:solidFill>
                  <a:srgbClr val="FF0000"/>
                </a:solidFill>
              </a:rPr>
              <a:t>Ответ</a:t>
            </a:r>
            <a:r>
              <a:rPr lang="en-US" b="1" dirty="0">
                <a:solidFill>
                  <a:srgbClr val="FF0000"/>
                </a:solidFill>
              </a:rPr>
              <a:t>:  2</a:t>
            </a:r>
            <a:endParaRPr lang="ru-RU" dirty="0">
              <a:solidFill>
                <a:srgbClr val="FF0000"/>
              </a:solidFill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052736"/>
            <a:ext cx="7393370" cy="1116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7904" y="2348880"/>
            <a:ext cx="1543806" cy="157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707904" y="213285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5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76056" y="213285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04248" y="213285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44008" y="2996952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5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95936" y="27089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95936" y="321297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99992" y="249289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?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99992" y="220486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87624" y="5517232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4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987824" y="5517232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16016" y="5517232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2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588224" y="5517232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476672"/>
            <a:ext cx="8229600" cy="452596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 smtClean="0"/>
              <a:t>2.</a:t>
            </a:r>
            <a:r>
              <a:rPr lang="ru-RU" dirty="0" smtClean="0"/>
              <a:t> Дан </a:t>
            </a:r>
            <a:r>
              <a:rPr lang="ru-RU" dirty="0"/>
              <a:t>фрагмент электронной таблицы: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По </a:t>
            </a:r>
            <a:r>
              <a:rPr lang="ru-RU" dirty="0"/>
              <a:t>значениям какого диапазона ячеек построена диаграмма?</a:t>
            </a:r>
          </a:p>
          <a:p>
            <a:pPr>
              <a:buNone/>
            </a:pPr>
            <a:r>
              <a:rPr lang="ru-RU" dirty="0"/>
              <a:t>1) A2:C2     2)  А3:С3     </a:t>
            </a:r>
            <a:r>
              <a:rPr lang="ru-RU" dirty="0" smtClean="0"/>
              <a:t>3</a:t>
            </a:r>
            <a:r>
              <a:rPr lang="ru-RU" dirty="0"/>
              <a:t>) A1:C1      4)  А4:С4</a:t>
            </a:r>
          </a:p>
          <a:p>
            <a:pPr>
              <a:buNone/>
            </a:pPr>
            <a:r>
              <a:rPr lang="ru-RU" dirty="0"/>
              <a:t> </a:t>
            </a:r>
          </a:p>
          <a:p>
            <a:pPr>
              <a:buNone/>
            </a:pPr>
            <a:r>
              <a:rPr lang="ru-RU" b="1" dirty="0"/>
              <a:t>                         </a:t>
            </a:r>
            <a:r>
              <a:rPr lang="ru-RU" b="1" dirty="0" smtClean="0"/>
              <a:t>                                                                                                              </a:t>
            </a:r>
            <a:r>
              <a:rPr lang="ru-RU" b="1" dirty="0">
                <a:solidFill>
                  <a:srgbClr val="FF0000"/>
                </a:solidFill>
              </a:rPr>
              <a:t>Ответ: 2</a:t>
            </a:r>
            <a:endParaRPr lang="ru-RU" dirty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5" y="1124744"/>
            <a:ext cx="5339919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1196752"/>
            <a:ext cx="1402360" cy="1241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796136" y="141277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4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96136" y="17008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96136" y="198884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4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96136" y="2276872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1560" y="3789040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3  3  2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51720" y="3789040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8   2   4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1880" y="3789040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4   2   4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76056" y="3789040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1  8  8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809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Часть 2.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Задание </a:t>
            </a:r>
            <a:r>
              <a:rPr lang="ru-RU" b="1" dirty="0" smtClean="0">
                <a:solidFill>
                  <a:srgbClr val="FF0000"/>
                </a:solidFill>
              </a:rPr>
              <a:t>7</a:t>
            </a:r>
            <a:r>
              <a:rPr lang="ru-RU" b="1" dirty="0" smtClean="0">
                <a:solidFill>
                  <a:srgbClr val="FF0000"/>
                </a:solidFill>
              </a:rPr>
              <a:t>.</a:t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ru-RU" b="1" dirty="0" smtClean="0">
                <a:solidFill>
                  <a:srgbClr val="FF0000"/>
                </a:solidFill>
              </a:rPr>
              <a:t>Кодирование и декодирование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260648"/>
            <a:ext cx="8229600" cy="6480720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ru-RU" sz="5500" b="1" dirty="0" smtClean="0"/>
              <a:t>3</a:t>
            </a:r>
            <a:r>
              <a:rPr lang="ru-RU" sz="5500" dirty="0" smtClean="0"/>
              <a:t>. Ваня  шифрует  русские  слова,  записывая  вместо  каждой  буквы  её  номер  в алфавите (без пробелов). Номера букв даны в таблице.  </a:t>
            </a:r>
          </a:p>
          <a:p>
            <a:pPr>
              <a:buNone/>
            </a:pPr>
            <a:endParaRPr lang="ru-RU" sz="5500" dirty="0" smtClean="0"/>
          </a:p>
          <a:p>
            <a:pPr>
              <a:buNone/>
            </a:pPr>
            <a:endParaRPr lang="ru-RU" sz="5500" dirty="0" smtClean="0"/>
          </a:p>
          <a:p>
            <a:pPr>
              <a:buNone/>
            </a:pPr>
            <a:endParaRPr lang="ru-RU" sz="5500" dirty="0" smtClean="0"/>
          </a:p>
          <a:p>
            <a:pPr>
              <a:buNone/>
            </a:pPr>
            <a:endParaRPr lang="ru-RU" sz="5500" dirty="0" smtClean="0"/>
          </a:p>
          <a:p>
            <a:pPr>
              <a:buNone/>
            </a:pPr>
            <a:endParaRPr lang="ru-RU" sz="5500" dirty="0" smtClean="0"/>
          </a:p>
          <a:p>
            <a:pPr>
              <a:buNone/>
            </a:pPr>
            <a:endParaRPr lang="ru-RU" sz="5500" dirty="0" smtClean="0"/>
          </a:p>
          <a:p>
            <a:pPr>
              <a:buNone/>
            </a:pPr>
            <a:endParaRPr lang="ru-RU" sz="5500" dirty="0" smtClean="0"/>
          </a:p>
          <a:p>
            <a:pPr>
              <a:buNone/>
            </a:pPr>
            <a:endParaRPr lang="ru-RU" sz="5500" dirty="0" smtClean="0"/>
          </a:p>
          <a:p>
            <a:pPr>
              <a:buNone/>
            </a:pPr>
            <a:r>
              <a:rPr lang="ru-RU" sz="5500" dirty="0" smtClean="0"/>
              <a:t>Некоторые  </a:t>
            </a:r>
            <a:r>
              <a:rPr lang="ru-RU" sz="5500" dirty="0" smtClean="0"/>
              <a:t>шифровки  можно  расшифровать  несколькими  способами. </a:t>
            </a:r>
          </a:p>
          <a:p>
            <a:pPr>
              <a:buNone/>
            </a:pPr>
            <a:r>
              <a:rPr lang="ru-RU" sz="5500" dirty="0" smtClean="0"/>
              <a:t>Например, 311333 может  означать «ВАЛЯ»,  может – «ЭЛЯ»,  а  может – </a:t>
            </a:r>
          </a:p>
          <a:p>
            <a:pPr>
              <a:buNone/>
            </a:pPr>
            <a:r>
              <a:rPr lang="ru-RU" sz="5500" dirty="0" smtClean="0"/>
              <a:t>«ВААВВВ».  </a:t>
            </a:r>
          </a:p>
          <a:p>
            <a:pPr>
              <a:buNone/>
            </a:pPr>
            <a:r>
              <a:rPr lang="ru-RU" sz="5500" dirty="0" smtClean="0"/>
              <a:t>Даны четыре шифровки: </a:t>
            </a:r>
          </a:p>
          <a:p>
            <a:pPr>
              <a:buNone/>
            </a:pPr>
            <a:r>
              <a:rPr lang="ru-RU" sz="5500" dirty="0" smtClean="0"/>
              <a:t>3135420      </a:t>
            </a:r>
            <a:r>
              <a:rPr lang="ru-RU" sz="5500" dirty="0" smtClean="0"/>
              <a:t>    2102030         </a:t>
            </a:r>
            <a:r>
              <a:rPr lang="ru-RU" sz="5500" dirty="0" smtClean="0"/>
              <a:t>1331320      </a:t>
            </a:r>
            <a:r>
              <a:rPr lang="ru-RU" sz="5500" dirty="0" smtClean="0"/>
              <a:t>    </a:t>
            </a:r>
            <a:r>
              <a:rPr lang="ru-RU" sz="5500" dirty="0" smtClean="0"/>
              <a:t>2033510 </a:t>
            </a:r>
          </a:p>
          <a:p>
            <a:pPr>
              <a:buNone/>
            </a:pPr>
            <a:r>
              <a:rPr lang="ru-RU" sz="5500" dirty="0" smtClean="0"/>
              <a:t>Только одна из них расшифровывается единственным способом. Найдите её и расшифруйте. Получившееся слово запишите в качестве ответа.</a:t>
            </a:r>
          </a:p>
          <a:p>
            <a:pPr>
              <a:buNone/>
            </a:pPr>
            <a:r>
              <a:rPr lang="ru-RU" sz="5500" b="1" dirty="0" smtClean="0"/>
              <a:t>                                                                                                         </a:t>
            </a:r>
            <a:endParaRPr lang="ru-RU" sz="5500" b="1" dirty="0" smtClean="0"/>
          </a:p>
          <a:p>
            <a:pPr>
              <a:buNone/>
            </a:pPr>
            <a:r>
              <a:rPr lang="ru-RU" sz="5500" dirty="0" smtClean="0"/>
              <a:t>Решение: однозначно расшифровывается только вторая шифровка</a:t>
            </a:r>
          </a:p>
          <a:p>
            <a:pPr>
              <a:buNone/>
            </a:pPr>
            <a:endParaRPr lang="ru-RU" sz="5500" b="1" dirty="0" smtClean="0"/>
          </a:p>
          <a:p>
            <a:pPr>
              <a:buNone/>
            </a:pPr>
            <a:endParaRPr lang="ru-RU" sz="5500" b="1" dirty="0" smtClean="0"/>
          </a:p>
          <a:p>
            <a:pPr>
              <a:buNone/>
            </a:pPr>
            <a:r>
              <a:rPr lang="ru-RU" sz="8600" b="1" dirty="0" smtClean="0">
                <a:solidFill>
                  <a:srgbClr val="FF0000"/>
                </a:solidFill>
              </a:rPr>
              <a:t>Ответ</a:t>
            </a:r>
            <a:r>
              <a:rPr lang="ru-RU" sz="8600" b="1" dirty="0" smtClean="0">
                <a:solidFill>
                  <a:srgbClr val="FF0000"/>
                </a:solidFill>
              </a:rPr>
              <a:t>: БИТЬ</a:t>
            </a:r>
            <a:endParaRPr lang="ru-RU" sz="8600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836712"/>
            <a:ext cx="3058356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404664"/>
            <a:ext cx="8229600" cy="452596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 smtClean="0"/>
              <a:t>4. </a:t>
            </a:r>
            <a:r>
              <a:rPr lang="ru-RU" dirty="0" smtClean="0"/>
              <a:t>Сообщение  передается  шифром.  В  нём  присутствуют  только  буквы  из приведённого фрагмента кодовой таблицы.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Определите</a:t>
            </a:r>
            <a:r>
              <a:rPr lang="ru-RU" dirty="0" smtClean="0"/>
              <a:t>, какое сообщение закодировано в строчке </a:t>
            </a:r>
          </a:p>
          <a:p>
            <a:pPr algn="ctr">
              <a:buNone/>
            </a:pPr>
            <a:r>
              <a:rPr lang="ru-RU" dirty="0" smtClean="0"/>
              <a:t>! ! ? ? ! ? ? ?.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В </a:t>
            </a:r>
            <a:r>
              <a:rPr lang="ru-RU" dirty="0" smtClean="0"/>
              <a:t>ответ  запишите последовательность букв без запятых и других знаков препинания</a:t>
            </a:r>
          </a:p>
          <a:p>
            <a:pPr>
              <a:buNone/>
            </a:pPr>
            <a:r>
              <a:rPr lang="ru-RU" b="1" dirty="0" smtClean="0"/>
              <a:t>                                                                                                                                </a:t>
            </a:r>
            <a:endParaRPr lang="ru-RU" b="1" dirty="0" smtClean="0"/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Ответ</a:t>
            </a:r>
            <a:r>
              <a:rPr lang="ru-RU" b="1" dirty="0" smtClean="0">
                <a:solidFill>
                  <a:srgbClr val="FF0000"/>
                </a:solidFill>
              </a:rPr>
              <a:t>: КОЛ</a:t>
            </a:r>
            <a:endParaRPr lang="ru-RU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1196752"/>
            <a:ext cx="3437288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692696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5.</a:t>
            </a:r>
            <a:r>
              <a:rPr lang="ru-RU" dirty="0" smtClean="0"/>
              <a:t> Информационный объём одного сообщения составляет 0,5 Кбайт, а другого – 256 бит. Во сколько раз информационный объём первого сообщения больше объёма второго? </a:t>
            </a:r>
          </a:p>
          <a:p>
            <a:pPr>
              <a:buNone/>
            </a:pPr>
            <a:r>
              <a:rPr lang="ru-RU" dirty="0" smtClean="0"/>
              <a:t> </a:t>
            </a:r>
            <a:r>
              <a:rPr lang="ru-RU" dirty="0" smtClean="0"/>
              <a:t>Решение: 0,5 кбайт = 512 байт = 512*8 бит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 </a:t>
            </a:r>
            <a:r>
              <a:rPr lang="ru-RU" dirty="0" smtClean="0"/>
              <a:t>512*8 </a:t>
            </a:r>
            <a:r>
              <a:rPr lang="ru-RU" dirty="0" smtClean="0"/>
              <a:t>бит/256 бит = 16</a:t>
            </a:r>
            <a:r>
              <a:rPr lang="ru-RU" b="1" dirty="0" smtClean="0"/>
              <a:t>                                                                                                                                         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Ответ</a:t>
            </a:r>
            <a:r>
              <a:rPr lang="ru-RU" b="1" dirty="0" smtClean="0">
                <a:solidFill>
                  <a:srgbClr val="FF0000"/>
                </a:solidFill>
              </a:rPr>
              <a:t>: 16</a:t>
            </a:r>
            <a:endParaRPr lang="ru-RU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6.</a:t>
            </a:r>
            <a:r>
              <a:rPr lang="ru-RU" dirty="0" smtClean="0"/>
              <a:t> Сколько Мбайт информации содержит сообщение объёмом 2</a:t>
            </a:r>
            <a:r>
              <a:rPr lang="ru-RU" baseline="30000" dirty="0" smtClean="0"/>
              <a:t>33</a:t>
            </a:r>
            <a:r>
              <a:rPr lang="ru-RU" dirty="0" smtClean="0"/>
              <a:t> бит? В ответе укажите одно число.</a:t>
            </a:r>
          </a:p>
          <a:p>
            <a:pPr>
              <a:buNone/>
            </a:pPr>
            <a:r>
              <a:rPr lang="ru-RU" b="1" dirty="0" smtClean="0"/>
              <a:t>                                                                                                                                          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Решение: </a:t>
            </a: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Ответ</a:t>
            </a:r>
            <a:r>
              <a:rPr lang="ru-RU" b="1" dirty="0" smtClean="0">
                <a:solidFill>
                  <a:srgbClr val="FF0000"/>
                </a:solidFill>
              </a:rPr>
              <a:t>: 1024</a:t>
            </a:r>
            <a:endParaRPr lang="ru-RU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2411760" y="3068960"/>
          <a:ext cx="5850650" cy="936104"/>
        </p:xfrm>
        <a:graphic>
          <a:graphicData uri="http://schemas.openxmlformats.org/presentationml/2006/ole">
            <p:oleObj spid="_x0000_s3074" name="Формула" r:id="rId3" imgW="3174840" imgH="5079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332656"/>
            <a:ext cx="8712968" cy="6192688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/>
              <a:t>7. (</a:t>
            </a:r>
            <a:r>
              <a:rPr lang="ru-RU" b="1" dirty="0" err="1" smtClean="0"/>
              <a:t>демо</a:t>
            </a:r>
            <a:r>
              <a:rPr lang="ru-RU" b="1" dirty="0" smtClean="0"/>
              <a:t> 2014)</a:t>
            </a:r>
            <a:r>
              <a:rPr lang="ru-RU" dirty="0" smtClean="0"/>
              <a:t> Разведчик передал в штаб радиограмму  </a:t>
            </a:r>
          </a:p>
          <a:p>
            <a:pPr>
              <a:buNone/>
            </a:pPr>
            <a:r>
              <a:rPr lang="ru-RU" dirty="0" smtClean="0"/>
              <a:t>• – – • • • – • • – – • • – • – – </a:t>
            </a:r>
          </a:p>
          <a:p>
            <a:pPr>
              <a:buNone/>
            </a:pPr>
            <a:r>
              <a:rPr lang="ru-RU" sz="2600" dirty="0" smtClean="0"/>
              <a:t>В  этой  радиограмме  содержится  последовательность  букв,  в  которой встречаются  только  буквы  А,  Д,  Ж,  Л,  Т.  Каждая  буква  закодирована  с помощью азбуки Морзе. Разделителей между кодами букв нет. </a:t>
            </a:r>
            <a:endParaRPr lang="ru-RU" sz="2600" dirty="0" smtClean="0"/>
          </a:p>
          <a:p>
            <a:pPr>
              <a:buNone/>
            </a:pPr>
            <a:r>
              <a:rPr lang="ru-RU" sz="2600" dirty="0" smtClean="0"/>
              <a:t>Запишите </a:t>
            </a:r>
            <a:r>
              <a:rPr lang="ru-RU" sz="2600" dirty="0" smtClean="0"/>
              <a:t>в ответе переданную последовательность букв.   </a:t>
            </a:r>
          </a:p>
          <a:p>
            <a:pPr>
              <a:buNone/>
            </a:pPr>
            <a:r>
              <a:rPr lang="ru-RU" sz="2600" dirty="0" smtClean="0"/>
              <a:t>Нужный фрагмент азбуки Морзе приведён ниже. </a:t>
            </a:r>
          </a:p>
          <a:p>
            <a:pPr>
              <a:buNone/>
            </a:pPr>
            <a:r>
              <a:rPr lang="ru-RU" dirty="0" smtClean="0"/>
              <a:t>                                                     </a:t>
            </a:r>
            <a:endParaRPr lang="ru-RU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Решение:   </a:t>
            </a:r>
            <a:r>
              <a:rPr lang="ru-RU" dirty="0" smtClean="0"/>
              <a:t>• </a:t>
            </a:r>
            <a:r>
              <a:rPr lang="ru-RU" dirty="0" smtClean="0"/>
              <a:t>– – • • • – • • – – • • – • – – 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                       </a:t>
            </a:r>
            <a:endParaRPr lang="ru-RU" b="1" dirty="0" smtClean="0"/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Ответ</a:t>
            </a:r>
            <a:r>
              <a:rPr lang="ru-RU" b="1" dirty="0" smtClean="0">
                <a:solidFill>
                  <a:srgbClr val="FF0000"/>
                </a:solidFill>
              </a:rPr>
              <a:t>: АДЖЛДЛАЛ</a:t>
            </a:r>
            <a:endParaRPr lang="ru-RU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149080"/>
            <a:ext cx="4557751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Левая фигурная скобка 5"/>
          <p:cNvSpPr/>
          <p:nvPr/>
        </p:nvSpPr>
        <p:spPr>
          <a:xfrm rot="16200000">
            <a:off x="2311956" y="5134636"/>
            <a:ext cx="360040" cy="576064"/>
          </a:xfrm>
          <a:prstGeom prst="leftBrace">
            <a:avLst>
              <a:gd name="adj1" fmla="val 8333"/>
              <a:gd name="adj2" fmla="val 52271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Левая фигурная скобка 6"/>
          <p:cNvSpPr/>
          <p:nvPr/>
        </p:nvSpPr>
        <p:spPr>
          <a:xfrm rot="16200000">
            <a:off x="2987824" y="5013176"/>
            <a:ext cx="360040" cy="792088"/>
          </a:xfrm>
          <a:prstGeom prst="leftBrace">
            <a:avLst>
              <a:gd name="adj1" fmla="val 8333"/>
              <a:gd name="adj2" fmla="val 52271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Левая фигурная скобка 7"/>
          <p:cNvSpPr/>
          <p:nvPr/>
        </p:nvSpPr>
        <p:spPr>
          <a:xfrm rot="16200000">
            <a:off x="3959932" y="4905164"/>
            <a:ext cx="360040" cy="1008112"/>
          </a:xfrm>
          <a:prstGeom prst="leftBrace">
            <a:avLst>
              <a:gd name="adj1" fmla="val 8333"/>
              <a:gd name="adj2" fmla="val 52271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Левая фигурная скобка 8"/>
          <p:cNvSpPr/>
          <p:nvPr/>
        </p:nvSpPr>
        <p:spPr>
          <a:xfrm rot="16200000">
            <a:off x="4608004" y="5265204"/>
            <a:ext cx="360040" cy="288032"/>
          </a:xfrm>
          <a:prstGeom prst="leftBrace">
            <a:avLst>
              <a:gd name="adj1" fmla="val 8333"/>
              <a:gd name="adj2" fmla="val 52271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Левая фигурная скобка 9"/>
          <p:cNvSpPr/>
          <p:nvPr/>
        </p:nvSpPr>
        <p:spPr>
          <a:xfrm rot="16200000">
            <a:off x="5148064" y="5013176"/>
            <a:ext cx="360040" cy="792088"/>
          </a:xfrm>
          <a:prstGeom prst="leftBrace">
            <a:avLst>
              <a:gd name="adj1" fmla="val 8333"/>
              <a:gd name="adj2" fmla="val 52271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Левая фигурная скобка 10"/>
          <p:cNvSpPr/>
          <p:nvPr/>
        </p:nvSpPr>
        <p:spPr>
          <a:xfrm rot="16200000">
            <a:off x="5688124" y="5265204"/>
            <a:ext cx="360040" cy="288032"/>
          </a:xfrm>
          <a:prstGeom prst="leftBrace">
            <a:avLst>
              <a:gd name="adj1" fmla="val 8333"/>
              <a:gd name="adj2" fmla="val 52271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Левая фигурная скобка 11"/>
          <p:cNvSpPr/>
          <p:nvPr/>
        </p:nvSpPr>
        <p:spPr>
          <a:xfrm rot="16200000">
            <a:off x="6156176" y="5085184"/>
            <a:ext cx="360040" cy="648072"/>
          </a:xfrm>
          <a:prstGeom prst="leftBrace">
            <a:avLst>
              <a:gd name="adj1" fmla="val 8333"/>
              <a:gd name="adj2" fmla="val 52271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Левая фигурная скобка 12"/>
          <p:cNvSpPr/>
          <p:nvPr/>
        </p:nvSpPr>
        <p:spPr>
          <a:xfrm rot="16200000">
            <a:off x="6624228" y="5265204"/>
            <a:ext cx="360040" cy="288032"/>
          </a:xfrm>
          <a:prstGeom prst="leftBrace">
            <a:avLst>
              <a:gd name="adj1" fmla="val 8333"/>
              <a:gd name="adj2" fmla="val 52271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/>
          <p:cNvSpPr txBox="1"/>
          <p:nvPr/>
        </p:nvSpPr>
        <p:spPr>
          <a:xfrm>
            <a:off x="2339752" y="558924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3059832" y="558924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3995936" y="558924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Ж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4644008" y="558924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5220072" y="558924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5724128" y="558924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6228184" y="558924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6660232" y="558924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5649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Задание 8. </a:t>
            </a: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Исполнение </a:t>
            </a:r>
            <a:r>
              <a:rPr lang="ru-RU" b="1" dirty="0" smtClean="0">
                <a:solidFill>
                  <a:srgbClr val="FF0000"/>
                </a:solidFill>
              </a:rPr>
              <a:t>линейного алгоритма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404664"/>
            <a:ext cx="8229600" cy="6048672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ru-RU" b="1" dirty="0" smtClean="0"/>
              <a:t>8.</a:t>
            </a:r>
            <a:r>
              <a:rPr lang="ru-RU" dirty="0" smtClean="0"/>
              <a:t> Символ «:=» обозначает оператор присваивания, знаки «+», «–», «*» и «/» – соответственно  операции  сложения,  вычитания,  умножения  и  деления. Правила выполнения операций и порядок действий соответствуют правилам арифметики.  Определите значение переменной </a:t>
            </a:r>
            <a:r>
              <a:rPr lang="ru-RU" dirty="0" err="1" smtClean="0"/>
              <a:t>b</a:t>
            </a:r>
            <a:r>
              <a:rPr lang="ru-RU" dirty="0" smtClean="0"/>
              <a:t> после выполнения данного алгоритма: </a:t>
            </a:r>
          </a:p>
          <a:p>
            <a:pPr>
              <a:buNone/>
            </a:pPr>
            <a:r>
              <a:rPr lang="ru-RU" dirty="0" err="1" smtClean="0"/>
              <a:t>a</a:t>
            </a:r>
            <a:r>
              <a:rPr lang="ru-RU" dirty="0" smtClean="0"/>
              <a:t> := 4 </a:t>
            </a:r>
          </a:p>
          <a:p>
            <a:pPr>
              <a:buNone/>
            </a:pPr>
            <a:r>
              <a:rPr lang="ru-RU" dirty="0" err="1" smtClean="0"/>
              <a:t>b</a:t>
            </a:r>
            <a:r>
              <a:rPr lang="ru-RU" dirty="0" smtClean="0"/>
              <a:t> := 10 </a:t>
            </a:r>
          </a:p>
          <a:p>
            <a:pPr>
              <a:buNone/>
            </a:pPr>
            <a:r>
              <a:rPr lang="ru-RU" dirty="0" err="1" smtClean="0"/>
              <a:t>a</a:t>
            </a:r>
            <a:r>
              <a:rPr lang="ru-RU" dirty="0" smtClean="0"/>
              <a:t> := </a:t>
            </a:r>
            <a:r>
              <a:rPr lang="ru-RU" dirty="0" err="1" smtClean="0"/>
              <a:t>b-a</a:t>
            </a:r>
            <a:r>
              <a:rPr lang="ru-RU" dirty="0" smtClean="0"/>
              <a:t>*2 </a:t>
            </a:r>
          </a:p>
          <a:p>
            <a:pPr>
              <a:buNone/>
            </a:pPr>
            <a:r>
              <a:rPr lang="ru-RU" dirty="0" err="1" smtClean="0"/>
              <a:t>b</a:t>
            </a:r>
            <a:r>
              <a:rPr lang="ru-RU" dirty="0" smtClean="0"/>
              <a:t> := 24/</a:t>
            </a:r>
            <a:r>
              <a:rPr lang="ru-RU" dirty="0" err="1" smtClean="0"/>
              <a:t>a</a:t>
            </a:r>
            <a:r>
              <a:rPr lang="ru-RU" dirty="0" smtClean="0"/>
              <a:t>*4         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В </a:t>
            </a:r>
            <a:r>
              <a:rPr lang="ru-RU" dirty="0" smtClean="0"/>
              <a:t>ответе укажите одно целое число – значение переменной </a:t>
            </a:r>
            <a:r>
              <a:rPr lang="ru-RU" dirty="0" err="1" smtClean="0"/>
              <a:t>b</a:t>
            </a:r>
            <a:r>
              <a:rPr lang="ru-RU" dirty="0" smtClean="0"/>
              <a:t>.      </a:t>
            </a:r>
            <a:endParaRPr lang="ru-RU" dirty="0" smtClean="0"/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Ответ</a:t>
            </a:r>
            <a:r>
              <a:rPr lang="ru-RU" b="1" dirty="0" smtClean="0">
                <a:solidFill>
                  <a:srgbClr val="FF0000"/>
                </a:solidFill>
              </a:rPr>
              <a:t>: 48</a:t>
            </a: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627784" y="3933056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10-4*2=2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699792" y="4437112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24/2*4=48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60486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9.</a:t>
            </a:r>
            <a:r>
              <a:rPr lang="ru-RU" dirty="0" smtClean="0"/>
              <a:t> Определите значение переменной </a:t>
            </a:r>
            <a:r>
              <a:rPr lang="ru-RU" dirty="0" err="1" smtClean="0"/>
              <a:t>a</a:t>
            </a:r>
            <a:r>
              <a:rPr lang="ru-RU" dirty="0" smtClean="0"/>
              <a:t> после выполнения данного алгоритма: </a:t>
            </a:r>
          </a:p>
          <a:p>
            <a:pPr>
              <a:buNone/>
            </a:pPr>
            <a:r>
              <a:rPr lang="ru-RU" dirty="0" err="1" smtClean="0"/>
              <a:t>a</a:t>
            </a:r>
            <a:r>
              <a:rPr lang="ru-RU" dirty="0" smtClean="0"/>
              <a:t> :=3 </a:t>
            </a:r>
          </a:p>
          <a:p>
            <a:pPr>
              <a:buNone/>
            </a:pPr>
            <a:r>
              <a:rPr lang="ru-RU" dirty="0" err="1" smtClean="0"/>
              <a:t>b</a:t>
            </a:r>
            <a:r>
              <a:rPr lang="ru-RU" dirty="0" smtClean="0"/>
              <a:t> :=2 </a:t>
            </a:r>
          </a:p>
          <a:p>
            <a:pPr>
              <a:buNone/>
            </a:pPr>
            <a:r>
              <a:rPr lang="ru-RU" dirty="0" err="1" smtClean="0"/>
              <a:t>b</a:t>
            </a:r>
            <a:r>
              <a:rPr lang="ru-RU" dirty="0" smtClean="0"/>
              <a:t> :=9+a*</a:t>
            </a:r>
            <a:r>
              <a:rPr lang="ru-RU" dirty="0" err="1" smtClean="0"/>
              <a:t>b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err="1" smtClean="0"/>
              <a:t>a</a:t>
            </a:r>
            <a:r>
              <a:rPr lang="ru-RU" dirty="0" smtClean="0"/>
              <a:t> :</a:t>
            </a:r>
            <a:r>
              <a:rPr lang="ru-RU" dirty="0" err="1" smtClean="0"/>
              <a:t>=b</a:t>
            </a:r>
            <a:r>
              <a:rPr lang="ru-RU" dirty="0" smtClean="0"/>
              <a:t>/5*</a:t>
            </a:r>
            <a:r>
              <a:rPr lang="ru-RU" dirty="0" err="1" smtClean="0"/>
              <a:t>a</a:t>
            </a:r>
            <a:r>
              <a:rPr lang="ru-RU" dirty="0" smtClean="0"/>
              <a:t>              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В </a:t>
            </a:r>
            <a:r>
              <a:rPr lang="ru-RU" dirty="0" smtClean="0"/>
              <a:t>ответе укажите одно целое число – значение переменной </a:t>
            </a:r>
            <a:r>
              <a:rPr lang="ru-RU" dirty="0" err="1" smtClean="0"/>
              <a:t>a</a:t>
            </a:r>
            <a:r>
              <a:rPr lang="ru-RU" dirty="0" smtClean="0"/>
              <a:t>.   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Ответ: 9</a:t>
            </a:r>
            <a:endParaRPr lang="ru-RU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699792" y="263691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9+3*2=15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699792" y="3212976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15/5*3=9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57606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10.</a:t>
            </a:r>
            <a:r>
              <a:rPr lang="ru-RU" dirty="0" smtClean="0"/>
              <a:t> Определите значение переменной </a:t>
            </a:r>
            <a:r>
              <a:rPr lang="ru-RU" dirty="0" err="1" smtClean="0"/>
              <a:t>a</a:t>
            </a:r>
            <a:r>
              <a:rPr lang="ru-RU" dirty="0" smtClean="0"/>
              <a:t> после исполнения данного алгоритма:</a:t>
            </a:r>
          </a:p>
          <a:p>
            <a:pPr>
              <a:buNone/>
            </a:pPr>
            <a:r>
              <a:rPr lang="ru-RU" dirty="0" err="1" smtClean="0"/>
              <a:t>a</a:t>
            </a:r>
            <a:r>
              <a:rPr lang="ru-RU" dirty="0" smtClean="0"/>
              <a:t> := 36 </a:t>
            </a:r>
          </a:p>
          <a:p>
            <a:pPr>
              <a:buNone/>
            </a:pPr>
            <a:r>
              <a:rPr lang="ru-RU" dirty="0" err="1" smtClean="0"/>
              <a:t>b</a:t>
            </a:r>
            <a:r>
              <a:rPr lang="ru-RU" dirty="0" smtClean="0"/>
              <a:t> := </a:t>
            </a:r>
            <a:r>
              <a:rPr lang="ru-RU" dirty="0" err="1" smtClean="0"/>
              <a:t>a</a:t>
            </a:r>
            <a:r>
              <a:rPr lang="ru-RU" dirty="0" smtClean="0"/>
              <a:t> / 12 </a:t>
            </a:r>
            <a:r>
              <a:rPr lang="ru-RU" dirty="0" smtClean="0"/>
              <a:t> </a:t>
            </a:r>
            <a:endParaRPr lang="ru-RU" dirty="0" smtClean="0"/>
          </a:p>
          <a:p>
            <a:pPr>
              <a:buNone/>
            </a:pPr>
            <a:r>
              <a:rPr lang="ru-RU" dirty="0" err="1" smtClean="0"/>
              <a:t>b</a:t>
            </a:r>
            <a:r>
              <a:rPr lang="ru-RU" dirty="0" smtClean="0"/>
              <a:t> := </a:t>
            </a:r>
            <a:r>
              <a:rPr lang="ru-RU" dirty="0" err="1" smtClean="0"/>
              <a:t>b</a:t>
            </a:r>
            <a:r>
              <a:rPr lang="ru-RU" dirty="0" smtClean="0"/>
              <a:t> + </a:t>
            </a:r>
            <a:r>
              <a:rPr lang="ru-RU" dirty="0" err="1" smtClean="0"/>
              <a:t>a</a:t>
            </a:r>
            <a:r>
              <a:rPr lang="ru-RU" dirty="0" smtClean="0"/>
              <a:t> / 4 </a:t>
            </a:r>
          </a:p>
          <a:p>
            <a:pPr>
              <a:buNone/>
            </a:pPr>
            <a:r>
              <a:rPr lang="ru-RU" dirty="0" smtClean="0"/>
              <a:t>a:=a / </a:t>
            </a:r>
            <a:r>
              <a:rPr lang="ru-RU" dirty="0" err="1" smtClean="0"/>
              <a:t>b</a:t>
            </a:r>
            <a:r>
              <a:rPr lang="ru-RU" dirty="0" smtClean="0"/>
              <a:t> * 3           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В </a:t>
            </a:r>
            <a:r>
              <a:rPr lang="ru-RU" dirty="0" smtClean="0"/>
              <a:t>ответе укажите одно число – значение переменной </a:t>
            </a:r>
            <a:r>
              <a:rPr lang="ru-RU" dirty="0" err="1" smtClean="0"/>
              <a:t>a</a:t>
            </a:r>
            <a:r>
              <a:rPr lang="ru-RU" dirty="0" smtClean="0"/>
              <a:t>.    </a:t>
            </a:r>
            <a:endParaRPr lang="ru-RU" dirty="0" smtClean="0"/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Ответ</a:t>
            </a:r>
            <a:r>
              <a:rPr lang="ru-RU" b="1" dirty="0" smtClean="0">
                <a:solidFill>
                  <a:srgbClr val="FF0000"/>
                </a:solidFill>
              </a:rPr>
              <a:t>: 9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915816" y="2060848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36/12=3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915816" y="2708920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3+36/4=12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915816" y="3284984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36/12*3=9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089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Задание 12. </a:t>
            </a: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Базы </a:t>
            </a:r>
            <a:r>
              <a:rPr lang="ru-RU" b="1" dirty="0" smtClean="0">
                <a:solidFill>
                  <a:srgbClr val="FF0000"/>
                </a:solidFill>
              </a:rPr>
              <a:t>данных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332656"/>
            <a:ext cx="8373616" cy="6264696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dirty="0" smtClean="0"/>
              <a:t>11</a:t>
            </a:r>
            <a:r>
              <a:rPr lang="ru-RU" dirty="0" smtClean="0"/>
              <a:t>. Ниже  в  табличной  форме  представлен  фрагмент  базы  данных «Основные сведения о небесных телах».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Сколько </a:t>
            </a:r>
            <a:r>
              <a:rPr lang="ru-RU" dirty="0" smtClean="0"/>
              <a:t>записей в данном фрагменте удовлетворяют условию </a:t>
            </a:r>
          </a:p>
          <a:p>
            <a:pPr>
              <a:buNone/>
            </a:pPr>
            <a:r>
              <a:rPr lang="ru-RU" b="1" dirty="0" smtClean="0"/>
              <a:t>(Наличие атмосферы = «Очень </a:t>
            </a:r>
            <a:r>
              <a:rPr lang="ru-RU" b="1" dirty="0" err="1" smtClean="0"/>
              <a:t>плотн</a:t>
            </a:r>
            <a:r>
              <a:rPr lang="ru-RU" b="1" dirty="0" smtClean="0"/>
              <a:t>.») И (Средний радиус, км &gt; 10000)?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В ответе укажите одно число – искомое количество записей. 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Ответ: 4</a:t>
            </a:r>
            <a:endParaRPr lang="ru-RU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8565" y="1124744"/>
            <a:ext cx="5925229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652120" y="2276872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sym typeface="Wingdings"/>
              </a:rPr>
              <a:t>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52120" y="249289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sym typeface="Wingdings"/>
              </a:rPr>
              <a:t>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652120" y="27089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sym typeface="Wingdings"/>
              </a:rPr>
              <a:t>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52120" y="292494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sym typeface="Wingdings"/>
              </a:rPr>
              <a:t>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88640"/>
            <a:ext cx="8496944" cy="612068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b="1" dirty="0" smtClean="0"/>
              <a:t>12.</a:t>
            </a:r>
            <a:r>
              <a:rPr lang="ru-RU" dirty="0" smtClean="0"/>
              <a:t> Ниже в табличной форме представлен фрагмент базы данных:</a:t>
            </a:r>
          </a:p>
          <a:p>
            <a:pPr>
              <a:buNone/>
            </a:pPr>
            <a:r>
              <a:rPr lang="ru-RU" dirty="0" smtClean="0"/>
              <a:t>1) Сколько записей в данном фрагменте удовлетворяют условию </a:t>
            </a:r>
          </a:p>
          <a:p>
            <a:pPr>
              <a:buNone/>
            </a:pPr>
            <a:r>
              <a:rPr lang="ru-RU" b="1" dirty="0" smtClean="0"/>
              <a:t>НЕ ((Углеводы &gt;= 200) ИЛИ (Жиры &gt;= 200))? 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                                                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                                           </a:t>
            </a: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Решение: </a:t>
            </a:r>
            <a:r>
              <a:rPr lang="ru-RU" dirty="0" smtClean="0"/>
              <a:t>определим, какие записи удовлетворяют скобкам, и возьмем НЕ эти записи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Ответ</a:t>
            </a:r>
            <a:r>
              <a:rPr lang="ru-RU" b="1" dirty="0" smtClean="0">
                <a:solidFill>
                  <a:srgbClr val="FF0000"/>
                </a:solidFill>
              </a:rPr>
              <a:t>: </a:t>
            </a:r>
            <a:r>
              <a:rPr lang="ru-RU" b="1" dirty="0" smtClean="0">
                <a:solidFill>
                  <a:srgbClr val="FF0000"/>
                </a:solidFill>
              </a:rPr>
              <a:t>3</a:t>
            </a:r>
            <a:endParaRPr lang="ru-RU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dirty="0" smtClean="0"/>
              <a:t>2</a:t>
            </a:r>
            <a:r>
              <a:rPr lang="ru-RU" dirty="0" smtClean="0"/>
              <a:t>)</a:t>
            </a:r>
            <a:r>
              <a:rPr lang="ru-RU" b="1" dirty="0" smtClean="0"/>
              <a:t> </a:t>
            </a:r>
            <a:r>
              <a:rPr lang="ru-RU" dirty="0" smtClean="0"/>
              <a:t>Сколько записей в данном фрагменте удовлетворяют условию </a:t>
            </a:r>
          </a:p>
          <a:p>
            <a:pPr>
              <a:buNone/>
            </a:pPr>
            <a:r>
              <a:rPr lang="ru-RU" b="1" dirty="0" smtClean="0"/>
              <a:t>(Углеводы = 0) ИЛИ (Жиры &lt; 10) И (Белки &lt; 10)?                                           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Решение</a:t>
            </a:r>
            <a:r>
              <a:rPr lang="ru-RU" b="1" dirty="0" smtClean="0"/>
              <a:t>: </a:t>
            </a:r>
            <a:r>
              <a:rPr lang="ru-RU" dirty="0" smtClean="0"/>
              <a:t>сначала выполним И (1 запись),</a:t>
            </a:r>
          </a:p>
          <a:p>
            <a:pPr>
              <a:buNone/>
            </a:pPr>
            <a:r>
              <a:rPr lang="ru-RU" dirty="0" smtClean="0"/>
              <a:t> а затем ИЛИ (2 записи) – всего 3 записи</a:t>
            </a:r>
            <a:endParaRPr lang="ru-RU" dirty="0" smtClean="0"/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Ответ</a:t>
            </a:r>
            <a:r>
              <a:rPr lang="ru-RU" b="1" dirty="0" smtClean="0">
                <a:solidFill>
                  <a:srgbClr val="FF0000"/>
                </a:solidFill>
              </a:rPr>
              <a:t>: 3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22704" y="1268760"/>
            <a:ext cx="5730322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508104" y="292494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sym typeface="Wingdings"/>
              </a:rPr>
              <a:t>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508104" y="314096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sym typeface="Wingdings"/>
              </a:rPr>
              <a:t>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27984" y="27809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sym typeface="Wingdings"/>
              </a:rPr>
              <a:t>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27984" y="256490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sym typeface="Wingdings"/>
              </a:rPr>
              <a:t>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67744" y="198884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sym typeface="Wingdings"/>
              </a:rPr>
              <a:t>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67744" y="220486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sym typeface="Wingdings"/>
              </a:rPr>
              <a:t>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67744" y="242088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sym typeface="Wingdings"/>
              </a:rPr>
              <a:t>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11760" y="314096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sym typeface="Wingdings"/>
              </a:rPr>
              <a:t>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83768" y="220486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sym typeface="Wingdings"/>
              </a:rPr>
              <a:t>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83768" y="198884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sym typeface="Wingdings"/>
              </a:rPr>
              <a:t>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5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5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5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8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3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60648"/>
            <a:ext cx="8568952" cy="633670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/>
              <a:t>13. (</a:t>
            </a:r>
            <a:r>
              <a:rPr lang="ru-RU" b="1" dirty="0" err="1" smtClean="0"/>
              <a:t>демо</a:t>
            </a:r>
            <a:r>
              <a:rPr lang="ru-RU" b="1" dirty="0" smtClean="0"/>
              <a:t> 2014)</a:t>
            </a:r>
            <a:r>
              <a:rPr lang="ru-RU" dirty="0" smtClean="0"/>
              <a:t> Ниже  в  табличной  форме  представлен  фрагмент  базы  данных </a:t>
            </a:r>
            <a:r>
              <a:rPr lang="ru-RU" dirty="0" smtClean="0"/>
              <a:t>«</a:t>
            </a:r>
            <a:r>
              <a:rPr lang="ru-RU" dirty="0" smtClean="0"/>
              <a:t>Отправление поездов дальнего следования».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Сколько </a:t>
            </a:r>
            <a:r>
              <a:rPr lang="ru-RU" dirty="0" smtClean="0"/>
              <a:t>записей в данном фрагменте удовлетворяют условию </a:t>
            </a:r>
          </a:p>
          <a:p>
            <a:pPr>
              <a:buNone/>
            </a:pPr>
            <a:r>
              <a:rPr lang="ru-RU" b="1" dirty="0" smtClean="0"/>
              <a:t>(Категория поезда = «скорый») И (Время в пути &gt; 36.00)? </a:t>
            </a:r>
            <a:endParaRPr lang="ru-RU" dirty="0" smtClean="0"/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Ответ</a:t>
            </a:r>
            <a:r>
              <a:rPr lang="ru-RU" b="1" dirty="0" smtClean="0">
                <a:solidFill>
                  <a:srgbClr val="FF0000"/>
                </a:solidFill>
              </a:rPr>
              <a:t>: 5</a:t>
            </a:r>
            <a:endParaRPr lang="ru-RU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7" y="1340768"/>
            <a:ext cx="3661424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203848" y="162880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sym typeface="Wingdings"/>
              </a:rPr>
              <a:t>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03848" y="18448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sym typeface="Wingdings"/>
              </a:rPr>
              <a:t>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75856" y="328498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sym typeface="Wingdings"/>
              </a:rPr>
              <a:t>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47864" y="350100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sym typeface="Wingdings"/>
              </a:rPr>
              <a:t>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47864" y="3717032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sym typeface="Wingdings"/>
              </a:rPr>
              <a:t>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4208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Задание 13. </a:t>
            </a: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r>
              <a:rPr lang="ru-RU" b="1" dirty="0" smtClean="0">
                <a:solidFill>
                  <a:srgbClr val="FF0000"/>
                </a:solidFill>
              </a:rPr>
              <a:t>Системы </a:t>
            </a:r>
            <a:r>
              <a:rPr lang="ru-RU" b="1" dirty="0" smtClean="0">
                <a:solidFill>
                  <a:srgbClr val="FF0000"/>
                </a:solidFill>
              </a:rPr>
              <a:t>счисления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5400600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ru-RU" b="1" dirty="0" smtClean="0"/>
              <a:t>14. </a:t>
            </a:r>
            <a:r>
              <a:rPr lang="ru-RU" dirty="0" smtClean="0"/>
              <a:t>Переведите </a:t>
            </a:r>
            <a:r>
              <a:rPr lang="ru-RU" dirty="0" smtClean="0"/>
              <a:t>двоичное число 1101100 в десятичную систему счисления. 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dirty="0" smtClean="0"/>
              <a:t>Решение:</a:t>
            </a:r>
          </a:p>
          <a:p>
            <a:pPr>
              <a:buNone/>
            </a:pPr>
            <a:r>
              <a:rPr lang="ru-RU" dirty="0" smtClean="0"/>
              <a:t>  </a:t>
            </a:r>
          </a:p>
          <a:p>
            <a:pPr>
              <a:buNone/>
            </a:pPr>
            <a:r>
              <a:rPr lang="ru-RU" dirty="0" smtClean="0"/>
              <a:t>1101100</a:t>
            </a:r>
            <a:r>
              <a:rPr lang="ru-RU" baseline="-25000" dirty="0" smtClean="0"/>
              <a:t>2</a:t>
            </a:r>
            <a:r>
              <a:rPr lang="ru-RU" dirty="0" smtClean="0"/>
              <a:t> =                                                                                                                                              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Ответ</a:t>
            </a:r>
            <a:r>
              <a:rPr lang="ru-RU" b="1" dirty="0" smtClean="0">
                <a:solidFill>
                  <a:srgbClr val="FF0000"/>
                </a:solidFill>
              </a:rPr>
              <a:t>: 108</a:t>
            </a:r>
            <a:endParaRPr lang="ru-RU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763688" y="2564904"/>
            <a:ext cx="216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</a:rPr>
              <a:t>0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47664" y="2564904"/>
            <a:ext cx="216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</a:rPr>
              <a:t>1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1640" y="2564904"/>
            <a:ext cx="216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</a:rPr>
              <a:t>2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15616" y="2564905"/>
            <a:ext cx="216024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</a:rPr>
              <a:t>3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flipH="1">
            <a:off x="899592" y="2564904"/>
            <a:ext cx="144016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</a:rPr>
              <a:t>4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flipH="1">
            <a:off x="683568" y="2564904"/>
            <a:ext cx="144016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</a:rPr>
              <a:t>5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flipH="1">
            <a:off x="539552" y="2564904"/>
            <a:ext cx="144016" cy="307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</a:rPr>
              <a:t>6</a:t>
            </a:r>
            <a:endParaRPr lang="ru-RU" sz="1400" b="1" dirty="0">
              <a:solidFill>
                <a:srgbClr val="FF0000"/>
              </a:solidFill>
            </a:endParaRPr>
          </a:p>
        </p:txBody>
      </p:sp>
      <p:graphicFrame>
        <p:nvGraphicFramePr>
          <p:cNvPr id="11" name="Объект 10"/>
          <p:cNvGraphicFramePr>
            <a:graphicFrameLocks noChangeAspect="1"/>
          </p:cNvGraphicFramePr>
          <p:nvPr/>
        </p:nvGraphicFramePr>
        <p:xfrm>
          <a:off x="4502150" y="3295650"/>
          <a:ext cx="139700" cy="266700"/>
        </p:xfrm>
        <a:graphic>
          <a:graphicData uri="http://schemas.openxmlformats.org/presentationml/2006/ole">
            <p:oleObj spid="_x0000_s8194" name="Формула" r:id="rId3" imgW="139680" imgH="266400" progId="Equation.3">
              <p:embed/>
            </p:oleObj>
          </a:graphicData>
        </a:graphic>
      </p:graphicFrame>
      <p:graphicFrame>
        <p:nvGraphicFramePr>
          <p:cNvPr id="12" name="Объект 11"/>
          <p:cNvGraphicFramePr>
            <a:graphicFrameLocks noChangeAspect="1"/>
          </p:cNvGraphicFramePr>
          <p:nvPr/>
        </p:nvGraphicFramePr>
        <p:xfrm>
          <a:off x="2483768" y="2924944"/>
          <a:ext cx="6040671" cy="360040"/>
        </p:xfrm>
        <a:graphic>
          <a:graphicData uri="http://schemas.openxmlformats.org/presentationml/2006/ole">
            <p:oleObj spid="_x0000_s8195" name="Формула" r:id="rId4" imgW="3835080" imgH="228600" progId="Equation.3">
              <p:embed/>
            </p:oleObj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123728" y="3429000"/>
            <a:ext cx="3672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=64+32+8+4=108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404664"/>
            <a:ext cx="8496944" cy="58326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15.</a:t>
            </a:r>
            <a:r>
              <a:rPr lang="ru-RU" dirty="0" smtClean="0"/>
              <a:t> Переведите число 110 из десятичной </a:t>
            </a:r>
            <a:r>
              <a:rPr lang="ru-RU" dirty="0" smtClean="0"/>
              <a:t>системы </a:t>
            </a:r>
            <a:r>
              <a:rPr lang="ru-RU" dirty="0" smtClean="0"/>
              <a:t>счисления в двоичную систему счисления. </a:t>
            </a:r>
          </a:p>
          <a:p>
            <a:pPr>
              <a:buNone/>
            </a:pPr>
            <a:r>
              <a:rPr lang="ru-RU" dirty="0" smtClean="0"/>
              <a:t>Сколько единиц содержит полученное число? </a:t>
            </a:r>
          </a:p>
          <a:p>
            <a:pPr>
              <a:buNone/>
            </a:pPr>
            <a:r>
              <a:rPr lang="ru-RU" dirty="0" smtClean="0"/>
              <a:t>В ответе укажите одно число – количество единиц. </a:t>
            </a:r>
          </a:p>
          <a:p>
            <a:pPr>
              <a:buNone/>
            </a:pPr>
            <a:r>
              <a:rPr lang="ru-RU" b="1" dirty="0" smtClean="0"/>
              <a:t>                                                                                                                                                        </a:t>
            </a:r>
            <a:endParaRPr lang="ru-RU" b="1" dirty="0" smtClean="0"/>
          </a:p>
          <a:p>
            <a:pPr>
              <a:buNone/>
            </a:pPr>
            <a:r>
              <a:rPr lang="ru-RU" b="1" dirty="0" smtClean="0"/>
              <a:t>Решение: </a:t>
            </a:r>
            <a:endParaRPr lang="ru-RU" b="1" dirty="0" smtClean="0"/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Ответ</a:t>
            </a:r>
            <a:r>
              <a:rPr lang="ru-RU" b="1" dirty="0" smtClean="0">
                <a:solidFill>
                  <a:srgbClr val="FF0000"/>
                </a:solidFill>
              </a:rPr>
              <a:t>: 5</a:t>
            </a:r>
            <a:endParaRPr lang="ru-RU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2483768" y="4293096"/>
          <a:ext cx="2854136" cy="576064"/>
        </p:xfrm>
        <a:graphic>
          <a:graphicData uri="http://schemas.openxmlformats.org/presentationml/2006/ole">
            <p:oleObj spid="_x0000_s9218" name="Формула" r:id="rId3" imgW="1384200" imgH="2793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764704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16.</a:t>
            </a:r>
            <a:r>
              <a:rPr lang="ru-RU" dirty="0" smtClean="0"/>
              <a:t>Переведите двоичное число 1011101 в десятичную систему счисления.</a:t>
            </a:r>
          </a:p>
          <a:p>
            <a:pPr>
              <a:buNone/>
            </a:pPr>
            <a:r>
              <a:rPr lang="ru-RU" b="1" dirty="0" smtClean="0"/>
              <a:t>                                                                                                                                                     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   </a:t>
            </a:r>
            <a:r>
              <a:rPr lang="ru-RU" b="1" dirty="0" smtClean="0"/>
              <a:t>Решение:                                                                                                                                                    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Ответ</a:t>
            </a:r>
            <a:r>
              <a:rPr lang="ru-RU" b="1" dirty="0" smtClean="0">
                <a:solidFill>
                  <a:srgbClr val="FF0000"/>
                </a:solidFill>
              </a:rPr>
              <a:t>: 93</a:t>
            </a:r>
            <a:endParaRPr lang="ru-RU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2771799" y="2420888"/>
          <a:ext cx="2644658" cy="576064"/>
        </p:xfrm>
        <a:graphic>
          <a:graphicData uri="http://schemas.openxmlformats.org/presentationml/2006/ole">
            <p:oleObj spid="_x0000_s10242" name="Формула" r:id="rId3" imgW="1282680" imgH="2793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404664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17. </a:t>
            </a:r>
            <a:r>
              <a:rPr lang="ru-RU" dirty="0" smtClean="0"/>
              <a:t>Переведите десятичное число 200 </a:t>
            </a:r>
          </a:p>
          <a:p>
            <a:pPr>
              <a:buNone/>
            </a:pPr>
            <a:r>
              <a:rPr lang="ru-RU" dirty="0" smtClean="0"/>
              <a:t>в шестнадцатеричную систему счисления.</a:t>
            </a:r>
          </a:p>
          <a:p>
            <a:pPr>
              <a:buNone/>
            </a:pPr>
            <a:r>
              <a:rPr lang="ru-RU" b="1" dirty="0" smtClean="0"/>
              <a:t>                                                                                                                                                     </a:t>
            </a:r>
            <a:r>
              <a:rPr lang="ru-RU" b="1" dirty="0" smtClean="0">
                <a:solidFill>
                  <a:srgbClr val="FF0000"/>
                </a:solidFill>
              </a:rPr>
              <a:t>Ответ: С8</a:t>
            </a:r>
            <a:endParaRPr lang="ru-RU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b="1" dirty="0" smtClean="0"/>
              <a:t>18. </a:t>
            </a:r>
            <a:r>
              <a:rPr lang="ru-RU" dirty="0" smtClean="0"/>
              <a:t>Переведите  восьмеричное число 201 в десятичную систему счисления.</a:t>
            </a:r>
          </a:p>
          <a:p>
            <a:pPr>
              <a:buNone/>
            </a:pPr>
            <a:r>
              <a:rPr lang="ru-RU" b="1" dirty="0" smtClean="0"/>
              <a:t>                                                                                                                                                     </a:t>
            </a:r>
            <a:r>
              <a:rPr lang="ru-RU" b="1" dirty="0" smtClean="0">
                <a:solidFill>
                  <a:srgbClr val="FF0000"/>
                </a:solidFill>
              </a:rPr>
              <a:t>Ответ: 129</a:t>
            </a:r>
            <a:endParaRPr lang="ru-RU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476672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19. (</a:t>
            </a:r>
            <a:r>
              <a:rPr lang="ru-RU" b="1" dirty="0" err="1" smtClean="0"/>
              <a:t>демо</a:t>
            </a:r>
            <a:r>
              <a:rPr lang="ru-RU" b="1" dirty="0" smtClean="0"/>
              <a:t> 2014)</a:t>
            </a:r>
            <a:r>
              <a:rPr lang="ru-RU" dirty="0" smtClean="0"/>
              <a:t> Переведите число 126 из десятичной системы счисления в двоичную систему </a:t>
            </a:r>
            <a:r>
              <a:rPr lang="ru-RU" dirty="0" smtClean="0"/>
              <a:t>счисления</a:t>
            </a:r>
            <a:r>
              <a:rPr lang="ru-RU" dirty="0" smtClean="0"/>
              <a:t>. В ответе укажите двоичное число. Основание системы счисления указывать </a:t>
            </a:r>
            <a:r>
              <a:rPr lang="ru-RU" dirty="0" smtClean="0"/>
              <a:t>не </a:t>
            </a:r>
            <a:r>
              <a:rPr lang="ru-RU" dirty="0" smtClean="0"/>
              <a:t>нужно</a:t>
            </a:r>
          </a:p>
          <a:p>
            <a:pPr>
              <a:buNone/>
            </a:pPr>
            <a:r>
              <a:rPr lang="ru-RU" b="1" dirty="0" smtClean="0"/>
              <a:t> </a:t>
            </a:r>
            <a:endParaRPr lang="ru-RU" dirty="0" smtClean="0"/>
          </a:p>
          <a:p>
            <a:pPr>
              <a:buNone/>
            </a:pPr>
            <a:r>
              <a:rPr lang="ru-RU" b="1" dirty="0" smtClean="0"/>
              <a:t>                                                                                                                                                       </a:t>
            </a:r>
            <a:r>
              <a:rPr lang="ru-RU" b="1" dirty="0" smtClean="0">
                <a:solidFill>
                  <a:srgbClr val="FF0000"/>
                </a:solidFill>
              </a:rPr>
              <a:t>Ответ: 1111110</a:t>
            </a:r>
            <a:endParaRPr lang="ru-RU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089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ДОМАШНЕЕ ЗАДАНИЕ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583264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/>
              <a:t>1.</a:t>
            </a:r>
            <a:r>
              <a:rPr lang="ru-RU" dirty="0" smtClean="0"/>
              <a:t> Дан </a:t>
            </a:r>
            <a:r>
              <a:rPr lang="ru-RU" dirty="0" smtClean="0"/>
              <a:t>фрагмент электронной таблицы: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Какая </a:t>
            </a:r>
            <a:r>
              <a:rPr lang="ru-RU" dirty="0" smtClean="0"/>
              <a:t>формула может быть записана в ячейке D2, чтобы построенная  диаграмма  по  значениям  диапазона  ячеек A2:D2 соответствовала рисунку</a:t>
            </a:r>
          </a:p>
          <a:p>
            <a:pPr>
              <a:buNone/>
            </a:pPr>
            <a:r>
              <a:rPr lang="ru-RU" dirty="0" smtClean="0"/>
              <a:t>1) =A1–1    2) =D1+1    3) =D1*2    4) =A1–2 </a:t>
            </a:r>
          </a:p>
          <a:p>
            <a:pPr>
              <a:buNone/>
            </a:pPr>
            <a:r>
              <a:rPr lang="ru-RU" b="1" dirty="0" smtClean="0"/>
              <a:t>                                                                                                                                                             </a:t>
            </a:r>
            <a:r>
              <a:rPr lang="ru-RU" b="1" dirty="0" smtClean="0">
                <a:solidFill>
                  <a:srgbClr val="FF0000"/>
                </a:solidFill>
              </a:rPr>
              <a:t>Ответ:  1</a:t>
            </a:r>
            <a:endParaRPr lang="ru-RU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268760"/>
            <a:ext cx="5020696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1196752"/>
            <a:ext cx="790575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260648"/>
            <a:ext cx="8229600" cy="59766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/>
              <a:t>2.</a:t>
            </a:r>
            <a:r>
              <a:rPr lang="ru-RU" dirty="0" smtClean="0"/>
              <a:t> Дан фрагмент электронной таблицы: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По </a:t>
            </a:r>
            <a:r>
              <a:rPr lang="ru-RU" dirty="0" smtClean="0"/>
              <a:t>значениям какого диапазона ячеек построена диаграмма? </a:t>
            </a:r>
          </a:p>
          <a:p>
            <a:pPr>
              <a:buNone/>
            </a:pPr>
            <a:r>
              <a:rPr lang="ru-RU" dirty="0" smtClean="0"/>
              <a:t>1) A1:C1    2)  А4:С4   3) A2:C2   4)  А3:С3</a:t>
            </a:r>
          </a:p>
          <a:p>
            <a:pPr>
              <a:buNone/>
            </a:pPr>
            <a:r>
              <a:rPr lang="ru-RU" b="1" dirty="0" smtClean="0"/>
              <a:t>                                                 </a:t>
            </a:r>
            <a:endParaRPr lang="ru-RU" b="1" dirty="0" smtClean="0"/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Ответ</a:t>
            </a:r>
            <a:r>
              <a:rPr lang="ru-RU" b="1" dirty="0" smtClean="0">
                <a:solidFill>
                  <a:srgbClr val="FF0000"/>
                </a:solidFill>
              </a:rPr>
              <a:t>: 4</a:t>
            </a:r>
            <a:endParaRPr lang="ru-RU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124744"/>
            <a:ext cx="4795258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95264" y="1340768"/>
            <a:ext cx="1284143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332656"/>
            <a:ext cx="8424936" cy="6336704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b="1" dirty="0" smtClean="0"/>
              <a:t>3.</a:t>
            </a:r>
            <a:r>
              <a:rPr lang="ru-RU" dirty="0" smtClean="0"/>
              <a:t> Ваня  шифрует  русские  слова,  записывая  вместо  каждой  буквы  её  номер  в алфавите (без пробелов). Номера букв даны в таблице. 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endParaRPr lang="ru-RU" sz="2800" dirty="0" smtClean="0"/>
          </a:p>
          <a:p>
            <a:pPr>
              <a:buNone/>
            </a:pPr>
            <a:r>
              <a:rPr lang="ru-RU" sz="2800" dirty="0" smtClean="0"/>
              <a:t>Некоторые  </a:t>
            </a:r>
            <a:r>
              <a:rPr lang="ru-RU" sz="2800" dirty="0" smtClean="0"/>
              <a:t>шифровки  можно  расшифровать  несколькими  способами. </a:t>
            </a:r>
          </a:p>
          <a:p>
            <a:pPr>
              <a:buNone/>
            </a:pPr>
            <a:r>
              <a:rPr lang="ru-RU" sz="2800" dirty="0" smtClean="0"/>
              <a:t>Например, 311333 может  означать «ВАЛЯ»,  может – «ЭЛЯ»,  а  может – </a:t>
            </a:r>
            <a:r>
              <a:rPr lang="ru-RU" sz="2800" dirty="0" smtClean="0"/>
              <a:t>«</a:t>
            </a:r>
            <a:r>
              <a:rPr lang="ru-RU" sz="2800" dirty="0" smtClean="0"/>
              <a:t>ВААВВВ».  </a:t>
            </a:r>
          </a:p>
          <a:p>
            <a:pPr>
              <a:buNone/>
            </a:pPr>
            <a:r>
              <a:rPr lang="ru-RU" sz="2800" dirty="0" smtClean="0"/>
              <a:t>Даны четыре шифровки: 3113     9212    6810    2641 </a:t>
            </a:r>
          </a:p>
          <a:p>
            <a:pPr>
              <a:buNone/>
            </a:pPr>
            <a:r>
              <a:rPr lang="ru-RU" sz="2800" dirty="0" smtClean="0"/>
              <a:t>Только одна из них расшифровывается единственным способом. Найдите ее и расшифруйте. То, что получилось, запишите в качестве ответа. </a:t>
            </a:r>
          </a:p>
          <a:p>
            <a:pPr>
              <a:buNone/>
            </a:pPr>
            <a:r>
              <a:rPr lang="ru-RU" b="1" dirty="0" smtClean="0"/>
              <a:t>                                                                                </a:t>
            </a:r>
            <a:r>
              <a:rPr lang="ru-RU" b="1" dirty="0" smtClean="0">
                <a:solidFill>
                  <a:srgbClr val="FF0000"/>
                </a:solidFill>
              </a:rPr>
              <a:t>Ответ: ЕЖИ</a:t>
            </a:r>
            <a:endParaRPr lang="ru-RU" dirty="0" smtClean="0">
              <a:solidFill>
                <a:srgbClr val="FF0000"/>
              </a:solidFill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2154" y="1412776"/>
            <a:ext cx="2741974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/>
              <a:t>4. </a:t>
            </a:r>
            <a:r>
              <a:rPr lang="ru-RU" dirty="0" smtClean="0"/>
              <a:t>Сколько Кбайт информации содержит сообщение объёмом 2</a:t>
            </a:r>
            <a:r>
              <a:rPr lang="ru-RU" baseline="30000" dirty="0" smtClean="0"/>
              <a:t>20</a:t>
            </a:r>
            <a:r>
              <a:rPr lang="ru-RU" dirty="0" smtClean="0"/>
              <a:t> бит?  В ответе укажите одно число.  </a:t>
            </a:r>
          </a:p>
          <a:p>
            <a:pPr>
              <a:buNone/>
            </a:pPr>
            <a:r>
              <a:rPr lang="ru-RU" b="1" dirty="0" smtClean="0"/>
              <a:t>                                                                                                                                          </a:t>
            </a:r>
            <a:r>
              <a:rPr lang="ru-RU" b="1" dirty="0" smtClean="0">
                <a:solidFill>
                  <a:srgbClr val="FF0000"/>
                </a:solidFill>
              </a:rPr>
              <a:t>Ответ: 128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332656"/>
            <a:ext cx="8229600" cy="6264696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5.</a:t>
            </a:r>
            <a:r>
              <a:rPr lang="ru-RU" dirty="0" smtClean="0"/>
              <a:t> Сообщение  передается  шифром.  В  нём  присутствуют  только  буквы  из приведённого фрагмента кодовой таблицы.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Определите</a:t>
            </a:r>
            <a:r>
              <a:rPr lang="ru-RU" dirty="0" smtClean="0"/>
              <a:t>,  какие  сообщение  закодировано  в  строчке  ?  !  !  !  !  ?. 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В  </a:t>
            </a:r>
            <a:r>
              <a:rPr lang="ru-RU" dirty="0" smtClean="0"/>
              <a:t>ответ  запишите последовательность букв без запятых и других знаков препинания. 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Ответ: СЕД</a:t>
            </a:r>
            <a:endParaRPr lang="ru-RU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2132856"/>
            <a:ext cx="4027013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6264696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/>
              <a:t>6.</a:t>
            </a:r>
            <a:r>
              <a:rPr lang="ru-RU" dirty="0" smtClean="0"/>
              <a:t> Ваня и Коля переписываются при помощи придуманного шифра.  Фрагмент кодовой таблицы приведён ниже. 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r>
              <a:rPr lang="ru-RU" sz="2400" dirty="0" smtClean="0"/>
              <a:t>Расшифруйте </a:t>
            </a:r>
            <a:r>
              <a:rPr lang="ru-RU" sz="2400" dirty="0" smtClean="0"/>
              <a:t>сообщение, если известно, что в нём содержатся только буквы из предложенной таблицы. Разделителей между кодами букв нет: </a:t>
            </a:r>
          </a:p>
          <a:p>
            <a:pPr>
              <a:buNone/>
            </a:pPr>
            <a:r>
              <a:rPr lang="ru-RU" dirty="0" smtClean="0"/>
              <a:t>&amp;&amp;@&amp;&amp;&amp;@@&amp;@&amp;&amp;&amp;@@&amp;&amp; </a:t>
            </a:r>
          </a:p>
          <a:p>
            <a:pPr>
              <a:buNone/>
            </a:pPr>
            <a:r>
              <a:rPr lang="ru-RU" dirty="0" smtClean="0"/>
              <a:t> Запишите в ответе расшифрованное сообщение. </a:t>
            </a:r>
          </a:p>
          <a:p>
            <a:pPr>
              <a:buNone/>
            </a:pPr>
            <a:r>
              <a:rPr lang="ru-RU" dirty="0" smtClean="0"/>
              <a:t> </a:t>
            </a:r>
            <a:r>
              <a:rPr lang="ru-RU" b="1" dirty="0" smtClean="0">
                <a:solidFill>
                  <a:srgbClr val="FF0000"/>
                </a:solidFill>
              </a:rPr>
              <a:t>Ответ: ВЕТЕР</a:t>
            </a:r>
            <a:endParaRPr lang="ru-RU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844824"/>
            <a:ext cx="6086241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404664"/>
            <a:ext cx="8229600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/>
              <a:t>7.</a:t>
            </a:r>
            <a:r>
              <a:rPr lang="ru-RU" dirty="0" smtClean="0"/>
              <a:t> Определите значение переменной </a:t>
            </a:r>
            <a:r>
              <a:rPr lang="ru-RU" dirty="0" err="1" smtClean="0"/>
              <a:t>a</a:t>
            </a:r>
            <a:r>
              <a:rPr lang="ru-RU" dirty="0" smtClean="0"/>
              <a:t> после выполнения данного алгоритма: </a:t>
            </a:r>
          </a:p>
          <a:p>
            <a:pPr>
              <a:buNone/>
            </a:pPr>
            <a:r>
              <a:rPr lang="ru-RU" dirty="0" err="1" smtClean="0"/>
              <a:t>b</a:t>
            </a:r>
            <a:r>
              <a:rPr lang="ru-RU" dirty="0" smtClean="0"/>
              <a:t> := 6 </a:t>
            </a:r>
          </a:p>
          <a:p>
            <a:pPr>
              <a:buNone/>
            </a:pPr>
            <a:r>
              <a:rPr lang="ru-RU" dirty="0" err="1" smtClean="0"/>
              <a:t>a</a:t>
            </a:r>
            <a:r>
              <a:rPr lang="ru-RU" dirty="0" smtClean="0"/>
              <a:t> := 30 </a:t>
            </a:r>
          </a:p>
          <a:p>
            <a:pPr>
              <a:buNone/>
            </a:pPr>
            <a:r>
              <a:rPr lang="ru-RU" dirty="0" err="1" smtClean="0"/>
              <a:t>b</a:t>
            </a:r>
            <a:r>
              <a:rPr lang="ru-RU" dirty="0" smtClean="0"/>
              <a:t> := </a:t>
            </a:r>
            <a:r>
              <a:rPr lang="ru-RU" dirty="0" err="1" smtClean="0"/>
              <a:t>b</a:t>
            </a:r>
            <a:r>
              <a:rPr lang="ru-RU" dirty="0" smtClean="0"/>
              <a:t>*4–21 </a:t>
            </a:r>
          </a:p>
          <a:p>
            <a:pPr>
              <a:buNone/>
            </a:pPr>
            <a:r>
              <a:rPr lang="ru-RU" dirty="0" err="1" smtClean="0"/>
              <a:t>a</a:t>
            </a:r>
            <a:r>
              <a:rPr lang="ru-RU" dirty="0" smtClean="0"/>
              <a:t> := 100–</a:t>
            </a:r>
            <a:r>
              <a:rPr lang="ru-RU" dirty="0" err="1" smtClean="0"/>
              <a:t>a</a:t>
            </a:r>
            <a:r>
              <a:rPr lang="ru-RU" dirty="0" smtClean="0"/>
              <a:t>–</a:t>
            </a:r>
            <a:r>
              <a:rPr lang="ru-RU" dirty="0" err="1" smtClean="0"/>
              <a:t>b</a:t>
            </a:r>
            <a:r>
              <a:rPr lang="ru-RU" dirty="0" smtClean="0"/>
              <a:t> </a:t>
            </a:r>
          </a:p>
          <a:p>
            <a:pPr>
              <a:buNone/>
            </a:pPr>
            <a:r>
              <a:rPr lang="ru-RU" dirty="0" smtClean="0"/>
              <a:t> В ответе укажите одно целое число – значение переменной </a:t>
            </a:r>
            <a:r>
              <a:rPr lang="ru-RU" dirty="0" err="1" smtClean="0"/>
              <a:t>a</a:t>
            </a:r>
            <a:r>
              <a:rPr lang="ru-RU" dirty="0" smtClean="0"/>
              <a:t>. 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Ответ: 67</a:t>
            </a:r>
            <a:endParaRPr lang="ru-RU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60648"/>
            <a:ext cx="8229600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/>
              <a:t>8.</a:t>
            </a:r>
            <a:r>
              <a:rPr lang="ru-RU" dirty="0" smtClean="0"/>
              <a:t> Определите значение переменной </a:t>
            </a:r>
            <a:r>
              <a:rPr lang="ru-RU" dirty="0" err="1" smtClean="0"/>
              <a:t>b</a:t>
            </a:r>
            <a:r>
              <a:rPr lang="ru-RU" dirty="0" smtClean="0"/>
              <a:t> после исполнения данного алгоритма:</a:t>
            </a:r>
          </a:p>
          <a:p>
            <a:pPr>
              <a:buNone/>
            </a:pPr>
            <a:r>
              <a:rPr lang="en-US" dirty="0" smtClean="0"/>
              <a:t>b := 4 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a := b * 2 + b 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a := a / 3 + b 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b:= a / b * 2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В ответе укажите одно число – значение переменной </a:t>
            </a:r>
            <a:r>
              <a:rPr lang="ru-RU" dirty="0" err="1" smtClean="0"/>
              <a:t>b</a:t>
            </a:r>
            <a:r>
              <a:rPr lang="ru-RU" dirty="0" smtClean="0"/>
              <a:t>.   </a:t>
            </a:r>
            <a:endParaRPr lang="ru-RU" dirty="0" smtClean="0"/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Ответ</a:t>
            </a:r>
            <a:r>
              <a:rPr lang="ru-RU" b="1" dirty="0" smtClean="0">
                <a:solidFill>
                  <a:srgbClr val="FF0000"/>
                </a:solidFill>
              </a:rPr>
              <a:t>: 4</a:t>
            </a:r>
            <a:endParaRPr lang="ru-RU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332656"/>
            <a:ext cx="8229600" cy="626469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/>
              <a:t>9.</a:t>
            </a:r>
            <a:r>
              <a:rPr lang="ru-RU" dirty="0" smtClean="0"/>
              <a:t> Ниже в табличной форме представлен фрагмент базы данных о погоде.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Сколько </a:t>
            </a:r>
            <a:r>
              <a:rPr lang="ru-RU" dirty="0" smtClean="0"/>
              <a:t>записей в данном фрагменте удовлетворяют условию </a:t>
            </a:r>
          </a:p>
          <a:p>
            <a:pPr>
              <a:buNone/>
            </a:pPr>
            <a:r>
              <a:rPr lang="ru-RU" b="1" dirty="0" smtClean="0"/>
              <a:t>(Осадки = «дождь») ИЛИ (Давление &lt; 750)?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В ответе укажите одно число – искомое количество записей. 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Ответ: 5</a:t>
            </a:r>
            <a:endParaRPr lang="ru-RU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b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268760"/>
            <a:ext cx="4320480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5328592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10.</a:t>
            </a:r>
            <a:r>
              <a:rPr lang="ru-RU" dirty="0" smtClean="0"/>
              <a:t> Сколько записей в данном фрагменте удовлетворяют условию </a:t>
            </a:r>
          </a:p>
          <a:p>
            <a:pPr>
              <a:buNone/>
            </a:pPr>
            <a:r>
              <a:rPr lang="ru-RU" b="1" dirty="0" smtClean="0"/>
              <a:t>НЕ ((Белки &gt; 100) И (Углеводы &lt; 100))? 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В </a:t>
            </a:r>
            <a:r>
              <a:rPr lang="ru-RU" dirty="0" smtClean="0"/>
              <a:t>ответе укажите одно число – искомое количество записей. </a:t>
            </a:r>
          </a:p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Ответ: 4</a:t>
            </a:r>
            <a:endParaRPr lang="ru-RU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204864"/>
            <a:ext cx="4966279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60648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b="1" dirty="0" smtClean="0"/>
              <a:t>11.</a:t>
            </a:r>
            <a:r>
              <a:rPr lang="ru-RU" dirty="0" smtClean="0"/>
              <a:t> Переведите двоичное число 1111000 в десятичную систему счисления. </a:t>
            </a:r>
          </a:p>
          <a:p>
            <a:pPr>
              <a:buNone/>
            </a:pPr>
            <a:r>
              <a:rPr lang="ru-RU" b="1" dirty="0" smtClean="0"/>
              <a:t>                                                                                                                                               </a:t>
            </a:r>
            <a:r>
              <a:rPr lang="ru-RU" b="1" dirty="0" smtClean="0">
                <a:solidFill>
                  <a:srgbClr val="FF0000"/>
                </a:solidFill>
              </a:rPr>
              <a:t>Ответ: 120</a:t>
            </a:r>
            <a:endParaRPr lang="ru-RU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b="1" dirty="0" smtClean="0"/>
              <a:t>12.</a:t>
            </a:r>
            <a:r>
              <a:rPr lang="ru-RU" dirty="0" smtClean="0"/>
              <a:t> Переведите число 101 из десятичной системы счисления в двоичную.</a:t>
            </a:r>
          </a:p>
          <a:p>
            <a:pPr>
              <a:buNone/>
            </a:pPr>
            <a:r>
              <a:rPr lang="ru-RU" b="1" dirty="0" smtClean="0"/>
              <a:t>                                                                                                                                              </a:t>
            </a:r>
            <a:r>
              <a:rPr lang="ru-RU" b="1" dirty="0" smtClean="0">
                <a:solidFill>
                  <a:srgbClr val="FF0000"/>
                </a:solidFill>
              </a:rPr>
              <a:t>Ответ: 1100101</a:t>
            </a:r>
            <a:endParaRPr lang="ru-RU" dirty="0" smtClean="0">
              <a:solidFill>
                <a:srgbClr val="FF0000"/>
              </a:solidFill>
            </a:endParaRP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1313</Words>
  <Application>Microsoft Office PowerPoint</Application>
  <PresentationFormat>Экран (4:3)</PresentationFormat>
  <Paragraphs>303</Paragraphs>
  <Slides>35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7" baseType="lpstr">
      <vt:lpstr>Тема Office</vt:lpstr>
      <vt:lpstr>Microsoft Equation 3.0</vt:lpstr>
      <vt:lpstr>Задание 5.   Электронные таблицы и диаграммы </vt:lpstr>
      <vt:lpstr>Слайд 2</vt:lpstr>
      <vt:lpstr>Слайд 3</vt:lpstr>
      <vt:lpstr>Часть 2. Задание 7.  Кодирование и декодирование </vt:lpstr>
      <vt:lpstr>Слайд 5</vt:lpstr>
      <vt:lpstr>Слайд 6</vt:lpstr>
      <vt:lpstr>Слайд 7</vt:lpstr>
      <vt:lpstr>Слайд 8</vt:lpstr>
      <vt:lpstr>Слайд 9</vt:lpstr>
      <vt:lpstr>Задание 8.  Исполнение линейного алгоритма </vt:lpstr>
      <vt:lpstr>Слайд 11</vt:lpstr>
      <vt:lpstr>Слайд 12</vt:lpstr>
      <vt:lpstr>Слайд 13</vt:lpstr>
      <vt:lpstr>Задание 12.  Базы данных </vt:lpstr>
      <vt:lpstr>Слайд 15</vt:lpstr>
      <vt:lpstr>Слайд 16</vt:lpstr>
      <vt:lpstr>Слайд 17</vt:lpstr>
      <vt:lpstr>Задание 13.  Системы счисления </vt:lpstr>
      <vt:lpstr>Слайд 19</vt:lpstr>
      <vt:lpstr>Слайд 20</vt:lpstr>
      <vt:lpstr>Слайд 21</vt:lpstr>
      <vt:lpstr>Слайд 22</vt:lpstr>
      <vt:lpstr>Слайд 23</vt:lpstr>
      <vt:lpstr>ДОМАШНЕЕ ЗАДАНИЕ 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Задание 5.   Электронные таблицы и диаграммы</dc:title>
  <dc:creator>Марина</dc:creator>
  <cp:lastModifiedBy>Марина</cp:lastModifiedBy>
  <cp:revision>20</cp:revision>
  <dcterms:created xsi:type="dcterms:W3CDTF">2014-01-25T06:08:18Z</dcterms:created>
  <dcterms:modified xsi:type="dcterms:W3CDTF">2014-01-25T19:25:26Z</dcterms:modified>
</cp:coreProperties>
</file>