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8" r:id="rId6"/>
    <p:sldId id="291" r:id="rId7"/>
    <p:sldId id="278" r:id="rId8"/>
    <p:sldId id="281" r:id="rId9"/>
    <p:sldId id="282" r:id="rId10"/>
    <p:sldId id="280" r:id="rId11"/>
    <p:sldId id="283" r:id="rId12"/>
    <p:sldId id="284" r:id="rId13"/>
    <p:sldId id="288" r:id="rId14"/>
    <p:sldId id="289" r:id="rId15"/>
    <p:sldId id="300" r:id="rId16"/>
    <p:sldId id="266" r:id="rId17"/>
    <p:sldId id="267" r:id="rId18"/>
    <p:sldId id="305" r:id="rId19"/>
    <p:sldId id="304" r:id="rId20"/>
    <p:sldId id="315" r:id="rId21"/>
    <p:sldId id="292" r:id="rId22"/>
    <p:sldId id="293" r:id="rId23"/>
    <p:sldId id="319" r:id="rId24"/>
    <p:sldId id="320" r:id="rId25"/>
    <p:sldId id="294" r:id="rId26"/>
    <p:sldId id="295" r:id="rId27"/>
    <p:sldId id="296" r:id="rId28"/>
    <p:sldId id="318" r:id="rId29"/>
    <p:sldId id="317" r:id="rId30"/>
    <p:sldId id="316" r:id="rId31"/>
    <p:sldId id="297" r:id="rId32"/>
    <p:sldId id="298" r:id="rId33"/>
    <p:sldId id="299" r:id="rId34"/>
    <p:sldId id="269" r:id="rId35"/>
    <p:sldId id="301" r:id="rId36"/>
    <p:sldId id="309" r:id="rId37"/>
    <p:sldId id="311" r:id="rId38"/>
    <p:sldId id="312" r:id="rId39"/>
    <p:sldId id="314" r:id="rId40"/>
    <p:sldId id="270" r:id="rId41"/>
    <p:sldId id="313" r:id="rId42"/>
    <p:sldId id="308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9" autoAdjust="0"/>
    <p:restoredTop sz="94668" autoAdjust="0"/>
  </p:normalViewPr>
  <p:slideViewPr>
    <p:cSldViewPr>
      <p:cViewPr>
        <p:scale>
          <a:sx n="90" d="100"/>
          <a:sy n="90" d="100"/>
        </p:scale>
        <p:origin x="-2274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Качество обучения,</a:t>
            </a:r>
            <a:r>
              <a:rPr lang="ru-RU" sz="2000" baseline="0" dirty="0" smtClean="0"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ри успеваемости – 100%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0"/>
      <c:rAngAx val="1"/>
    </c:view3D>
    <c:plotArea>
      <c:layout/>
      <c:bar3DChart>
        <c:barDir val="col"/>
        <c:grouping val="clustered"/>
        <c:ser>
          <c:idx val="1"/>
          <c:order val="1"/>
          <c:tx>
            <c:v>2012-2013</c:v>
          </c:tx>
          <c:spPr>
            <a:solidFill>
              <a:srgbClr val="C00000"/>
            </a:solidFill>
          </c:spPr>
          <c:cat>
            <c:strRef>
              <c:f>Лист1!$E$4:$E$10</c:f>
              <c:strCache>
                <c:ptCount val="7"/>
                <c:pt idx="0">
                  <c:v>русский язык</c:v>
                </c:pt>
                <c:pt idx="1">
                  <c:v>литературное чтение</c:v>
                </c:pt>
                <c:pt idx="2">
                  <c:v>математика</c:v>
                </c:pt>
                <c:pt idx="3">
                  <c:v>окружающий мир</c:v>
                </c:pt>
                <c:pt idx="4">
                  <c:v>технология</c:v>
                </c:pt>
                <c:pt idx="5">
                  <c:v>изобразительное искусство</c:v>
                </c:pt>
                <c:pt idx="6">
                  <c:v>физическая культура</c:v>
                </c:pt>
              </c:strCache>
            </c:strRef>
          </c:cat>
          <c:val>
            <c:numRef>
              <c:f>Лист1!$F$4:$F$10</c:f>
              <c:numCache>
                <c:formatCode>0%</c:formatCode>
                <c:ptCount val="7"/>
                <c:pt idx="0" formatCode="0.00%">
                  <c:v>0.71400000000000052</c:v>
                </c:pt>
                <c:pt idx="1">
                  <c:v>0.93</c:v>
                </c:pt>
                <c:pt idx="2">
                  <c:v>0.68000000000000083</c:v>
                </c:pt>
                <c:pt idx="3" formatCode="0.00%">
                  <c:v>0.85700000000000054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ser>
          <c:idx val="0"/>
          <c:order val="0"/>
          <c:tx>
            <c:v>2014-2015</c:v>
          </c:tx>
          <c:spPr>
            <a:solidFill>
              <a:srgbClr val="0070C0"/>
            </a:solidFill>
          </c:spPr>
          <c:cat>
            <c:strRef>
              <c:f>Лист1!$E$12:$E$18</c:f>
              <c:strCache>
                <c:ptCount val="7"/>
                <c:pt idx="0">
                  <c:v>русский язык</c:v>
                </c:pt>
                <c:pt idx="1">
                  <c:v>литературное чтение</c:v>
                </c:pt>
                <c:pt idx="2">
                  <c:v>математика</c:v>
                </c:pt>
                <c:pt idx="3">
                  <c:v>окружающий мир</c:v>
                </c:pt>
                <c:pt idx="4">
                  <c:v>технология</c:v>
                </c:pt>
                <c:pt idx="5">
                  <c:v>изобразительное искусство</c:v>
                </c:pt>
                <c:pt idx="6">
                  <c:v>физическая культура</c:v>
                </c:pt>
              </c:strCache>
            </c:strRef>
          </c:cat>
          <c:val>
            <c:numRef>
              <c:f>Лист1!$F$12:$F$18</c:f>
              <c:numCache>
                <c:formatCode>0%</c:formatCode>
                <c:ptCount val="7"/>
                <c:pt idx="0">
                  <c:v>0.81</c:v>
                </c:pt>
                <c:pt idx="1">
                  <c:v>0.96000000000000052</c:v>
                </c:pt>
                <c:pt idx="2">
                  <c:v>0.81</c:v>
                </c:pt>
                <c:pt idx="3">
                  <c:v>0.81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shape val="cylinder"/>
        <c:axId val="66172416"/>
        <c:axId val="67960832"/>
        <c:axId val="0"/>
      </c:bar3DChart>
      <c:catAx>
        <c:axId val="6617241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aseline="0"/>
            </a:pPr>
            <a:endParaRPr lang="ru-RU"/>
          </a:p>
        </c:txPr>
        <c:crossAx val="67960832"/>
        <c:crosses val="autoZero"/>
        <c:auto val="1"/>
        <c:lblAlgn val="ctr"/>
        <c:lblOffset val="100"/>
      </c:catAx>
      <c:valAx>
        <c:axId val="67960832"/>
        <c:scaling>
          <c:orientation val="minMax"/>
        </c:scaling>
        <c:axPos val="l"/>
        <c:majorGridlines/>
        <c:numFmt formatCode="0.00%" sourceLinked="1"/>
        <c:majorTickMark val="none"/>
        <c:tickLblPos val="nextTo"/>
        <c:txPr>
          <a:bodyPr/>
          <a:lstStyle/>
          <a:p>
            <a:pPr>
              <a:defRPr b="1" i="0" baseline="0"/>
            </a:pPr>
            <a:endParaRPr lang="ru-RU"/>
          </a:p>
        </c:txPr>
        <c:crossAx val="6617241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FE6DA-C1DC-4D8B-A14D-381536488544}" type="datetimeFigureOut">
              <a:rPr lang="ru-RU" smtClean="0"/>
              <a:pPr/>
              <a:t>26.11.2015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4F7AE-3AA5-4D32-9916-F0208A506D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4867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90F43-648C-4F75-AED8-10B8149FF6E9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26D30-28A7-4FB5-888B-8339C3CDA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6EF00-18E4-4255-8397-97E10145DC9A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2CCF8-121B-4E5F-8F9A-719DE1F67D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A1B56-3157-4712-8DAC-E00D901454D7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404BE-2D4C-4448-8BC5-3C4F405B1E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65F16-BF39-4EEF-B5E5-D94CF9CB0206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8069D-9EF9-4CBC-ABD3-92BB06DC27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C1BF6-8F85-4A7F-85DD-443E7361043E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BCEBD-F3B2-426A-A36A-110AE4BF9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0BC25-9BFE-4F82-B505-524C055D602C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8C7F5-7BDA-4DD4-BC3E-AD01B83F8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40843-CF19-4FE1-AF17-49C63A3DFFDE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4DA8F-5511-4091-9F58-46A3A9D2B9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B2DD-F5C7-4DC7-9FF8-1FD7F3C57587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A4D3B-615D-477D-B745-97B885DAB9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C3309-FABD-422E-8743-965A2DA38105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70FA8-85C5-4406-8BF6-767085D0F4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D796C-6FAD-45E2-B71B-79CED4FA1968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0BFB4-2531-458E-9C44-F69F9F20DC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1A5BE-E9A7-41C0-9AD6-CB4BAA6439A2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125-742C-402F-B62E-F2CA53716C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0146" y="3486150"/>
            <a:ext cx="3429030" cy="160972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0"/>
          </p:nvPr>
        </p:nvSpPr>
        <p:spPr>
          <a:xfrm>
            <a:off x="1381126" y="590550"/>
            <a:ext cx="6772274" cy="2828925"/>
          </a:xfrm>
        </p:spPr>
        <p:txBody>
          <a:bodyPr anchor="ctr">
            <a:normAutofit/>
          </a:bodyPr>
          <a:lstStyle>
            <a:lvl1pPr marL="0" indent="0">
              <a:buNone/>
              <a:tabLst/>
              <a:defRPr sz="2800"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268EAC-4C7D-432C-BFF9-F8DCE23A5037}" type="datetimeFigureOut">
              <a:rPr lang="ru-RU"/>
              <a:pPr>
                <a:defRPr/>
              </a:pPr>
              <a:t>26.11.2015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971B755-D853-4E6D-A3AF-125A8E630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tiff"/><Relationship Id="rId7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tif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tif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12" Type="http://schemas.openxmlformats.org/officeDocument/2006/relationships/image" Target="../media/image73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 rot="21306488">
            <a:off x="1259632" y="1628800"/>
            <a:ext cx="6336704" cy="2952328"/>
          </a:xfrm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Портфолио</a:t>
            </a:r>
            <a:b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</a:br>
            <a: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 учителя начальных классов</a:t>
            </a:r>
            <a:b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</a:br>
            <a: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МБОУ  </a:t>
            </a:r>
            <a: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СОШ № </a:t>
            </a:r>
            <a: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20 </a:t>
            </a:r>
            <a:b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</a:br>
            <a: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г</a:t>
            </a:r>
            <a:r>
              <a:rPr lang="ru-RU" sz="3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. </a:t>
            </a:r>
            <a: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Нижнекамска </a:t>
            </a:r>
            <a:b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</a:br>
            <a:r>
              <a:rPr lang="ru-RU" sz="3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rPr>
              <a:t>Республики Татарстан</a:t>
            </a:r>
            <a:r>
              <a:rPr lang="ru-RU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n-ea"/>
                <a:cs typeface="+mn-cs"/>
              </a:rPr>
              <a:t/>
            </a:r>
            <a:br>
              <a:rPr lang="ru-RU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n-ea"/>
                <a:cs typeface="+mn-cs"/>
              </a:rPr>
            </a:br>
            <a:endParaRPr lang="ru-RU" sz="3200" b="1" dirty="0" smtClean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613A50-A6FE-4492-99FD-DD9D0BCFA608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4525963"/>
          </a:xfrm>
          <a:extLst/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ru-RU" b="1" kern="0" dirty="0" smtClean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ru-RU" b="1" kern="0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400" b="1" kern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Степанова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400" b="1" kern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Елена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400" b="1" kern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Анатольевна</a:t>
            </a:r>
          </a:p>
        </p:txBody>
      </p:sp>
      <p:pic>
        <p:nvPicPr>
          <p:cNvPr id="11265" name="Picture 1" descr="E:\ОБРАБОТАННЫЕ\1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857232"/>
            <a:ext cx="3357142" cy="50306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133"/>
          <p:cNvGraphicFramePr>
            <a:graphicFrameLocks noGrp="1"/>
          </p:cNvGraphicFramePr>
          <p:nvPr/>
        </p:nvGraphicFramePr>
        <p:xfrm>
          <a:off x="3214678" y="1219200"/>
          <a:ext cx="5429288" cy="4980623"/>
        </p:xfrm>
        <a:graphic>
          <a:graphicData uri="http://schemas.openxmlformats.org/drawingml/2006/table">
            <a:tbl>
              <a:tblPr/>
              <a:tblGrid>
                <a:gridCol w="2280334"/>
                <a:gridCol w="3148954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Фамилия Имя Отчество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Степанова Елена Анатольевна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Дата рождения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13.09.1973г.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1029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Образование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Среднее специальное,</a:t>
                      </a:r>
                      <a:r>
                        <a:rPr lang="ru-RU" sz="1400" b="1" kern="1200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Нижнекамское педагогическое училище, 1992 г.</a:t>
                      </a:r>
                      <a:endParaRPr lang="ru-RU" sz="1400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Студентка </a:t>
                      </a:r>
                      <a:r>
                        <a:rPr lang="en-US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 </a:t>
                      </a:r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курса ИЭУП </a:t>
                      </a:r>
                      <a:endParaRPr lang="ru-RU" sz="1400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(г. Нижнекамск); 2014г.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Должность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Учитель начальных классов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4238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Стаж педагогической работы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23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года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3343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Стаж работы в в данной школе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лет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Квалификационная категория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первая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Награды, звания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Почетная грамота Министерства образования и науки Республики Татарстан; Почетная грамота городского управления образования.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D1F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1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2000240"/>
            <a:ext cx="266417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6176" name="Заголовок 1"/>
          <p:cNvSpPr txBox="1">
            <a:spLocks/>
          </p:cNvSpPr>
          <p:nvPr/>
        </p:nvSpPr>
        <p:spPr bwMode="auto">
          <a:xfrm>
            <a:off x="1071538" y="284163"/>
            <a:ext cx="6616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Общие сведения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14282" y="857232"/>
            <a:ext cx="8501122" cy="857256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Курсовая подготовка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Педагоги не могут успешно кого-то учить,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если в это же время усердно не учатся сами.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					Али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Апшерони</a:t>
            </a:r>
            <a:r>
              <a:rPr lang="ru-RU" sz="3200" b="1" i="1" dirty="0" smtClean="0"/>
              <a:t/>
            </a:r>
            <a:br>
              <a:rPr lang="ru-RU" sz="3200" b="1" i="1" dirty="0" smtClean="0"/>
            </a:b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Курсы повышения квалификации для учителей начальных классов по теме  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“Психолого-педагогические условия реализации ФГОС второго поколения в начальной школе” в  Набережно- челнинском  институте социально-педагогических технологий и ресурсов, г. Набережные Челны, 72 часа; 2012 г.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Курсы повышения квалификации учителей по проблеме “Основы религиозных культур и светской этики”, ГАОУ ДПО “Институт развития образования Республики Татарстан</a:t>
            </a:r>
            <a:r>
              <a:rPr lang="tt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”,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 72 часа; 2012 г. 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Награды</a:t>
            </a:r>
          </a:p>
        </p:txBody>
      </p:sp>
      <p:pic>
        <p:nvPicPr>
          <p:cNvPr id="6146" name="Picture 2" descr="E:\Грамоты, Степанова\ЛЕНА\Scan-141011-0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3054221" cy="4226729"/>
          </a:xfrm>
          <a:prstGeom prst="rect">
            <a:avLst/>
          </a:prstGeom>
          <a:noFill/>
        </p:spPr>
      </p:pic>
      <p:pic>
        <p:nvPicPr>
          <p:cNvPr id="6147" name="Picture 3" descr="E:\Грамоты, Степанова\001 (1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357298"/>
            <a:ext cx="2798421" cy="3848400"/>
          </a:xfrm>
          <a:prstGeom prst="rect">
            <a:avLst/>
          </a:prstGeom>
          <a:noFill/>
        </p:spPr>
      </p:pic>
      <p:pic>
        <p:nvPicPr>
          <p:cNvPr id="13313" name="Picture 1" descr="E:\Грамоты, Степанова\001 (16).jpg"/>
          <p:cNvPicPr>
            <a:picLocks noChangeAspect="1" noChangeArrowheads="1"/>
          </p:cNvPicPr>
          <p:nvPr/>
        </p:nvPicPr>
        <p:blipFill>
          <a:blip r:embed="rId5" cstate="print"/>
          <a:srcRect l="3705" t="674" r="2316" b="2357"/>
          <a:stretch>
            <a:fillRect/>
          </a:stretch>
        </p:blipFill>
        <p:spPr bwMode="auto">
          <a:xfrm>
            <a:off x="4714876" y="2428868"/>
            <a:ext cx="2383881" cy="3382679"/>
          </a:xfrm>
          <a:prstGeom prst="rect">
            <a:avLst/>
          </a:prstGeom>
          <a:noFill/>
        </p:spPr>
      </p:pic>
      <p:pic>
        <p:nvPicPr>
          <p:cNvPr id="6145" name="Picture 1" descr="E:\Грамоты, Степанова\001 (17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print"/>
          <a:srcRect l="13140" r="2190" b="9562"/>
          <a:stretch>
            <a:fillRect/>
          </a:stretch>
        </p:blipFill>
        <p:spPr bwMode="auto">
          <a:xfrm>
            <a:off x="6361616" y="2770746"/>
            <a:ext cx="2782384" cy="40872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501122" cy="1357298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Достижения учащихся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000" dirty="0" smtClean="0">
                <a:solidFill>
                  <a:srgbClr val="002060"/>
                </a:solidFill>
              </a:rPr>
              <a:t>С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вою  педагогическую  деятельность  планирую и осуществляю  с учётом современных требований к образованию и преподаванию,   внедряю в учебный процесс новые формы, технологии и приёмы обучения. Из года в год я    использую нетрадиционные формы проведения уроков: уроки-путешествия, уроки-сказки, уроки-игры,  проектирую проблемные ситуации на уроках, организую исследовательскую и проектную деятельность обучающихся,  создаю ситуацию успеха – как эффективное средство формирования положительного отношения к учению.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Dokument\Desktop\отчет\фото,класс\фото,весна 15г\zOsS9qqX_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4071942"/>
            <a:ext cx="2707124" cy="2143140"/>
          </a:xfrm>
          <a:prstGeom prst="rect">
            <a:avLst/>
          </a:prstGeom>
          <a:noFill/>
        </p:spPr>
      </p:pic>
      <p:pic>
        <p:nvPicPr>
          <p:cNvPr id="12" name="Picture 6" descr="C:\Users\Dokument\Desktop\отчет\фото,класс\фото,весна 15г\E-S9Mm0ec48.jpg"/>
          <p:cNvPicPr>
            <a:picLocks noChangeAspect="1" noChangeArrowheads="1"/>
          </p:cNvPicPr>
          <p:nvPr/>
        </p:nvPicPr>
        <p:blipFill>
          <a:blip r:embed="rId4" cstate="print"/>
          <a:srcRect t="25083"/>
          <a:stretch>
            <a:fillRect/>
          </a:stretch>
        </p:blipFill>
        <p:spPr bwMode="auto">
          <a:xfrm>
            <a:off x="1000100" y="4071942"/>
            <a:ext cx="2143140" cy="2139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:\Users\Dokument\Desktop\отчет\фото,класс\фото,весна 15г\XQrYWg4D0zA.jpg"/>
          <p:cNvPicPr>
            <a:picLocks noChangeAspect="1" noChangeArrowheads="1"/>
          </p:cNvPicPr>
          <p:nvPr/>
        </p:nvPicPr>
        <p:blipFill>
          <a:blip r:embed="rId5" cstate="print"/>
          <a:srcRect t="13437" r="10750"/>
          <a:stretch>
            <a:fillRect/>
          </a:stretch>
        </p:blipFill>
        <p:spPr bwMode="auto">
          <a:xfrm>
            <a:off x="6786578" y="3786190"/>
            <a:ext cx="1973009" cy="255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500062" y="285728"/>
            <a:ext cx="8429655" cy="1143008"/>
          </a:xfrm>
        </p:spPr>
        <p:txBody>
          <a:bodyPr/>
          <a:lstStyle/>
          <a:p>
            <a:pPr algn="l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обучающихся в очных олимпиадах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472" y="1357299"/>
          <a:ext cx="8072493" cy="1841135"/>
        </p:xfrm>
        <a:graphic>
          <a:graphicData uri="http://schemas.openxmlformats.org/drawingml/2006/table">
            <a:tbl>
              <a:tblPr/>
              <a:tblGrid>
                <a:gridCol w="2000264"/>
                <a:gridCol w="4357718"/>
                <a:gridCol w="1714511"/>
              </a:tblGrid>
              <a:tr h="358133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Название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   ФИО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335"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6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Муниципальный 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тур Всероссийской предметной олимпиады школьников по  русскому языку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Юсупова</a:t>
                      </a:r>
                      <a:r>
                        <a:rPr lang="ru-RU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600" dirty="0" err="1" smtClean="0">
                          <a:latin typeface="Times New Roman"/>
                          <a:ea typeface="Calibri"/>
                          <a:cs typeface="Times New Roman"/>
                        </a:rPr>
                        <a:t>Зиля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призёр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482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Окружающий мир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Муниципальный тур Всероссийской предметной олимпиады школьников по окружающему миру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Беляев Леонид,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призёр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5603" name="Picture 3" descr="E:\Грамоты, Степанова\001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286124"/>
            <a:ext cx="2328852" cy="3202648"/>
          </a:xfrm>
          <a:prstGeom prst="rect">
            <a:avLst/>
          </a:prstGeom>
          <a:noFill/>
        </p:spPr>
      </p:pic>
      <p:pic>
        <p:nvPicPr>
          <p:cNvPr id="25604" name="Picture 4" descr="E:\Грамоты, Степанова\001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286124"/>
            <a:ext cx="2380799" cy="3274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обучающихся в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научно-практических конференциях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Республиканский конкурс исследовательских и творческих работ учащихся 1-4 классов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«Я познаю мир», победитель в номинации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35842" name="Picture 2" descr="E:\Грамоты, Степанова\001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643050"/>
            <a:ext cx="3143272" cy="43226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обучающихся в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научно-практических конференциях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 Всероссийская заочная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научно-практической конференция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"THE ERUDITE", участник</a:t>
            </a:r>
            <a:r>
              <a:rPr lang="ru-RU" sz="2800" b="1" i="1" dirty="0" smtClean="0"/>
              <a:t> 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38915" name="Picture 3" descr="E:\Грамоты, Степанова\001 (1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714488"/>
            <a:ext cx="3214710" cy="4420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500062" y="428604"/>
            <a:ext cx="8429655" cy="85725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Участие обучающихся в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исследовательских работах и проектах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472" y="1643050"/>
          <a:ext cx="7929617" cy="4389120"/>
        </p:xfrm>
        <a:graphic>
          <a:graphicData uri="http://schemas.openxmlformats.org/drawingml/2006/table">
            <a:tbl>
              <a:tblPr/>
              <a:tblGrid>
                <a:gridCol w="3714776"/>
                <a:gridCol w="2500330"/>
                <a:gridCol w="1714511"/>
              </a:tblGrid>
              <a:tr h="21074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Республиканский конкурс </a:t>
                      </a:r>
                      <a:r>
                        <a:rPr lang="ru-RU" sz="1800" dirty="0" err="1" smtClean="0">
                          <a:latin typeface="Times New Roman"/>
                          <a:ea typeface="Calibri"/>
                          <a:cs typeface="Times New Roman"/>
                        </a:rPr>
                        <a:t>историко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- культурных информационных проектов учащихся и педагогических работников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общеобразовательных организаций «Служу Отечеству», 2014г.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«Я помню, я горжусь!»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Times New Roman"/>
                          <a:ea typeface="Calibri"/>
                          <a:cs typeface="Times New Roman"/>
                        </a:rPr>
                        <a:t>Герасимо-ва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Дарья,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 «А» класс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742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Муниципальный  конкурс-выставка детского творчества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«Золотые сказки А.С. Пушкина» в рамках Республиканского конкурса исследовательских работ и проектов  школьников «Дебют в науке», 2014г.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«Чудесные превращения»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latin typeface="Times New Roman"/>
                          <a:ea typeface="Calibri"/>
                          <a:cs typeface="Times New Roman"/>
                        </a:rPr>
                        <a:t>Нассонова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 Алёна,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 «А» класс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91759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обучающихся в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дистанционных олимпиадах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5" name="Содержимое 14"/>
          <p:cNvGraphicFramePr>
            <a:graphicFrameLocks noGrp="1"/>
          </p:cNvGraphicFramePr>
          <p:nvPr>
            <p:ph idx="1"/>
          </p:nvPr>
        </p:nvGraphicFramePr>
        <p:xfrm>
          <a:off x="571473" y="1500175"/>
          <a:ext cx="7858179" cy="4560346"/>
        </p:xfrm>
        <a:graphic>
          <a:graphicData uri="http://schemas.openxmlformats.org/drawingml/2006/table">
            <a:tbl>
              <a:tblPr/>
              <a:tblGrid>
                <a:gridCol w="7858179"/>
              </a:tblGrid>
              <a:tr h="726547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Международный конкурс-игра по ОБЖ "Муравей"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1402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Международный чемпионат начальной школы</a:t>
                      </a: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«Вундеркинд»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119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Всероссийский </a:t>
                      </a:r>
                      <a:r>
                        <a:rPr lang="ru-RU" sz="24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блиц-турнир</a:t>
                      </a: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«Всезнайка»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119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Всероссийский дистанционный конкурс «Умка»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119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Всероссийский </a:t>
                      </a:r>
                      <a:r>
                        <a:rPr lang="ru-RU" sz="24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блиц-турнир</a:t>
                      </a: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«Крестики-нолики»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119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II Всероссийский </a:t>
                      </a:r>
                      <a:r>
                        <a:rPr lang="ru-RU" sz="24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блиц-турнир</a:t>
                      </a: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"Первоклашки в стране Знаний".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119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Всероссийский математический турнир "Зелёная математика»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91759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>Достижения учащихся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0962" name="Picture 2" descr="E:\Грамоты, Степанова\умка\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500438"/>
            <a:ext cx="2571768" cy="3214710"/>
          </a:xfrm>
          <a:prstGeom prst="rect">
            <a:avLst/>
          </a:prstGeom>
          <a:noFill/>
        </p:spPr>
      </p:pic>
      <p:pic>
        <p:nvPicPr>
          <p:cNvPr id="40963" name="Picture 3" descr="E:\Грамоты, Степанова\001 (3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736"/>
            <a:ext cx="2536641" cy="3488400"/>
          </a:xfrm>
          <a:prstGeom prst="rect">
            <a:avLst/>
          </a:prstGeom>
          <a:noFill/>
        </p:spPr>
      </p:pic>
      <p:pic>
        <p:nvPicPr>
          <p:cNvPr id="40965" name="Picture 5" descr="E:\грамоты крестики-нолики\1916709-1916715-im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2000240"/>
            <a:ext cx="2476171" cy="3502800"/>
          </a:xfrm>
          <a:prstGeom prst="rect">
            <a:avLst/>
          </a:prstGeom>
          <a:noFill/>
        </p:spPr>
      </p:pic>
      <p:pic>
        <p:nvPicPr>
          <p:cNvPr id="40964" name="Picture 4" descr="E:\Грамоты, Степанова\грант\001 (3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3000372"/>
            <a:ext cx="2536641" cy="3488400"/>
          </a:xfrm>
          <a:prstGeom prst="rect">
            <a:avLst/>
          </a:prstGeom>
          <a:noFill/>
        </p:spPr>
      </p:pic>
      <p:pic>
        <p:nvPicPr>
          <p:cNvPr id="9" name="Picture 3" descr="E:\Грамоты, Степанова\умка\007.jpg"/>
          <p:cNvPicPr>
            <a:picLocks noChangeAspect="1" noChangeArrowheads="1"/>
          </p:cNvPicPr>
          <p:nvPr/>
        </p:nvPicPr>
        <p:blipFill>
          <a:blip r:embed="rId7" cstate="print"/>
          <a:srcRect b="50585"/>
          <a:stretch>
            <a:fillRect/>
          </a:stretch>
        </p:blipFill>
        <p:spPr bwMode="auto">
          <a:xfrm>
            <a:off x="142844" y="4929198"/>
            <a:ext cx="2536641" cy="17237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/>
          <a:lstStyle/>
          <a:p>
            <a:pPr algn="l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    Участие обучающихся в конкурсах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 smtClean="0">
              <a:latin typeface="Calibri"/>
            </a:endParaRPr>
          </a:p>
          <a:p>
            <a:endParaRPr lang="ru-RU" dirty="0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571472" y="1214422"/>
          <a:ext cx="7929618" cy="4930837"/>
        </p:xfrm>
        <a:graphic>
          <a:graphicData uri="http://schemas.openxmlformats.org/drawingml/2006/table">
            <a:tbl>
              <a:tblPr bandRow="1">
                <a:tableStyleId>{F5AB1C69-6EDB-4FF4-983F-18BD219EF322}</a:tableStyleId>
              </a:tblPr>
              <a:tblGrid>
                <a:gridCol w="3723473"/>
                <a:gridCol w="1792783"/>
                <a:gridCol w="2413362"/>
              </a:tblGrid>
              <a:tr h="746257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Всероссийский творческий конкурс «Ветер памяти»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участник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 участника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9693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Республиканский конкурс-выставка по техническому творчеству “Творчество рядом с нами</a:t>
                      </a:r>
                      <a:r>
                        <a:rPr lang="tt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!”</a:t>
                      </a: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место 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endParaRPr lang="tt-RU" sz="1800" b="1" dirty="0" smtClean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призера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5010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Республиканский конкурс-выставка “Твори, выдумывай, пробуй!”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участник 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 участника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5010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sz="1800" b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Республиканский конкурс рисунков «Правнуки ветеранов рисуют Победу»</a:t>
                      </a:r>
                      <a:endParaRPr lang="ru-RU" sz="1800" b="1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участник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свидетельство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участника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4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</a:t>
                      </a:r>
                      <a:r>
                        <a:rPr lang="en-US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районный конкурс </a:t>
                      </a:r>
                      <a:endParaRPr lang="ru-RU" sz="1800" b="1" dirty="0" smtClean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детского                  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творчества </a:t>
                      </a: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ПДД 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место</a:t>
                      </a:r>
                      <a:endParaRPr lang="ru-RU" sz="1800" b="1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tt-RU" sz="18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победителя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Достижения учащихся</a:t>
            </a:r>
          </a:p>
        </p:txBody>
      </p:sp>
      <p:pic>
        <p:nvPicPr>
          <p:cNvPr id="46082" name="Picture 2" descr="E:\Грамоты, Степанова\тимофеева.t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765428">
            <a:off x="5885319" y="1410134"/>
            <a:ext cx="2859521" cy="3934925"/>
          </a:xfrm>
          <a:prstGeom prst="rect">
            <a:avLst/>
          </a:prstGeom>
          <a:noFill/>
        </p:spPr>
      </p:pic>
      <p:pic>
        <p:nvPicPr>
          <p:cNvPr id="46083" name="Picture 3" descr="E:\Грамоты, Степанова\Сочи,грамот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13346">
            <a:off x="764866" y="1599251"/>
            <a:ext cx="3006906" cy="4200769"/>
          </a:xfrm>
          <a:prstGeom prst="rect">
            <a:avLst/>
          </a:prstGeom>
          <a:noFill/>
        </p:spPr>
      </p:pic>
      <p:pic>
        <p:nvPicPr>
          <p:cNvPr id="46084" name="Picture 4" descr="C:\Users\Документы\Desktop\Сертификат участника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1285860"/>
            <a:ext cx="2109562" cy="2982714"/>
          </a:xfrm>
          <a:prstGeom prst="rect">
            <a:avLst/>
          </a:prstGeom>
          <a:noFill/>
        </p:spPr>
      </p:pic>
      <p:pic>
        <p:nvPicPr>
          <p:cNvPr id="46085" name="Picture 5" descr="C:\Users\Документы\Desktop\001.jpg"/>
          <p:cNvPicPr>
            <a:picLocks noChangeAspect="1" noChangeArrowheads="1"/>
          </p:cNvPicPr>
          <p:nvPr/>
        </p:nvPicPr>
        <p:blipFill>
          <a:blip r:embed="rId6" cstate="print"/>
          <a:srcRect l="24548" t="29637" r="24548" b="50854"/>
          <a:stretch>
            <a:fillRect/>
          </a:stretch>
        </p:blipFill>
        <p:spPr bwMode="auto">
          <a:xfrm>
            <a:off x="4286248" y="2571744"/>
            <a:ext cx="1079376" cy="428628"/>
          </a:xfrm>
          <a:prstGeom prst="rect">
            <a:avLst/>
          </a:prstGeom>
          <a:noFill/>
        </p:spPr>
      </p:pic>
      <p:pic>
        <p:nvPicPr>
          <p:cNvPr id="46086" name="Picture 6" descr="C:\Users\Документы\Desktop\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1928802"/>
            <a:ext cx="1571636" cy="2134517"/>
          </a:xfrm>
          <a:prstGeom prst="rect">
            <a:avLst/>
          </a:prstGeom>
          <a:noFill/>
        </p:spPr>
      </p:pic>
      <p:pic>
        <p:nvPicPr>
          <p:cNvPr id="12" name="Picture 2" descr="E:\Грамоты, Степанова\001.jpg"/>
          <p:cNvPicPr>
            <a:picLocks noChangeAspect="1" noChangeArrowheads="1"/>
          </p:cNvPicPr>
          <p:nvPr/>
        </p:nvPicPr>
        <p:blipFill>
          <a:blip r:embed="rId8" cstate="print"/>
          <a:srcRect b="48497"/>
          <a:stretch>
            <a:fillRect/>
          </a:stretch>
        </p:blipFill>
        <p:spPr bwMode="auto">
          <a:xfrm>
            <a:off x="3286116" y="4214818"/>
            <a:ext cx="3214710" cy="2276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    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Результаты республиканского тестирования в 4 классе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 smtClean="0">
              <a:latin typeface="Calibri"/>
            </a:endParaRPr>
          </a:p>
          <a:p>
            <a:endParaRPr lang="ru-RU" dirty="0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1928802"/>
          <a:ext cx="8229600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7280"/>
                <a:gridCol w="928694"/>
                <a:gridCol w="1928826"/>
                <a:gridCol w="1714512"/>
                <a:gridCol w="1214446"/>
                <a:gridCol w="1185842"/>
              </a:tblGrid>
              <a:tr h="888601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Учебный год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Успеваемость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Качество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Средний балл</a:t>
                      </a:r>
                      <a:endParaRPr lang="ru-RU" sz="2000" b="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2723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2012-2013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21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2723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2012-2013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92,9%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5720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04314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2012-2013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окружающий мир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5720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xfrm>
            <a:off x="500063" y="47625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Выступления на ШМО</a:t>
            </a:r>
          </a:p>
        </p:txBody>
      </p:sp>
      <p:sp>
        <p:nvSpPr>
          <p:cNvPr id="13316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Руководитель школьного </a:t>
            </a:r>
          </a:p>
          <a:p>
            <a:pPr marL="0" indent="0" algn="r">
              <a:buFont typeface="Arial" charset="0"/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методического объединения с 2010 года</a:t>
            </a:r>
          </a:p>
          <a:p>
            <a:pPr marL="0" indent="0">
              <a:lnSpc>
                <a:spcPct val="115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«Развитие познавательных интересов младших школьников на уроках математики»</a:t>
            </a:r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lnSpc>
                <a:spcPct val="115000"/>
              </a:lnSpc>
              <a:buFontTx/>
              <a:buChar char="-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2013-2014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уч.год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lnSpc>
                <a:spcPct val="115000"/>
              </a:lnSpc>
              <a:buFont typeface="Arial" charset="0"/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Эстетическое воспитание младшего школьника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lnSpc>
                <a:spcPct val="115000"/>
              </a:lnSpc>
              <a:buFont typeface="Arial" charset="0"/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-2013-2014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уч.год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«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Федеральные Государственные  Образовательные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Стандарты»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-2014-2015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уч.год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Заголовок 3"/>
          <p:cNvSpPr>
            <a:spLocks noGrp="1"/>
          </p:cNvSpPr>
          <p:nvPr>
            <p:ph type="title"/>
          </p:nvPr>
        </p:nvSpPr>
        <p:spPr>
          <a:xfrm>
            <a:off x="611188" y="514351"/>
            <a:ext cx="7848600" cy="96996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работе ШМО и семинарах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00760" y="4429132"/>
            <a:ext cx="2571768" cy="17859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СЕМИНАР ЗАМ.ДИРЕКТОРОВ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Выступление по теме: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«Работа над словарными словами через зрительный образ этого слова»»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</a:rPr>
              <a:t>2014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</a:rPr>
              <a:t>г.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11188" y="4357694"/>
            <a:ext cx="2520950" cy="17859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ШМО</a:t>
            </a:r>
          </a:p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Выступление по теме: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«Совершенствование учебно-воспитательного процесса на основе диагностики учащихся»</a:t>
            </a: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2014г.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071810"/>
            <a:ext cx="2641609" cy="171451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Открытое мероприятие для жителей микрорайона</a:t>
            </a:r>
          </a:p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Конкурсная программа </a:t>
            </a:r>
          </a:p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 Ах, какая мама!» </a:t>
            </a: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2014г.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1428736"/>
            <a:ext cx="2520950" cy="16573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СЕМИНАР ДЛЯ МОЛОДЫХ СПЕЦИАЛИСТОВ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Открытый урок по теме:</a:t>
            </a:r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tt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Звуки [д], [д,]Буквы Д, д»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2013 г.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1188" y="1443162"/>
            <a:ext cx="2519362" cy="16985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СЕМИНАР ЗАМ.ДИРЕКТОРОВ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Открытый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кл.час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 теме:</a:t>
            </a:r>
          </a:p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«Что такое школьная дружба?»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работе ШМО и семинарах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>
          <a:xfrm>
            <a:off x="457200" y="1428736"/>
            <a:ext cx="4040188" cy="469742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Семинар </a:t>
            </a:r>
          </a:p>
          <a:p>
            <a:pPr>
              <a:buNone/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для педагогов ДОУ и учителей начальных классов СОШ по теме: «Преемственность детского сада и школы в вопросах развития познавательной активности детей в условиях ФГОС» на базе  МБДОУ №42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9154" name="Picture 2" descr="C:\Users\Документы\Desktop\3753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71612"/>
            <a:ext cx="3143272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работе ШМО и семинарах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ru-RU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50178" name="Picture 2" descr="C:\Users\Документы\Desktop\37537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428736"/>
            <a:ext cx="5214974" cy="3128984"/>
          </a:xfrm>
          <a:prstGeom prst="rect">
            <a:avLst/>
          </a:prstGeom>
          <a:noFill/>
        </p:spPr>
      </p:pic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14282" y="4500570"/>
          <a:ext cx="8501122" cy="1820229"/>
        </p:xfrm>
        <a:graphic>
          <a:graphicData uri="http://schemas.openxmlformats.org/drawingml/2006/table">
            <a:tbl>
              <a:tblPr/>
              <a:tblGrid>
                <a:gridCol w="8501122"/>
              </a:tblGrid>
              <a:tr h="1820229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Семинар-практикум </a:t>
                      </a:r>
                      <a:endParaRPr lang="ru-RU" sz="2400" b="1" i="1" dirty="0" smtClean="0">
                        <a:solidFill>
                          <a:srgbClr val="0070C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для </a:t>
                      </a: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педагогов ДОУ и учителей начальных классов СОШ </a:t>
                      </a: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«</a:t>
                      </a: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Сила речи состоит в умении выразить многое в </a:t>
                      </a: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немногих </a:t>
                      </a: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словах» на базе МБДОУ №41</a:t>
                      </a:r>
                      <a:endParaRPr lang="ru-RU" sz="2400" b="1" i="1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работе ШМО и семинарах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ru-RU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33" y="4500570"/>
          <a:ext cx="8072495" cy="1820229"/>
        </p:xfrm>
        <a:graphic>
          <a:graphicData uri="http://schemas.openxmlformats.org/drawingml/2006/table">
            <a:tbl>
              <a:tblPr/>
              <a:tblGrid>
                <a:gridCol w="8072495"/>
              </a:tblGrid>
              <a:tr h="1820229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Семинар-практикум </a:t>
                      </a:r>
                      <a:endParaRPr lang="ru-RU" sz="2400" b="1" i="1" dirty="0" smtClean="0">
                        <a:solidFill>
                          <a:srgbClr val="0070C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для  </a:t>
                      </a:r>
                      <a:r>
                        <a:rPr lang="ru-RU" sz="2400" b="1" i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учителей начальных классов </a:t>
                      </a: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 теме:            «Формирование УУД младших школьников в условиях  реализации разных образовательных программ»</a:t>
                      </a:r>
                      <a:endParaRPr lang="ru-RU" sz="2400" b="1" i="1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Документы\Desktop\моё\001.jpg"/>
          <p:cNvPicPr>
            <a:picLocks noChangeAspect="1" noChangeArrowheads="1"/>
          </p:cNvPicPr>
          <p:nvPr/>
        </p:nvPicPr>
        <p:blipFill>
          <a:blip r:embed="rId3" cstate="print"/>
          <a:srcRect l="8800" r="2779" b="69378"/>
          <a:stretch>
            <a:fillRect/>
          </a:stretch>
        </p:blipFill>
        <p:spPr bwMode="auto">
          <a:xfrm>
            <a:off x="1285853" y="1387978"/>
            <a:ext cx="6357982" cy="3028070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 flipH="1">
            <a:off x="411481" y="4857760"/>
            <a:ext cx="45719" cy="1268402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4463"/>
            <a:ext cx="9229725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Публикации</a:t>
            </a:r>
          </a:p>
        </p:txBody>
      </p:sp>
      <p:sp>
        <p:nvSpPr>
          <p:cNvPr id="1331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Font typeface="Arial" charset="0"/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endParaRPr lang="ru-RU" sz="2400" dirty="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1357298"/>
          <a:ext cx="7858180" cy="4684684"/>
        </p:xfrm>
        <a:graphic>
          <a:graphicData uri="http://schemas.openxmlformats.org/drawingml/2006/table">
            <a:tbl>
              <a:tblPr/>
              <a:tblGrid>
                <a:gridCol w="424860"/>
                <a:gridCol w="2008022"/>
                <a:gridCol w="4139414"/>
                <a:gridCol w="1285884"/>
              </a:tblGrid>
              <a:tr h="15563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Методическая разработка «Что такое школьная дружба?»,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 3 страницы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сборник методических разработок и педагогических идей в рамках Всероссийского фестиваля «Мой выбор»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2014г.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79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Методические разработки и уроки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образовательный сайт учительских порталов 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Times New Roman"/>
                        </a:rPr>
                        <a:t>Pedsovet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1800" dirty="0" err="1">
                          <a:latin typeface="Times New Roman"/>
                          <a:ea typeface="Calibri"/>
                          <a:cs typeface="Times New Roman"/>
                        </a:rPr>
                        <a:t>su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2013-2015г.г.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79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Авторская программа «В мире добра», 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30 страниц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Педсовет.org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t-RU" sz="1800" dirty="0">
                          <a:latin typeface="Times New Roman"/>
                          <a:ea typeface="Calibri"/>
                          <a:cs typeface="Times New Roman"/>
                        </a:rPr>
                        <a:t>2014г.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79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Статья об адаптации 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1-классников,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1 страница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Газета «Первоклассник» для родителей о детях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2015г.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58204" cy="1162050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Публикации</a:t>
            </a:r>
          </a:p>
        </p:txBody>
      </p:sp>
      <p:sp>
        <p:nvSpPr>
          <p:cNvPr id="13316" name="Объект 2"/>
          <p:cNvSpPr>
            <a:spLocks noGrp="1"/>
          </p:cNvSpPr>
          <p:nvPr>
            <p:ph idx="1"/>
          </p:nvPr>
        </p:nvSpPr>
        <p:spPr>
          <a:xfrm>
            <a:off x="3286116" y="857232"/>
            <a:ext cx="3286148" cy="4554551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endParaRPr lang="ru-RU" sz="1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Электронное  периодическое 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издание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Пед.успех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PEDUSPEH)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457201" y="1571612"/>
            <a:ext cx="2400287" cy="4554551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Информационно-методический центр МАУНЕД «Магистр»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E:\Грамоты, Степанова\001 (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714620"/>
            <a:ext cx="4252682" cy="3092400"/>
          </a:xfrm>
          <a:prstGeom prst="rect">
            <a:avLst/>
          </a:prstGeom>
          <a:noFill/>
        </p:spPr>
      </p:pic>
      <p:pic>
        <p:nvPicPr>
          <p:cNvPr id="41987" name="Picture 3" descr="E:\Грамоты, Степанова\сертификат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1109">
            <a:off x="6511027" y="3242932"/>
            <a:ext cx="2378377" cy="3328076"/>
          </a:xfrm>
          <a:prstGeom prst="rect">
            <a:avLst/>
          </a:prstGeom>
          <a:noFill/>
        </p:spPr>
      </p:pic>
      <p:pic>
        <p:nvPicPr>
          <p:cNvPr id="41988" name="Picture 4" descr="E:\Грамоты, Степанова\Степанова Е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89085">
            <a:off x="357158" y="2786058"/>
            <a:ext cx="2416417" cy="33840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286512" y="1500174"/>
            <a:ext cx="23574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Профессиональное         сообщество педагогов </a:t>
            </a:r>
          </a:p>
          <a:p>
            <a:pPr marL="0" indent="0"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портале 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COVENOK.ru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Персональный сайт на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itchFamily="18" charset="0"/>
              </a:rPr>
              <a:t>ИНФОУРОКе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000108"/>
            <a:ext cx="4041775" cy="5126055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ru-RU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4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Сертификат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о создании персонального сайта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C:\Users\Документы\Desktop\Сертификат проекта infourok.ru № АA-227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69413" y="-13601700"/>
            <a:ext cx="3517245" cy="4975200"/>
          </a:xfrm>
          <a:prstGeom prst="rect">
            <a:avLst/>
          </a:prstGeom>
          <a:noFill/>
        </p:spPr>
      </p:pic>
      <p:pic>
        <p:nvPicPr>
          <p:cNvPr id="1027" name="Picture 3" descr="C:\Users\Документы\Desktop\Сертификат проекта infourok.ru № АA-227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855074" y="-14433140"/>
            <a:ext cx="6062285" cy="8575200"/>
          </a:xfrm>
          <a:prstGeom prst="rect">
            <a:avLst/>
          </a:prstGeom>
          <a:noFill/>
        </p:spPr>
      </p:pic>
      <p:pic>
        <p:nvPicPr>
          <p:cNvPr id="1028" name="Picture 4" descr="C:\Users\Документы\Desktop\Сертификат проекта infourok.ru № АA-2274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6863" y="1428750"/>
            <a:ext cx="3320862" cy="4697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58204" cy="1162050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Свидетельство о публикации</a:t>
            </a:r>
          </a:p>
        </p:txBody>
      </p:sp>
      <p:sp>
        <p:nvSpPr>
          <p:cNvPr id="13316" name="Объект 2"/>
          <p:cNvSpPr>
            <a:spLocks noGrp="1"/>
          </p:cNvSpPr>
          <p:nvPr>
            <p:ph idx="1"/>
          </p:nvPr>
        </p:nvSpPr>
        <p:spPr>
          <a:xfrm>
            <a:off x="3286116" y="857232"/>
            <a:ext cx="3286148" cy="4554551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endParaRPr lang="ru-RU" sz="1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457201" y="1571612"/>
            <a:ext cx="2400287" cy="4554551"/>
          </a:xfrm>
        </p:spPr>
        <p:txBody>
          <a:bodyPr/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Документы\Desktop\Сертификат проекта infourok.ru № ДВ-1867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274300" y="-13054013"/>
            <a:ext cx="3684860" cy="5176800"/>
          </a:xfrm>
          <a:prstGeom prst="rect">
            <a:avLst/>
          </a:prstGeom>
          <a:noFill/>
        </p:spPr>
      </p:pic>
      <p:pic>
        <p:nvPicPr>
          <p:cNvPr id="2051" name="Picture 3" descr="C:\Users\Документы\Desktop\Сертификат проекта infourok.ru № ДВ-1867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678862" y="-13755688"/>
            <a:ext cx="6247349" cy="8776800"/>
          </a:xfrm>
          <a:prstGeom prst="rect">
            <a:avLst/>
          </a:prstGeom>
          <a:noFill/>
        </p:spPr>
      </p:pic>
      <p:pic>
        <p:nvPicPr>
          <p:cNvPr id="2052" name="Picture 4" descr="C:\Users\Документы\Desktop\Сертификат проекта infourok.ru № ДВ-1867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519987" y="-13558838"/>
            <a:ext cx="8809839" cy="12376800"/>
          </a:xfrm>
          <a:prstGeom prst="rect">
            <a:avLst/>
          </a:prstGeom>
          <a:noFill/>
        </p:spPr>
      </p:pic>
      <p:pic>
        <p:nvPicPr>
          <p:cNvPr id="2053" name="Picture 5" descr="C:\Users\Документы\Desktop\Сертификат проекта infourok.ru № ДВ-18678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1357298"/>
            <a:ext cx="2379284" cy="3342617"/>
          </a:xfrm>
          <a:prstGeom prst="rect">
            <a:avLst/>
          </a:prstGeom>
          <a:noFill/>
        </p:spPr>
      </p:pic>
      <p:pic>
        <p:nvPicPr>
          <p:cNvPr id="2054" name="Picture 6" descr="C:\Users\Документы\Desktop\Сертификат проекта infourok.ru № ДВ-15358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3000372"/>
            <a:ext cx="2322653" cy="3263058"/>
          </a:xfrm>
          <a:prstGeom prst="rect">
            <a:avLst/>
          </a:prstGeom>
          <a:noFill/>
        </p:spPr>
      </p:pic>
      <p:pic>
        <p:nvPicPr>
          <p:cNvPr id="2056" name="Picture 8" descr="C:\Users\Документы\Desktop\Сертификат проекта infourok.ru № ДВ-15307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496" y="1428736"/>
            <a:ext cx="2357454" cy="3311948"/>
          </a:xfrm>
          <a:prstGeom prst="rect">
            <a:avLst/>
          </a:prstGeom>
          <a:noFill/>
        </p:spPr>
      </p:pic>
      <p:pic>
        <p:nvPicPr>
          <p:cNvPr id="2055" name="Picture 7" descr="C:\Users\Документы\Desktop\Сертификат проекта infourok.ru № ДВ-16216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2571744"/>
            <a:ext cx="2612912" cy="3670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Авторская программа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>
          <a:xfrm>
            <a:off x="457200" y="1428736"/>
            <a:ext cx="4040188" cy="469742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ru-RU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Рецензия 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на авторскую программу по теме: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«В мире добра»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3010" name="Picture 2" descr="E:\Грамоты, Степанова\резенц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500174"/>
            <a:ext cx="3357586" cy="4617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Экспериментальная работа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tt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Экспериментальная работа по теме: “Визуализация учебной информации в условиях реализации ФГОС в основной школе”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4034" name="Picture 2" descr="E:\Грамоты, Степанова\Свидетельство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428736"/>
            <a:ext cx="3318495" cy="4697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Победитель </a:t>
            </a:r>
            <a:endParaRPr lang="tt-RU" sz="2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Всероссийского</a:t>
            </a:r>
            <a:endParaRPr lang="tt-RU" sz="2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tt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естиваля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методических разработок и педагогических идей в рамках конкурса «Мой выбор»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5058" name="Picture 2" descr="E:\Грамоты, Степанова\Степанова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1097" y="1428750"/>
            <a:ext cx="3281680" cy="4697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Победитель </a:t>
            </a:r>
            <a:endParaRPr lang="tt-RU" sz="2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Международного конкурса методических разработок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«Новая компетенция»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окументы\Desktop\моё\для альбины\мед.разр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357298"/>
            <a:ext cx="3387586" cy="4789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Победитель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Международного  конкурса методических разработок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«Новая компетенция» </a:t>
            </a:r>
            <a:r>
              <a:rPr lang="ru-RU" sz="28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номинация :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окументы\Desktop\моё\для альбины\пед.проек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500174"/>
            <a:ext cx="3286521" cy="4646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Свидетельство </a:t>
            </a:r>
          </a:p>
          <a:p>
            <a:pPr algn="ctr">
              <a:buNone/>
            </a:pP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о публикации</a:t>
            </a:r>
            <a:endParaRPr lang="tt-RU" sz="2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 электронном СМИ</a:t>
            </a:r>
          </a:p>
          <a:p>
            <a:pPr algn="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«Кладезь знаний»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Документы\Desktop\моё\для альбины\Степанова Елена Анатольевна(5)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2428892" cy="3437187"/>
          </a:xfrm>
          <a:prstGeom prst="rect">
            <a:avLst/>
          </a:prstGeom>
          <a:noFill/>
        </p:spPr>
      </p:pic>
      <p:pic>
        <p:nvPicPr>
          <p:cNvPr id="4099" name="Picture 3" descr="C:\Users\Документы\Desktop\моё\для альбины\Степанова Елена Анатольевна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428868"/>
            <a:ext cx="2630820" cy="372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algn="ctr">
              <a:buNone/>
            </a:pP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Лауреат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Всероссийского     конкурса методических разработок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«Самый классный </a:t>
            </a:r>
            <a:r>
              <a:rPr lang="ru-RU" sz="2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классный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час»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6082" name="Picture 2" descr="E:\Грамоты, Степанова\лауреат.t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494628"/>
            <a:ext cx="3317875" cy="4565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4429125" y="1500174"/>
            <a:ext cx="4257676" cy="4625989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>
              <a:buNone/>
            </a:pPr>
            <a:r>
              <a:rPr lang="tt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7 место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во 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Международном      конкурсе методических разработок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«Мой лучший урок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2013-2014уч.года»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7106" name="Picture 2" descr="E:\Грамоты, Степанова\Сертификат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495929"/>
            <a:ext cx="3317875" cy="4563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</a:rPr>
              <a:t> Участие в профессиональных конкурсах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3" name="Picture 5" descr="C:\Users\Документы\Desktop\20_Степанова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50820"/>
          <a:stretch>
            <a:fillRect/>
          </a:stretch>
        </p:blipFill>
        <p:spPr bwMode="auto">
          <a:xfrm>
            <a:off x="2143108" y="1335546"/>
            <a:ext cx="4929222" cy="3428379"/>
          </a:xfrm>
          <a:prstGeom prst="rect">
            <a:avLst/>
          </a:prstGeom>
          <a:noFill/>
        </p:spPr>
      </p:pic>
      <p:sp>
        <p:nvSpPr>
          <p:cNvPr id="18" name="Содержимое 17"/>
          <p:cNvSpPr>
            <a:spLocks noGrp="1"/>
          </p:cNvSpPr>
          <p:nvPr>
            <p:ph sz="quarter" idx="4294967295"/>
          </p:nvPr>
        </p:nvSpPr>
        <p:spPr>
          <a:xfrm>
            <a:off x="4886325" y="1500188"/>
            <a:ext cx="4257675" cy="4625975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Прямоугольник 5"/>
          <p:cNvSpPr>
            <a:spLocks noChangeArrowheads="1"/>
          </p:cNvSpPr>
          <p:nvPr/>
        </p:nvSpPr>
        <p:spPr bwMode="auto">
          <a:xfrm>
            <a:off x="971550" y="155733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500034" y="4185002"/>
            <a:ext cx="81439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tt-RU" sz="28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методических разработок дополнительного образования детей технической направленности 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7938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педагогической деятельности</a:t>
            </a:r>
          </a:p>
        </p:txBody>
      </p:sp>
      <p:graphicFrame>
        <p:nvGraphicFramePr>
          <p:cNvPr id="16" name="Содержимое 15"/>
          <p:cNvGraphicFramePr>
            <a:graphicFrameLocks noGrp="1"/>
          </p:cNvGraphicFramePr>
          <p:nvPr>
            <p:ph sz="half" idx="2"/>
          </p:nvPr>
        </p:nvGraphicFramePr>
        <p:xfrm>
          <a:off x="642910" y="1285860"/>
          <a:ext cx="8043890" cy="48403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Кружки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«Начальное научно-техническое моделирование </a:t>
            </a:r>
          </a:p>
          <a:p>
            <a:pPr>
              <a:spcBef>
                <a:spcPts val="0"/>
              </a:spcBef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«Юный моделист и конструктор»</a:t>
            </a:r>
            <a:endParaRPr lang="ru-RU" sz="2400" b="1" i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  <a:buFont typeface="Arial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2014-2015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 год – 26 чел.</a:t>
            </a:r>
          </a:p>
          <a:p>
            <a:pPr>
              <a:spcBef>
                <a:spcPts val="600"/>
              </a:spcBef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«Волшебный карандашик» – </a:t>
            </a:r>
          </a:p>
          <a:p>
            <a:pPr>
              <a:spcBef>
                <a:spcPts val="600"/>
              </a:spcBef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2013-2014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 год – 26 чел.</a:t>
            </a:r>
          </a:p>
          <a:p>
            <a:pPr>
              <a:spcBef>
                <a:spcPts val="600"/>
              </a:spcBef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«Очумелые ручки» -</a:t>
            </a:r>
          </a:p>
          <a:p>
            <a:pPr algn="ctr">
              <a:spcBef>
                <a:spcPts val="600"/>
              </a:spcBef>
              <a:buFont typeface="Arial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2013-2014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 год – 26 чел.</a:t>
            </a:r>
          </a:p>
          <a:p>
            <a:pPr algn="ctr">
              <a:spcBef>
                <a:spcPts val="600"/>
              </a:spcBef>
              <a:buFont typeface="Arial" charset="0"/>
              <a:buNone/>
              <a:defRPr/>
            </a:pP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Внеурочная деятельность</a:t>
            </a:r>
          </a:p>
        </p:txBody>
      </p:sp>
      <p:pic>
        <p:nvPicPr>
          <p:cNvPr id="5" name="Picture 3" descr="C:\Users\Dokument\Desktop\отчет\достижения\00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7588"/>
          <a:stretch>
            <a:fillRect/>
          </a:stretch>
        </p:blipFill>
        <p:spPr bwMode="auto">
          <a:xfrm>
            <a:off x="500034" y="1071546"/>
            <a:ext cx="2780939" cy="4139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Dokument\Desktop\отчет\достижения\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571612"/>
            <a:ext cx="3169225" cy="435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Dokument\Desktop\отчет\достижения\002.jpg"/>
          <p:cNvPicPr>
            <a:picLocks noChangeAspect="1" noChangeArrowheads="1"/>
          </p:cNvPicPr>
          <p:nvPr/>
        </p:nvPicPr>
        <p:blipFill>
          <a:blip r:embed="rId5" cstate="print"/>
          <a:srcRect l="9541"/>
          <a:stretch>
            <a:fillRect/>
          </a:stretch>
        </p:blipFill>
        <p:spPr bwMode="auto">
          <a:xfrm>
            <a:off x="4181771" y="1928802"/>
            <a:ext cx="3073099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Dokument\Desktop\отчет\достижения\003.jpg"/>
          <p:cNvPicPr>
            <a:picLocks noChangeAspect="1" noChangeArrowheads="1"/>
          </p:cNvPicPr>
          <p:nvPr/>
        </p:nvPicPr>
        <p:blipFill>
          <a:blip r:embed="rId6" cstate="print"/>
          <a:srcRect l="5884" r="2354" b="2565"/>
          <a:stretch>
            <a:fillRect/>
          </a:stretch>
        </p:blipFill>
        <p:spPr bwMode="auto">
          <a:xfrm>
            <a:off x="6143636" y="2571744"/>
            <a:ext cx="2808568" cy="4100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</a:p>
        </p:txBody>
      </p:sp>
      <p:pic>
        <p:nvPicPr>
          <p:cNvPr id="10" name="Picture 5" descr="C:\Users\Dokument\Desktop\отчет\фото,класс\ФОТО школа\DSC0793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160858"/>
            <a:ext cx="3214710" cy="2410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Dokument\Desktop\отчет\фото,класс\ФОТО школа\DSC08060.JPG"/>
          <p:cNvPicPr>
            <a:picLocks noChangeAspect="1" noChangeArrowheads="1"/>
          </p:cNvPicPr>
          <p:nvPr/>
        </p:nvPicPr>
        <p:blipFill>
          <a:blip r:embed="rId4" cstate="print"/>
          <a:srcRect t="12640"/>
          <a:stretch>
            <a:fillRect/>
          </a:stretch>
        </p:blipFill>
        <p:spPr bwMode="auto">
          <a:xfrm>
            <a:off x="4714876" y="1142984"/>
            <a:ext cx="3160986" cy="2466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Dokument\Desktop\отчет\фото,класс\ФОТО школа\DSC079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786190"/>
            <a:ext cx="3238496" cy="242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Dokument\Desktop\отчет\фото,класс\ФОТО школа\DSC082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3786190"/>
            <a:ext cx="3167227" cy="2375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Dokument\Desktop\прощание\фото,1 а\WP_20140513 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2736000" cy="2052000"/>
          </a:xfrm>
          <a:prstGeom prst="rect">
            <a:avLst/>
          </a:prstGeom>
          <a:noFill/>
        </p:spPr>
      </p:pic>
      <p:pic>
        <p:nvPicPr>
          <p:cNvPr id="3" name="Picture 4" descr="C:\Users\Dokument\Desktop\прощание\фото,1 а\O-UKeIJuz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85728"/>
            <a:ext cx="2928336" cy="2196000"/>
          </a:xfrm>
          <a:prstGeom prst="rect">
            <a:avLst/>
          </a:prstGeom>
          <a:noFill/>
        </p:spPr>
      </p:pic>
      <p:pic>
        <p:nvPicPr>
          <p:cNvPr id="4" name="Picture 2" descr="C:\Users\Dokument\Desktop\прощание\фото,1 а\EPABjnHwen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42852"/>
            <a:ext cx="2640305" cy="1980000"/>
          </a:xfrm>
          <a:prstGeom prst="rect">
            <a:avLst/>
          </a:prstGeom>
          <a:noFill/>
        </p:spPr>
      </p:pic>
      <p:pic>
        <p:nvPicPr>
          <p:cNvPr id="5" name="Picture 7" descr="C:\Users\Dokument\Desktop\прощание\фото,1 а\l1-oAf86GcA.jpg"/>
          <p:cNvPicPr>
            <a:picLocks noChangeAspect="1" noChangeArrowheads="1"/>
          </p:cNvPicPr>
          <p:nvPr/>
        </p:nvPicPr>
        <p:blipFill>
          <a:blip r:embed="rId5" cstate="print"/>
          <a:srcRect l="15090" t="20126" r="6354"/>
          <a:stretch>
            <a:fillRect/>
          </a:stretch>
        </p:blipFill>
        <p:spPr bwMode="auto">
          <a:xfrm>
            <a:off x="214282" y="2143116"/>
            <a:ext cx="2880077" cy="2196000"/>
          </a:xfrm>
          <a:prstGeom prst="rect">
            <a:avLst/>
          </a:prstGeom>
          <a:noFill/>
        </p:spPr>
      </p:pic>
      <p:pic>
        <p:nvPicPr>
          <p:cNvPr id="6" name="Picture 5" descr="C:\Users\Dokument\Desktop\прощание\фото,1 а\mJ92kLJ0R9w.jpg"/>
          <p:cNvPicPr>
            <a:picLocks noChangeAspect="1" noChangeArrowheads="1"/>
          </p:cNvPicPr>
          <p:nvPr/>
        </p:nvPicPr>
        <p:blipFill>
          <a:blip r:embed="rId6" cstate="print"/>
          <a:srcRect t="27771"/>
          <a:stretch>
            <a:fillRect/>
          </a:stretch>
        </p:blipFill>
        <p:spPr bwMode="auto">
          <a:xfrm>
            <a:off x="214282" y="4500570"/>
            <a:ext cx="2355910" cy="2268000"/>
          </a:xfrm>
          <a:prstGeom prst="rect">
            <a:avLst/>
          </a:prstGeom>
          <a:noFill/>
        </p:spPr>
      </p:pic>
      <p:pic>
        <p:nvPicPr>
          <p:cNvPr id="7" name="Picture 11" descr="C:\Users\Dokument\Desktop\прощание\фото,1 а\yDBKoMQMlt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3857628"/>
            <a:ext cx="2160843" cy="2880000"/>
          </a:xfrm>
          <a:prstGeom prst="rect">
            <a:avLst/>
          </a:prstGeom>
          <a:noFill/>
        </p:spPr>
      </p:pic>
      <p:pic>
        <p:nvPicPr>
          <p:cNvPr id="8" name="Picture 9" descr="C:\Users\Dokument\Desktop\прощание\фото,1 а\WP_20140513 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4233600"/>
            <a:ext cx="3499200" cy="2624400"/>
          </a:xfrm>
          <a:prstGeom prst="rect">
            <a:avLst/>
          </a:prstGeom>
          <a:noFill/>
        </p:spPr>
      </p:pic>
      <p:pic>
        <p:nvPicPr>
          <p:cNvPr id="9" name="Picture 8" descr="C:\Users\Dokument\Desktop\прощание\фото,1 а\WP_20140513 2.jpg"/>
          <p:cNvPicPr>
            <a:picLocks noChangeAspect="1" noChangeArrowheads="1"/>
          </p:cNvPicPr>
          <p:nvPr/>
        </p:nvPicPr>
        <p:blipFill>
          <a:blip r:embed="rId9" cstate="print"/>
          <a:srcRect r="39151"/>
          <a:stretch>
            <a:fillRect/>
          </a:stretch>
        </p:blipFill>
        <p:spPr bwMode="auto">
          <a:xfrm>
            <a:off x="5357818" y="1643050"/>
            <a:ext cx="2129294" cy="2624400"/>
          </a:xfrm>
          <a:prstGeom prst="rect">
            <a:avLst/>
          </a:prstGeom>
          <a:noFill/>
        </p:spPr>
      </p:pic>
      <p:pic>
        <p:nvPicPr>
          <p:cNvPr id="10" name="Picture 6" descr="C:\Users\Dokument\Desktop\прощание\фото,1 а\7GlqK3FcNR4.jpg"/>
          <p:cNvPicPr>
            <a:picLocks noChangeAspect="1" noChangeArrowheads="1"/>
          </p:cNvPicPr>
          <p:nvPr/>
        </p:nvPicPr>
        <p:blipFill>
          <a:blip r:embed="rId10" cstate="print"/>
          <a:srcRect t="23304"/>
          <a:stretch>
            <a:fillRect/>
          </a:stretch>
        </p:blipFill>
        <p:spPr bwMode="auto">
          <a:xfrm rot="-540000">
            <a:off x="2146063" y="1566308"/>
            <a:ext cx="3755491" cy="2160000"/>
          </a:xfrm>
          <a:prstGeom prst="rect">
            <a:avLst/>
          </a:prstGeom>
          <a:noFill/>
        </p:spPr>
      </p:pic>
      <p:pic>
        <p:nvPicPr>
          <p:cNvPr id="11" name="Picture 10" descr="C:\Users\Dokument\Desktop\прощание\фото,1 а\yi0NlLIKHgs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71802" y="3429000"/>
            <a:ext cx="2304264" cy="1728000"/>
          </a:xfrm>
          <a:prstGeom prst="rect">
            <a:avLst/>
          </a:prstGeom>
          <a:noFill/>
        </p:spPr>
      </p:pic>
      <p:pic>
        <p:nvPicPr>
          <p:cNvPr id="12" name="Picture 3" descr="C:\Users\Dokument\Desktop\прощание\фото,1 а\jcR6hqdmYTA.jpg"/>
          <p:cNvPicPr>
            <a:picLocks noChangeAspect="1" noChangeArrowheads="1"/>
          </p:cNvPicPr>
          <p:nvPr/>
        </p:nvPicPr>
        <p:blipFill>
          <a:blip r:embed="rId12" cstate="print"/>
          <a:srcRect l="11119" r="40505"/>
          <a:stretch>
            <a:fillRect/>
          </a:stretch>
        </p:blipFill>
        <p:spPr bwMode="auto">
          <a:xfrm>
            <a:off x="7643834" y="1928802"/>
            <a:ext cx="1393370" cy="2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84256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Мои достижения</a:t>
            </a:r>
          </a:p>
        </p:txBody>
      </p:sp>
      <p:pic>
        <p:nvPicPr>
          <p:cNvPr id="56325" name="Picture 5" descr="E:\Грамоты, Степанова\001 (12).jpg"/>
          <p:cNvPicPr>
            <a:picLocks noChangeAspect="1" noChangeArrowheads="1"/>
          </p:cNvPicPr>
          <p:nvPr/>
        </p:nvPicPr>
        <p:blipFill>
          <a:blip r:embed="rId3" cstate="print"/>
          <a:srcRect l="6484" t="3368" r="5558" b="3368"/>
          <a:stretch>
            <a:fillRect/>
          </a:stretch>
        </p:blipFill>
        <p:spPr bwMode="auto">
          <a:xfrm>
            <a:off x="3000364" y="1357298"/>
            <a:ext cx="2231148" cy="3253421"/>
          </a:xfrm>
          <a:prstGeom prst="rect">
            <a:avLst/>
          </a:prstGeom>
          <a:noFill/>
        </p:spPr>
      </p:pic>
      <p:pic>
        <p:nvPicPr>
          <p:cNvPr id="56328" name="Picture 8" descr="E:\Грамоты, Степанова\Новая папка\001.jpg"/>
          <p:cNvPicPr>
            <a:picLocks noChangeAspect="1" noChangeArrowheads="1"/>
          </p:cNvPicPr>
          <p:nvPr/>
        </p:nvPicPr>
        <p:blipFill>
          <a:blip r:embed="rId4" cstate="print"/>
          <a:srcRect l="3242" t="1347" r="4169" b="2021"/>
          <a:stretch>
            <a:fillRect/>
          </a:stretch>
        </p:blipFill>
        <p:spPr bwMode="auto">
          <a:xfrm>
            <a:off x="214282" y="214290"/>
            <a:ext cx="2348639" cy="3370940"/>
          </a:xfrm>
          <a:prstGeom prst="rect">
            <a:avLst/>
          </a:prstGeom>
          <a:noFill/>
        </p:spPr>
      </p:pic>
      <p:pic>
        <p:nvPicPr>
          <p:cNvPr id="56324" name="Picture 4" descr="E:\Грамоты, Степанова\001 (10).jpg"/>
          <p:cNvPicPr>
            <a:picLocks noChangeAspect="1" noChangeArrowheads="1"/>
          </p:cNvPicPr>
          <p:nvPr/>
        </p:nvPicPr>
        <p:blipFill>
          <a:blip r:embed="rId5" cstate="print"/>
          <a:srcRect l="3705" t="1010" r="5095" b="4715"/>
          <a:stretch>
            <a:fillRect/>
          </a:stretch>
        </p:blipFill>
        <p:spPr bwMode="auto">
          <a:xfrm>
            <a:off x="642910" y="1428736"/>
            <a:ext cx="2313403" cy="3288665"/>
          </a:xfrm>
          <a:prstGeom prst="rect">
            <a:avLst/>
          </a:prstGeom>
          <a:noFill/>
        </p:spPr>
      </p:pic>
      <p:pic>
        <p:nvPicPr>
          <p:cNvPr id="56323" name="Picture 3" descr="E:\Грамоты, Степанова\001 (8).jpg"/>
          <p:cNvPicPr>
            <a:picLocks noChangeAspect="1" noChangeArrowheads="1"/>
          </p:cNvPicPr>
          <p:nvPr/>
        </p:nvPicPr>
        <p:blipFill>
          <a:blip r:embed="rId6" cstate="print"/>
          <a:srcRect l="18527" t="14819" r="11579" b="16166"/>
          <a:stretch>
            <a:fillRect/>
          </a:stretch>
        </p:blipFill>
        <p:spPr bwMode="auto">
          <a:xfrm>
            <a:off x="5214942" y="1357298"/>
            <a:ext cx="1772889" cy="2407524"/>
          </a:xfrm>
          <a:prstGeom prst="rect">
            <a:avLst/>
          </a:prstGeom>
          <a:noFill/>
        </p:spPr>
      </p:pic>
      <p:pic>
        <p:nvPicPr>
          <p:cNvPr id="56326" name="Picture 6" descr="E:\Грамоты, Степанова\001 (13).jpg"/>
          <p:cNvPicPr>
            <a:picLocks noChangeAspect="1" noChangeArrowheads="1"/>
          </p:cNvPicPr>
          <p:nvPr/>
        </p:nvPicPr>
        <p:blipFill>
          <a:blip r:embed="rId7" cstate="print"/>
          <a:srcRect l="4169" t="2694" r="3242" b="2021"/>
          <a:stretch>
            <a:fillRect/>
          </a:stretch>
        </p:blipFill>
        <p:spPr bwMode="auto">
          <a:xfrm>
            <a:off x="428596" y="3357562"/>
            <a:ext cx="2348649" cy="3323939"/>
          </a:xfrm>
          <a:prstGeom prst="rect">
            <a:avLst/>
          </a:prstGeom>
          <a:noFill/>
        </p:spPr>
      </p:pic>
      <p:pic>
        <p:nvPicPr>
          <p:cNvPr id="56329" name="Picture 9" descr="E:\Грамоты, Степанова\умка\002.jpg"/>
          <p:cNvPicPr>
            <a:picLocks noChangeAspect="1" noChangeArrowheads="1"/>
          </p:cNvPicPr>
          <p:nvPr/>
        </p:nvPicPr>
        <p:blipFill>
          <a:blip r:embed="rId8" cstate="print"/>
          <a:srcRect l="2316" t="-337" r="3242" b="1684"/>
          <a:stretch>
            <a:fillRect/>
          </a:stretch>
        </p:blipFill>
        <p:spPr bwMode="auto">
          <a:xfrm>
            <a:off x="2500298" y="3214686"/>
            <a:ext cx="2395642" cy="3441453"/>
          </a:xfrm>
          <a:prstGeom prst="rect">
            <a:avLst/>
          </a:prstGeom>
          <a:noFill/>
        </p:spPr>
      </p:pic>
      <p:pic>
        <p:nvPicPr>
          <p:cNvPr id="56322" name="Picture 2" descr="E:\Грамоты, Степанова\001 (7).jpg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/>
          <a:srcRect l="16674" t="14145" r="16211" b="16839"/>
          <a:stretch>
            <a:fillRect/>
          </a:stretch>
        </p:blipFill>
        <p:spPr bwMode="auto">
          <a:xfrm>
            <a:off x="4643438" y="3500438"/>
            <a:ext cx="2208592" cy="3123573"/>
          </a:xfrm>
          <a:prstGeom prst="rect">
            <a:avLst/>
          </a:prstGeom>
          <a:noFill/>
        </p:spPr>
      </p:pic>
      <p:pic>
        <p:nvPicPr>
          <p:cNvPr id="18" name="Picture 8" descr="F:\мои работы, 14-15год\1916709-img (1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00892" y="1357298"/>
            <a:ext cx="1966912" cy="278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7" descr="E:\Грамоты, Степанова\001 (14).jpg"/>
          <p:cNvPicPr>
            <a:picLocks noChangeAspect="1" noChangeArrowheads="1"/>
          </p:cNvPicPr>
          <p:nvPr/>
        </p:nvPicPr>
        <p:blipFill>
          <a:blip r:embed="rId11" cstate="print"/>
          <a:srcRect l="6948" t="3705" r="6948" b="5389"/>
          <a:stretch>
            <a:fillRect/>
          </a:stretch>
        </p:blipFill>
        <p:spPr bwMode="auto">
          <a:xfrm>
            <a:off x="6786578" y="3500438"/>
            <a:ext cx="2184117" cy="3171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</a:rPr>
              <a:t>Планы на будущее</a:t>
            </a:r>
            <a:endParaRPr lang="ru-RU" sz="4000" b="1" dirty="0" smtClean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9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8072494" cy="492922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571628"/>
          </a:xfrm>
        </p:spPr>
        <p:txBody>
          <a:bodyPr/>
          <a:lstStyle/>
          <a:p>
            <a:r>
              <a:rPr lang="ru-RU" sz="3200" b="1" cap="all" dirty="0" smtClean="0">
                <a:ln/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Учитель – это больше чем профессия, это жизнь!</a:t>
            </a:r>
            <a:r>
              <a:rPr lang="ru-RU" sz="4000" b="1" cap="all" dirty="0" smtClean="0">
                <a:ln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sz="4000" b="1" cap="all" dirty="0" smtClean="0">
                <a:ln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ru-RU" sz="4000" b="1" dirty="0" smtClean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C:\Users\Документы\Desktop\Во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428736"/>
            <a:ext cx="7358114" cy="4892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0" y="1557338"/>
            <a:ext cx="8943227" cy="37449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54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 Спасибо за внимание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WordArt 4"/>
          <p:cNvSpPr>
            <a:spLocks noChangeArrowheads="1" noChangeShapeType="1" noTextEdit="1"/>
          </p:cNvSpPr>
          <p:nvPr/>
        </p:nvSpPr>
        <p:spPr bwMode="auto">
          <a:xfrm>
            <a:off x="357158" y="1285860"/>
            <a:ext cx="8371723" cy="3571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968"/>
              </a:avLst>
            </a:prstTxWarp>
          </a:bodyPr>
          <a:lstStyle/>
          <a:p>
            <a:r>
              <a:rPr lang="ru-RU" sz="5400" b="1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 Спасибо </a:t>
            </a:r>
            <a:r>
              <a:rPr lang="ru-RU" sz="54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за внимание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1205</TotalTime>
  <Words>1101</Words>
  <Application>Microsoft Office PowerPoint</Application>
  <PresentationFormat>Экран (4:3)</PresentationFormat>
  <Paragraphs>255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Портфолио  учителя начальных классов МБОУ  СОШ № 20  г. Нижнекамска  Республики Татарстан </vt:lpstr>
      <vt:lpstr>Слайд 2</vt:lpstr>
      <vt:lpstr>Слайд 3</vt:lpstr>
      <vt:lpstr> Курсовая подготовка                                      Педагоги не могут успешно кого-то учить,                                                                 если в это же время усердно не учатся сами.       Али Апшерони </vt:lpstr>
      <vt:lpstr>              Награды</vt:lpstr>
      <vt:lpstr> Достижения учащихся</vt:lpstr>
      <vt:lpstr> Участие обучающихся в очных олимпиадах</vt:lpstr>
      <vt:lpstr>  Участие обучающихся в  научно-практических конференциях</vt:lpstr>
      <vt:lpstr>  Участие обучающихся в  научно-практических конференциях</vt:lpstr>
      <vt:lpstr>   Участие обучающихся в  исследовательских работах и проектах</vt:lpstr>
      <vt:lpstr> Участие обучающихся в  дистанционных олимпиадах</vt:lpstr>
      <vt:lpstr> Достижения учащихся</vt:lpstr>
      <vt:lpstr>     Участие обучающихся в конкурсах</vt:lpstr>
      <vt:lpstr>Достижения учащихся</vt:lpstr>
      <vt:lpstr>      Результаты республиканского тестирования в 4 классе</vt:lpstr>
      <vt:lpstr>Выступления на ШМО</vt:lpstr>
      <vt:lpstr>Участие в работе ШМО и семинарах</vt:lpstr>
      <vt:lpstr>  Участие в работе ШМО и семинарах</vt:lpstr>
      <vt:lpstr>  Участие в работе ШМО и семинарах</vt:lpstr>
      <vt:lpstr>  Участие в работе ШМО и семинарах</vt:lpstr>
      <vt:lpstr>Публикации</vt:lpstr>
      <vt:lpstr>Публикации</vt:lpstr>
      <vt:lpstr>  Персональный сайт на ИНФОУРОКе</vt:lpstr>
      <vt:lpstr>Свидетельство о публикации</vt:lpstr>
      <vt:lpstr>  Авторская программа</vt:lpstr>
      <vt:lpstr>  Экспериментальная работа</vt:lpstr>
      <vt:lpstr>  Участие в профессиональных конкурсах</vt:lpstr>
      <vt:lpstr>  Участие в профессиональных конкурсах</vt:lpstr>
      <vt:lpstr>  Участие в профессиональных конкурсах</vt:lpstr>
      <vt:lpstr>  Участие в профессиональных конкурсах</vt:lpstr>
      <vt:lpstr>  Участие в профессиональных конкурсах</vt:lpstr>
      <vt:lpstr>  Участие в профессиональных конкурсах</vt:lpstr>
      <vt:lpstr>  Участие в профессиональных конкурсах</vt:lpstr>
      <vt:lpstr>Результаты педагогической деятельности</vt:lpstr>
      <vt:lpstr>Внеурочная деятельность</vt:lpstr>
      <vt:lpstr>                Внеурочная деятельность</vt:lpstr>
      <vt:lpstr>Внеурочная деятельность</vt:lpstr>
      <vt:lpstr>Слайд 38</vt:lpstr>
      <vt:lpstr>            Мои достижения</vt:lpstr>
      <vt:lpstr>Планы на будущее</vt:lpstr>
      <vt:lpstr>Учитель – это больше чем профессия, это жизнь! </vt:lpstr>
      <vt:lpstr>Слайд 42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Документы</cp:lastModifiedBy>
  <cp:revision>122</cp:revision>
  <dcterms:created xsi:type="dcterms:W3CDTF">2011-07-08T19:52:49Z</dcterms:created>
  <dcterms:modified xsi:type="dcterms:W3CDTF">2015-11-26T08:56:08Z</dcterms:modified>
</cp:coreProperties>
</file>