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73" r:id="rId4"/>
    <p:sldId id="259" r:id="rId5"/>
    <p:sldId id="260" r:id="rId6"/>
    <p:sldId id="261" r:id="rId7"/>
    <p:sldId id="262" r:id="rId8"/>
    <p:sldId id="274" r:id="rId9"/>
    <p:sldId id="275" r:id="rId10"/>
    <p:sldId id="263" r:id="rId11"/>
    <p:sldId id="276" r:id="rId12"/>
    <p:sldId id="277" r:id="rId13"/>
    <p:sldId id="264" r:id="rId14"/>
    <p:sldId id="278" r:id="rId15"/>
    <p:sldId id="279" r:id="rId16"/>
    <p:sldId id="265" r:id="rId17"/>
    <p:sldId id="281" r:id="rId18"/>
    <p:sldId id="266" r:id="rId19"/>
    <p:sldId id="282" r:id="rId20"/>
    <p:sldId id="283" r:id="rId21"/>
    <p:sldId id="284" r:id="rId22"/>
    <p:sldId id="268" r:id="rId23"/>
    <p:sldId id="26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A9A9FA6-9BC1-44D2-A088-8AFA6E1A6D39}" type="datetimeFigureOut">
              <a:rPr lang="ru-RU" smtClean="0"/>
              <a:pPr/>
              <a:t>18.12.2013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F6F145E-C0BF-4530-B241-ED6732E28F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cover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6-tub-ru.yandex.net/i?id=140938087-5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916832"/>
            <a:ext cx="4896544" cy="3115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1323528"/>
            <a:ext cx="9324528" cy="3312368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/>
              <a:t>Сравнительная характеристика </a:t>
            </a:r>
            <a:r>
              <a:rPr lang="ru-RU" sz="4000" dirty="0" smtClean="0"/>
              <a:t>Пирогова и Пискарева по повести Н.В. Гоголя «Невский проспект»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273824"/>
            <a:ext cx="9144000" cy="3168352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Выполнила: Мыльникова И.В. </a:t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учитель русского языка и литературы </a:t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МОУ «СОШ №2» р.п.Сенной Вольского р-на Саратовской области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m3-tub-ru.yandex.net/i?id=124539703-43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015499"/>
            <a:ext cx="4067944" cy="2842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6632"/>
            <a:ext cx="8229600" cy="432048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1 вариант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Образ художника Пискарёва.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 Как автор характеризует Пискарёва – художника и человека?</a:t>
            </a:r>
          </a:p>
          <a:p>
            <a:pPr>
              <a:buNone/>
            </a:pPr>
            <a:r>
              <a:rPr lang="ru-RU" dirty="0" smtClean="0"/>
              <a:t>- Почему Пискарёв пошёл за девушкой? Как автор передаёт его чувство?</a:t>
            </a:r>
          </a:p>
          <a:p>
            <a:pPr>
              <a:buNone/>
            </a:pPr>
            <a:r>
              <a:rPr lang="ru-RU" dirty="0" smtClean="0"/>
              <a:t>- Кем оказалась девушка? Почему Пискарёв бежал из «отвратительного приюта»?</a:t>
            </a:r>
          </a:p>
          <a:p>
            <a:pPr>
              <a:buNone/>
            </a:pPr>
            <a:r>
              <a:rPr lang="ru-RU" dirty="0" smtClean="0"/>
              <a:t>- Как меняется внешний вид девушки?</a:t>
            </a:r>
          </a:p>
          <a:p>
            <a:pPr>
              <a:buNone/>
            </a:pPr>
            <a:r>
              <a:rPr lang="ru-RU" dirty="0" smtClean="0"/>
              <a:t>- Как выражено авторское отношение к красавице, как связан с ней мотив демона?</a:t>
            </a:r>
          </a:p>
          <a:p>
            <a:pPr>
              <a:buNone/>
            </a:pPr>
            <a:r>
              <a:rPr lang="ru-RU" dirty="0" smtClean="0"/>
              <a:t>- Почему Пискарёв предпочёл реальную жизнь иллюзиям? Смогли ли иллюзии заменить ему реальную жизнь?</a:t>
            </a:r>
          </a:p>
          <a:p>
            <a:pPr>
              <a:buNone/>
            </a:pPr>
            <a:r>
              <a:rPr lang="ru-RU" dirty="0" smtClean="0"/>
              <a:t>- Почему автор называет план Пискарёва жениться на проститутке легкомысленным? Как это подтвердилось?</a:t>
            </a:r>
          </a:p>
          <a:p>
            <a:pPr>
              <a:buNone/>
            </a:pPr>
            <a:r>
              <a:rPr lang="ru-RU" dirty="0" smtClean="0"/>
              <a:t>- Как погиб Пискарёв, почему он неправ в своём безумном поступке?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16632"/>
            <a:ext cx="8229600" cy="396044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/>
              <a:t>2 вариант</a:t>
            </a:r>
            <a:endParaRPr lang="ru-RU" sz="2000" dirty="0" smtClean="0"/>
          </a:p>
          <a:p>
            <a:pPr>
              <a:buNone/>
            </a:pPr>
            <a:r>
              <a:rPr lang="ru-RU" sz="2000" b="1" dirty="0" smtClean="0"/>
              <a:t>Образ поручика Пирогова.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- Как автор характеризует Пирогова? Как отмечает типичность героя?</a:t>
            </a:r>
          </a:p>
          <a:p>
            <a:pPr>
              <a:buNone/>
            </a:pPr>
            <a:r>
              <a:rPr lang="ru-RU" sz="2000" dirty="0" smtClean="0"/>
              <a:t>- Почему Пирогов пошёл за блондинкой?</a:t>
            </a:r>
          </a:p>
          <a:p>
            <a:pPr>
              <a:buNone/>
            </a:pPr>
            <a:r>
              <a:rPr lang="ru-RU" sz="2000" dirty="0" smtClean="0"/>
              <a:t>- Куда попал Пирогов вслед за красавицей, кем она оказалась?</a:t>
            </a:r>
          </a:p>
          <a:p>
            <a:pPr>
              <a:buNone/>
            </a:pPr>
            <a:r>
              <a:rPr lang="ru-RU" sz="2000" dirty="0" smtClean="0"/>
              <a:t>-</a:t>
            </a:r>
            <a:r>
              <a:rPr lang="ru-RU" sz="2000" dirty="0" smtClean="0"/>
              <a:t> Почему Пирогов ухаживает за замужней дамой?</a:t>
            </a:r>
          </a:p>
          <a:p>
            <a:pPr>
              <a:buNone/>
            </a:pPr>
            <a:r>
              <a:rPr lang="ru-RU" sz="2000" dirty="0" smtClean="0"/>
              <a:t>- Что высмеивается в образе Шиллера?</a:t>
            </a:r>
          </a:p>
          <a:p>
            <a:pPr>
              <a:buNone/>
            </a:pPr>
            <a:r>
              <a:rPr lang="ru-RU" sz="2000" dirty="0" smtClean="0"/>
              <a:t>- Чем кончается история Пирогова?</a:t>
            </a:r>
          </a:p>
          <a:p>
            <a:pPr>
              <a:buNone/>
            </a:pPr>
            <a:r>
              <a:rPr lang="ru-RU" sz="2000" dirty="0" smtClean="0"/>
              <a:t>- Что высмеивается в образе Пирогова, как автор это делает?</a:t>
            </a:r>
          </a:p>
          <a:p>
            <a:pPr>
              <a:buNone/>
            </a:pPr>
            <a:r>
              <a:rPr lang="ru-RU" sz="2000" dirty="0" smtClean="0"/>
              <a:t>- В чём смысл сопоставления образов Пискарёва и Пирогова?</a:t>
            </a:r>
          </a:p>
          <a:p>
            <a:endParaRPr lang="ru-RU" dirty="0"/>
          </a:p>
        </p:txBody>
      </p:sp>
      <p:pic>
        <p:nvPicPr>
          <p:cNvPr id="11266" name="Picture 2" descr="http://im3-tub-ru.yandex.net/i?id=154285615-4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926095"/>
            <a:ext cx="4139952" cy="2931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7016" y="980728"/>
            <a:ext cx="8856984" cy="4525963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  При </a:t>
            </a:r>
            <a:r>
              <a:rPr lang="ru-RU" sz="2800" dirty="0" smtClean="0"/>
              <a:t>описании Невского проспекта Гоголь пишет: «Какая быстрая совершается на нём фантасмагория в течение одного дня!»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Что же такое фантасмагория-</a:t>
            </a:r>
            <a:r>
              <a:rPr lang="ru-RU" dirty="0" smtClean="0">
                <a:solidFill>
                  <a:srgbClr val="FF0000"/>
                </a:solidFill>
              </a:rPr>
              <a:t>?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2" name="Picture 2" descr="http://im5-tub-ru.yandex.net/i?id=246801600-4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348880"/>
            <a:ext cx="5688632" cy="416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ru-RU" b="1" dirty="0" smtClean="0"/>
              <a:t>1.</a:t>
            </a:r>
            <a:r>
              <a:rPr lang="ru-RU" dirty="0" smtClean="0"/>
              <a:t> Причудливое, необычное сочетание или игра света и тени, красок и т. д., причудливое нагромождение, соединение чего-л. </a:t>
            </a:r>
          </a:p>
          <a:p>
            <a:r>
              <a:rPr lang="ru-RU" b="1" dirty="0" smtClean="0"/>
              <a:t>2.</a:t>
            </a:r>
            <a:r>
              <a:rPr lang="ru-RU" dirty="0" smtClean="0"/>
              <a:t> Нечто нереальное, призрачное, создание мечты, воображения. </a:t>
            </a:r>
          </a:p>
          <a:p>
            <a:r>
              <a:rPr lang="ru-RU" b="1" dirty="0" smtClean="0"/>
              <a:t>3.</a:t>
            </a:r>
            <a:r>
              <a:rPr lang="ru-RU" dirty="0" smtClean="0"/>
              <a:t> Причудливые, удивительные изменения, превращения или необыкновенные стечения обстоятельств, событий.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Заглянем в словарь: </a:t>
            </a:r>
            <a:r>
              <a:rPr lang="ru-RU" sz="3200" dirty="0" smtClean="0">
                <a:solidFill>
                  <a:srgbClr val="FF0000"/>
                </a:solidFill>
              </a:rPr>
              <a:t>ФАНТАСМАГОРИЯ</a:t>
            </a:r>
            <a:r>
              <a:rPr lang="ru-RU" sz="3200" dirty="0" smtClean="0">
                <a:solidFill>
                  <a:srgbClr val="FF0000"/>
                </a:solidFill>
              </a:rPr>
              <a:t>, -и, </a:t>
            </a:r>
            <a:r>
              <a:rPr lang="ru-RU" sz="3200" i="1" dirty="0" smtClean="0">
                <a:solidFill>
                  <a:srgbClr val="FF0000"/>
                </a:solidFill>
              </a:rPr>
              <a:t>ж.</a:t>
            </a:r>
            <a:r>
              <a:rPr lang="ru-RU" sz="3200" dirty="0" smtClean="0">
                <a:solidFill>
                  <a:srgbClr val="FF0000"/>
                </a:solidFill>
              </a:rPr>
              <a:t> « Словарь русского языка»</a:t>
            </a:r>
            <a:br>
              <a:rPr lang="ru-RU" sz="3200" dirty="0" smtClean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  Оттолкнувшись </a:t>
            </a:r>
            <a:r>
              <a:rPr lang="ru-RU" sz="2800" dirty="0" smtClean="0"/>
              <a:t>от определения, попробуем сформулировать тему урока.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Правда </a:t>
            </a:r>
            <a:r>
              <a:rPr lang="ru-RU" sz="2800" b="1" dirty="0" smtClean="0">
                <a:solidFill>
                  <a:srgbClr val="FF0000"/>
                </a:solidFill>
              </a:rPr>
              <a:t>и ложь, реальность и фантастика в повести « Невский проспект».</a:t>
            </a:r>
            <a:endParaRPr lang="ru-RU" sz="28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8194" name="Picture 2" descr="http://im5-tub-ru.yandex.net/i?id=150188444-35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132856"/>
            <a:ext cx="6048672" cy="4234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88640"/>
            <a:ext cx="8229600" cy="5976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Пискарёв </a:t>
            </a:r>
            <a:r>
              <a:rPr lang="ru-RU" sz="2400" dirty="0" smtClean="0"/>
              <a:t>– молодой человек, художник, принадлежит к людям искусства, и в этом его необычность. Автор говорит, что он относится к «классу» художников, к «странному сословию», подчёркивая тем самым типичность героя.</a:t>
            </a:r>
          </a:p>
          <a:p>
            <a:endParaRPr lang="ru-RU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16633"/>
            <a:ext cx="9144000" cy="38164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Как </a:t>
            </a:r>
            <a:r>
              <a:rPr lang="ru-RU" sz="2400" dirty="0" smtClean="0"/>
              <a:t>и других молодых художников Петербурга, автор характеризует Пискарёва как небогатого человека, живущего в маленькой комнате, довольствующегося тем, что у него есть, но стремящегося к богатству. Это </a:t>
            </a:r>
            <a:r>
              <a:rPr lang="ru-RU" sz="2400" dirty="0" smtClean="0">
                <a:solidFill>
                  <a:srgbClr val="FF0000"/>
                </a:solidFill>
              </a:rPr>
              <a:t>«тихий, робкий, скромный, детски-простодушный, носивший в себе искру таланта, может быть, со временем вспыхнувшего широко и ярко», </a:t>
            </a:r>
            <a:r>
              <a:rPr lang="ru-RU" sz="2400" dirty="0" smtClean="0"/>
              <a:t>человек. Фамилия героя подчёркивает его обычность, напоминает о типе «маленького человека» в литературе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  <p:pic>
        <p:nvPicPr>
          <p:cNvPr id="11266" name="Picture 2" descr="http://fb.ru/misc/i/gallery/11839/461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3907" y="3425924"/>
            <a:ext cx="4200093" cy="3432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0"/>
            <a:ext cx="7884368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400" dirty="0" smtClean="0"/>
              <a:t>   Пискарёв </a:t>
            </a:r>
            <a:r>
              <a:rPr lang="ru-RU" sz="2400" dirty="0" smtClean="0"/>
              <a:t>верит в гармонию добра и красоты, чистую, искреннюю любовь, возвышенные идеалы. Он пошёл вслед за незнакомкой только потому, что увидел в ней идеал красоты и непорочности, она напомнила ему “</a:t>
            </a:r>
            <a:r>
              <a:rPr lang="ru-RU" sz="2400" dirty="0" err="1" smtClean="0"/>
              <a:t>Перуджинову</a:t>
            </a:r>
            <a:r>
              <a:rPr lang="ru-RU" sz="2400" dirty="0" smtClean="0"/>
              <a:t> </a:t>
            </a:r>
            <a:r>
              <a:rPr lang="ru-RU" sz="2400" dirty="0" err="1" smtClean="0"/>
              <a:t>Бианку</a:t>
            </a:r>
            <a:r>
              <a:rPr lang="ru-RU" sz="2400" dirty="0" smtClean="0"/>
              <a:t>”. Но прекрасная незнакомка оказалась проституткой, и Пискарёв трагически переживает крушение идеалов. Очарование красоты и невинности оказалось обманом. Беспощадная действительность разрушила его мечты, и художник бежал из отвратительного приюта, куда привела его семнадцатилетняя красавица, красота которой, не успевшая увянуть от разврата, не сочеталась с улыбкой, исполненной «какой-то жалкой наглости», всё, что она говорила, было </a:t>
            </a:r>
            <a:r>
              <a:rPr lang="ru-RU" sz="2400" dirty="0" smtClean="0">
                <a:solidFill>
                  <a:srgbClr val="FF0000"/>
                </a:solidFill>
              </a:rPr>
              <a:t>«глупо и пошло &lt;...&gt; как будто вместе с непорочностью оставляет и ум человека».</a:t>
            </a:r>
          </a:p>
          <a:p>
            <a:endParaRPr lang="ru-RU" dirty="0"/>
          </a:p>
        </p:txBody>
      </p:sp>
      <p:pic>
        <p:nvPicPr>
          <p:cNvPr id="10242" name="Picture 2" descr="http://www.art-spb.info/files/art_0000095_G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810245"/>
            <a:ext cx="3347864" cy="3047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g11.proshkolu.ru/content/media/pic/std/5000000/4243000/4242561-9991a66109f82d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-28697"/>
            <a:ext cx="4572001" cy="6886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324544" y="0"/>
            <a:ext cx="5472608" cy="62373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Автор</a:t>
            </a:r>
            <a:r>
              <a:rPr lang="ru-RU" sz="2400" dirty="0" smtClean="0"/>
              <a:t>, разделяя потрясённое чувство Пискарёва, с горечью пишет: </a:t>
            </a:r>
            <a:r>
              <a:rPr lang="ru-RU" sz="2400" u="sng" dirty="0" smtClean="0">
                <a:solidFill>
                  <a:srgbClr val="FF0000"/>
                </a:solidFill>
              </a:rPr>
              <a:t>«...Женщина, эта красавица мира, венец творения, обратилась в какое-то странное двусмысленное существо, где она вместе с чистотою души лишилась всего женского и отвратительно присвоила себе ухватки и наглости мужчины и уже перестала быть тем слабым, тем прекрасным и так отличным от нас существом».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"/>
            <a:ext cx="9144000" cy="342899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Пискарёв </a:t>
            </a:r>
            <a:r>
              <a:rPr lang="ru-RU" dirty="0" smtClean="0"/>
              <a:t>не в силах перенести того, что красота женщины, дающей миру новую жизнь, может быть предметом торговли, ведь это поругание красоты, любви и человечности. Им овладело чувство «раздирающей жалости», отмечает автор и объясняет</a:t>
            </a:r>
            <a:r>
              <a:rPr lang="ru-RU" dirty="0" smtClean="0">
                <a:solidFill>
                  <a:srgbClr val="FF0000"/>
                </a:solidFill>
              </a:rPr>
              <a:t>: «</a:t>
            </a:r>
            <a:r>
              <a:rPr lang="ru-RU" u="sng" dirty="0" smtClean="0">
                <a:solidFill>
                  <a:srgbClr val="FF0000"/>
                </a:solidFill>
              </a:rPr>
              <a:t>В самом деле, никогда жалость так сильно не овладевает нами, как при виде красоты, тронутой тлетворным дыханием разврата. Пусть бы ещё безобразие дружилось с ним, но красота, красота нежная... она только с одной непорочностью и чистотой сливается в наших мыслях».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9218" name="Picture 2" descr="http://www.art-spb.info/files/art_0000095_G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228225"/>
            <a:ext cx="3995936" cy="3629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900igr.net/datai/literatura/Gogol-Nevskij-prospekt/0009-013-On-zapersja-v-komnatu-i-nikogo-ne-vpusk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764704"/>
            <a:ext cx="3499159" cy="465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252536" y="188640"/>
            <a:ext cx="5832648" cy="604867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Находясь </a:t>
            </a:r>
            <a:r>
              <a:rPr lang="ru-RU" dirty="0" smtClean="0"/>
              <a:t>в сильном психологическом напряжении, Пискарёв видит сон, в котором его красавица предстаёт как светская дама, пытающаяся объяснить посещение приюта своей тайной. Сон внушил Пискарёву надежду, которая разрушена жестокой и пошлой стороной жизни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  <a:r>
              <a:rPr lang="ru-RU" u="sng" dirty="0" smtClean="0">
                <a:solidFill>
                  <a:srgbClr val="FF0000"/>
                </a:solidFill>
              </a:rPr>
              <a:t>«Желанный образ являлся ему почти каждый день, всегда в положении, противоположном действительности, потому что мысли его были совершенно чисты, как мысли ребёнка».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Поэтому он пытается искусственно, принимая наркотик, уйти в мир сновидений и иллюзий. Однако сны и иллюзии не могут заменить реальную жизнь.</a:t>
            </a:r>
          </a:p>
          <a:p>
            <a:endParaRPr lang="ru-RU" dirty="0"/>
          </a:p>
        </p:txBody>
      </p:sp>
    </p:spTree>
  </p:cSld>
  <p:clrMapOvr>
    <a:masterClrMapping/>
  </p:clrMapOvr>
  <p:transition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0"/>
            <a:ext cx="9144000" cy="59046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dirty="0" smtClean="0"/>
              <a:t>   Мечта </a:t>
            </a:r>
            <a:r>
              <a:rPr lang="ru-RU" sz="2600" dirty="0" smtClean="0"/>
              <a:t>о тихом счастье в деревенском домике, о скромной жизни, обеспеченной собственным трудом, отвергнута падшей красавицей. </a:t>
            </a:r>
            <a:r>
              <a:rPr lang="ru-RU" sz="2600" u="sng" dirty="0" smtClean="0">
                <a:solidFill>
                  <a:srgbClr val="FF0000"/>
                </a:solidFill>
              </a:rPr>
              <a:t>«Как можно! – прервала она речь с выражением какого-то презрения. – Я не прачка и не швея, чтобы заниматься работою».</a:t>
            </a:r>
            <a:r>
              <a:rPr lang="ru-RU" sz="2600" dirty="0" smtClean="0">
                <a:solidFill>
                  <a:srgbClr val="FF0000"/>
                </a:solidFill>
              </a:rPr>
              <a:t> </a:t>
            </a:r>
            <a:r>
              <a:rPr lang="ru-RU" sz="2600" dirty="0" smtClean="0"/>
              <a:t>Оценивая ситуацию, автор говорит: </a:t>
            </a:r>
            <a:r>
              <a:rPr lang="ru-RU" sz="2600" u="sng" dirty="0" smtClean="0">
                <a:solidFill>
                  <a:srgbClr val="FF0000"/>
                </a:solidFill>
              </a:rPr>
              <a:t>«В этих словах выразилась вся низкая, презренная жизнь, жизнь, исполненная пустоты и праздности, верных спутников разврата».</a:t>
            </a:r>
            <a:r>
              <a:rPr lang="ru-RU" sz="2600" dirty="0" smtClean="0">
                <a:solidFill>
                  <a:srgbClr val="FF0000"/>
                </a:solidFill>
              </a:rPr>
              <a:t> </a:t>
            </a:r>
            <a:r>
              <a:rPr lang="ru-RU" sz="2600" dirty="0" smtClean="0"/>
              <a:t>И далее в размышлениях автора о красавице опять возникает мотив демона: </a:t>
            </a:r>
            <a:r>
              <a:rPr lang="ru-RU" sz="2600" u="sng" dirty="0" smtClean="0">
                <a:solidFill>
                  <a:srgbClr val="FF0000"/>
                </a:solidFill>
              </a:rPr>
              <a:t>«...Она была какою-то ужасною волею адского духа, жаждущего разрушить гармонию жизни, брошена с хохотом в его пучину».</a:t>
            </a:r>
            <a:r>
              <a:rPr lang="ru-RU" sz="2600" dirty="0" smtClean="0">
                <a:solidFill>
                  <a:srgbClr val="FF0000"/>
                </a:solidFill>
              </a:rPr>
              <a:t> </a:t>
            </a:r>
            <a:r>
              <a:rPr lang="ru-RU" sz="2600" dirty="0" smtClean="0"/>
              <a:t>За время, которое художник не видел девушку, она изменилась к худшему – бессонные ночи разврата, пьянство отразились на её лице.</a:t>
            </a:r>
          </a:p>
          <a:p>
            <a:endParaRPr lang="ru-RU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"/>
            <a:ext cx="9144000" cy="364502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Бедный </a:t>
            </a:r>
            <a:r>
              <a:rPr lang="ru-RU" dirty="0" smtClean="0"/>
              <a:t>художник не мог пережить, по выражению автора, «вечный раздор мечты с существенностью». Он не выдержал столкновения с суровой действительностью, наркотик разрушил его психику окончательно, лишил возможности заняться работой, противостоять судьбе. Пискарёв кончает жизнь самоубийством. Он неправ в этом безумном поступке: христианская религия считает жизнь величайшим благом, а самоубийство большим грехом. Также и с точки зрения светской нравственности лишение себя жизни недопустимо – это пассивная форма разрешения жизненных противоречий, ибо деятельный человек всегда может найти выход из самых сложных, казалось бы, неразрешимых ситуаций.</a:t>
            </a:r>
          </a:p>
          <a:p>
            <a:endParaRPr lang="ru-RU" dirty="0"/>
          </a:p>
        </p:txBody>
      </p:sp>
      <p:pic>
        <p:nvPicPr>
          <p:cNvPr id="7170" name="Picture 2" descr="http://www.art-spb.info/files/art_0000095_G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174633"/>
            <a:ext cx="4860032" cy="3683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0"/>
            <a:ext cx="9144000" cy="5445224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   Описанием </a:t>
            </a:r>
            <a:r>
              <a:rPr lang="ru-RU" sz="2800" dirty="0" smtClean="0"/>
              <a:t>бедных похорон Пискарёва автор выражает своё отношение к социальному неравенству, выступающему за парадной внешностью города, вызывает чувство сострадания к простым людям, подчёркивает бессмысленность гибели художника.</a:t>
            </a:r>
          </a:p>
          <a:p>
            <a:endParaRPr lang="ru-RU" dirty="0"/>
          </a:p>
        </p:txBody>
      </p:sp>
      <p:pic>
        <p:nvPicPr>
          <p:cNvPr id="6146" name="Picture 2" descr="http://www.art-spb.info/files/art_0000095_G_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636912"/>
            <a:ext cx="4277494" cy="3945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900igr.net/datai/literatura/Gogol-Nevskij-prospekt/0013-016-O-ne-verte-etomu-Nevskomu-prospekt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276872"/>
            <a:ext cx="6480720" cy="3900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252536" y="188640"/>
            <a:ext cx="9396536" cy="2592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/>
              <a:t>   О </a:t>
            </a:r>
            <a:r>
              <a:rPr lang="ru-RU" sz="2600" dirty="0" smtClean="0"/>
              <a:t>поручике Пирогове автор говорит, что такие, как он, офицеры составляют </a:t>
            </a:r>
            <a:r>
              <a:rPr lang="ru-RU" sz="2600" u="sng" dirty="0" smtClean="0">
                <a:solidFill>
                  <a:srgbClr val="FF0000"/>
                </a:solidFill>
              </a:rPr>
              <a:t>«в Петербурге какой-то средний класс общества»,</a:t>
            </a:r>
            <a:r>
              <a:rPr lang="ru-RU" sz="2600" dirty="0" smtClean="0">
                <a:solidFill>
                  <a:srgbClr val="FF0000"/>
                </a:solidFill>
              </a:rPr>
              <a:t> </a:t>
            </a:r>
            <a:r>
              <a:rPr lang="ru-RU" sz="2600" dirty="0" smtClean="0"/>
              <a:t>подчёркивая этим типичность героя. Рассказывая об этих офицерах, автор, конечно же, характеризует и Пирогова.</a:t>
            </a:r>
          </a:p>
          <a:p>
            <a:endParaRPr lang="ru-RU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180528" y="116633"/>
            <a:ext cx="9073008" cy="352839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В </a:t>
            </a:r>
            <a:r>
              <a:rPr lang="ru-RU" dirty="0" smtClean="0"/>
              <a:t>своём кругу они считаются образованными людьми, потому что умеют развлекать женщин, любят потолковать о литературе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  <a:r>
              <a:rPr lang="ru-RU" u="sng" dirty="0" smtClean="0">
                <a:solidFill>
                  <a:srgbClr val="FF0000"/>
                </a:solidFill>
              </a:rPr>
              <a:t>«хвалят </a:t>
            </a:r>
            <a:r>
              <a:rPr lang="ru-RU" u="sng" dirty="0" err="1" smtClean="0">
                <a:solidFill>
                  <a:srgbClr val="FF0000"/>
                </a:solidFill>
              </a:rPr>
              <a:t>Булгарина</a:t>
            </a:r>
            <a:r>
              <a:rPr lang="ru-RU" u="sng" dirty="0" smtClean="0">
                <a:solidFill>
                  <a:srgbClr val="FF0000"/>
                </a:solidFill>
              </a:rPr>
              <a:t>, Пушкина и Греча и говорят с презрением и остроумными колкостями об А.А. Орлове», </a:t>
            </a:r>
            <a:r>
              <a:rPr lang="ru-RU" dirty="0" smtClean="0"/>
              <a:t>то есть в один ряд ставят Пушкина и </a:t>
            </a:r>
            <a:r>
              <a:rPr lang="ru-RU" dirty="0" err="1" smtClean="0"/>
              <a:t>Булгарина</a:t>
            </a:r>
            <a:r>
              <a:rPr lang="ru-RU" dirty="0" smtClean="0"/>
              <a:t>, иронично замечает автор. В театр они ходят, чтобы показать себя. Их жизненная цель – «выслужиться до полковничьего чина», достичь обеспеченного положения. Они обычно </a:t>
            </a:r>
            <a:r>
              <a:rPr lang="ru-RU" u="sng" dirty="0" smtClean="0">
                <a:solidFill>
                  <a:srgbClr val="FF0000"/>
                </a:solidFill>
              </a:rPr>
              <a:t>«женятся на купеческой дочери, умеющей играть на фортепиано, с сотнею тысяч или около того наличных и кучею </a:t>
            </a:r>
            <a:r>
              <a:rPr lang="ru-RU" u="sng" dirty="0" err="1" smtClean="0">
                <a:solidFill>
                  <a:srgbClr val="FF0000"/>
                </a:solidFill>
              </a:rPr>
              <a:t>брадатой</a:t>
            </a:r>
            <a:r>
              <a:rPr lang="ru-RU" u="sng" dirty="0" smtClean="0">
                <a:solidFill>
                  <a:srgbClr val="FF0000"/>
                </a:solidFill>
              </a:rPr>
              <a:t> родни».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4098" name="Picture 2" descr="http://www.art-spb.info/files/art_0000095_G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9" y="3204617"/>
            <a:ext cx="4139952" cy="3653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216023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   Характеризуя </a:t>
            </a:r>
            <a:r>
              <a:rPr lang="ru-RU" sz="2400" dirty="0" smtClean="0"/>
              <a:t>Пирогова, автор рассказывает о его талантах, на самом деле раскрывает такие его черты, как карьеризм, ограниченность, наглость, самоуверенная пошлость, стремление подражать тому, что входит в моду у избранной публики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  <p:pic>
        <p:nvPicPr>
          <p:cNvPr id="14338" name="Picture 2" descr="http://www.art-spb.info/files/art_0000095_G_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420888"/>
            <a:ext cx="4781550" cy="4171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260648"/>
            <a:ext cx="9324528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Наглядным </a:t>
            </a:r>
            <a:r>
              <a:rPr lang="ru-RU" dirty="0" smtClean="0"/>
              <a:t>примером подтверждает автор, что главный предмет дум и стремлений Пирогова – это чин. К людям ниже его по чину он относится </a:t>
            </a:r>
            <a:r>
              <a:rPr lang="ru-RU" dirty="0" smtClean="0"/>
              <a:t>высокомерно.</a:t>
            </a:r>
            <a:endParaRPr lang="ru-RU" dirty="0"/>
          </a:p>
        </p:txBody>
      </p:sp>
      <p:pic>
        <p:nvPicPr>
          <p:cNvPr id="3074" name="Picture 2" descr="http://www.art-spb.info/files/art_0000095_G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951270"/>
            <a:ext cx="5688632" cy="4906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180528" y="188640"/>
            <a:ext cx="9612560" cy="30243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Любовь </a:t>
            </a:r>
            <a:r>
              <a:rPr lang="ru-RU" sz="2400" dirty="0" smtClean="0"/>
              <a:t>для Пирогова – лишь интересное приключение, «интрижка», которой можно похвастаться перед друзьями. Поручик, нисколько не смущаясь, довольно пошло ухаживает за женой ремесленника Шиллера и уверен, что </a:t>
            </a:r>
            <a:r>
              <a:rPr lang="ru-RU" sz="2400" u="sng" dirty="0" smtClean="0"/>
              <a:t>«</a:t>
            </a:r>
            <a:r>
              <a:rPr lang="ru-RU" sz="2400" u="sng" dirty="0" smtClean="0">
                <a:solidFill>
                  <a:srgbClr val="FF0000"/>
                </a:solidFill>
              </a:rPr>
              <a:t>любезность его и блестящий чин дают ему полное право на её внимание».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Он нисколько не утруждает себя думами о жизненных проблемах, стремится к удовольствиям.</a:t>
            </a:r>
          </a:p>
          <a:p>
            <a:endParaRPr lang="ru-RU" dirty="0"/>
          </a:p>
        </p:txBody>
      </p:sp>
      <p:pic>
        <p:nvPicPr>
          <p:cNvPr id="2050" name="Picture 2" descr="http://img-fotki.yandex.ru/get/4003/svetikhr.34/0_1b4f4_796f5f67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9384" y="3207082"/>
            <a:ext cx="5544616" cy="3650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88640"/>
            <a:ext cx="9036496" cy="4525963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  Испытанием </a:t>
            </a:r>
            <a:r>
              <a:rPr lang="ru-RU" sz="2400" dirty="0" smtClean="0"/>
              <a:t>чести и достоинства Пирогова явилась «</a:t>
            </a:r>
            <a:r>
              <a:rPr lang="ru-RU" sz="2400" dirty="0" err="1" smtClean="0"/>
              <a:t>секуция</a:t>
            </a:r>
            <a:r>
              <a:rPr lang="ru-RU" sz="2400" dirty="0" smtClean="0"/>
              <a:t>», которой подверг его Шиллер. Быстро забыв своё оскорбление, он обнаружил полное отсутствие человеческого достоинства: </a:t>
            </a:r>
            <a:r>
              <a:rPr lang="ru-RU" sz="2400" dirty="0" smtClean="0">
                <a:solidFill>
                  <a:srgbClr val="FF0000"/>
                </a:solidFill>
              </a:rPr>
              <a:t>«с удовольствием провёл вечер и так отличился в мазурке, что привёл в восторг не только дам, но даже и кавалеров».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1026" name="Picture 2" descr="http://900igr.net/datai/literatura/Gogol-Nevskij-prospekt/0011-015-Pirogov-praporschik-tolko-vozvedennyj-v-etot-chin-i-potomu-gordjaschijs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7" y="2358184"/>
            <a:ext cx="3347864" cy="4499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3312367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   Образы </a:t>
            </a:r>
            <a:r>
              <a:rPr lang="ru-RU" dirty="0" smtClean="0"/>
              <a:t>Пирогова и Пискарёва связаны с противоположными нравственными началами в характерах героев. Комический образ Пирогова противопоставлен трагическому образу Пискарёва. </a:t>
            </a:r>
            <a:r>
              <a:rPr lang="ru-RU" i="1" dirty="0" smtClean="0"/>
              <a:t>«Пискарёв и Пирогов – какой контраст! Оба они начали в один день, в один час преследование своих красавиц, и как различны для обоих них были следствия этих преследований! О, какой смысл скрыт в этом контрасте! И какое действие производит этот контраст!» </a:t>
            </a:r>
            <a:r>
              <a:rPr lang="ru-RU" dirty="0" smtClean="0"/>
              <a:t>- писал В.Г. Белинский.</a:t>
            </a:r>
          </a:p>
          <a:p>
            <a:endParaRPr lang="ru-RU" dirty="0"/>
          </a:p>
        </p:txBody>
      </p:sp>
      <p:pic>
        <p:nvPicPr>
          <p:cNvPr id="2052" name="Picture 4" descr="http://im5-tub-ru.yandex.net/i?id=140847120-2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933056"/>
            <a:ext cx="2520280" cy="2508870"/>
          </a:xfrm>
          <a:prstGeom prst="rect">
            <a:avLst/>
          </a:prstGeom>
          <a:noFill/>
        </p:spPr>
      </p:pic>
      <p:pic>
        <p:nvPicPr>
          <p:cNvPr id="6" name="Picture 2" descr="http://im6-tub-ru.yandex.net/i?id=86605704-57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005064"/>
            <a:ext cx="2592288" cy="2520280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332656"/>
          <a:ext cx="8388423" cy="59968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6141"/>
                <a:gridCol w="2796141"/>
                <a:gridCol w="2796141"/>
              </a:tblGrid>
              <a:tr h="3275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Философия</a:t>
                      </a:r>
                      <a:endParaRPr lang="ru-RU" sz="1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Пискарёв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Пирогов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5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Таланты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Художник (красота)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Волочится за женщинами, искусство обольщения (пошлость, разврат)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5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Цель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Спасти понравившуюся девушку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Обольстить, получить наслаждение 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846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Результат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Погибает, т.к. не в силах бороться с Петербургом, городом пошлости.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Человеку-романтику, мечтателю нет места в жестоком и пошлом мире человеческих отношений, олицетворением которых предстаёт Невский проспект. Какой смысл вкладывал Гоголь в именование своего героя? Фамилия Пискарёв( от слова писк. Человек так угнетён, притеснён,  ему ещё хватает сил на какое-то слабое сопротивление, но безжалостный Петербург  убивает любую живую душу, т. к. этот  продажный бездушный мир задавит любого. </a:t>
                      </a:r>
                      <a:endParaRPr lang="ru-RU" sz="1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После позорной истории быстро утешился в булочной.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Фамилия героя говорящая – автор подчёркивает круг интересов и пустую сущность этого человека. Он из числа тех усов, фраков, которые прогуливаются по проспекту.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307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Значение фамилии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/>
                        <a:t>Фамилия Пискарёв от слова писк. Человек так угнетён, притеснён,  ему ещё хватает сил на какое-то слабое сопротивление, но безжалостный Петербург  убивает любую живую душу, т. к. этот  продажный бездушный мир задавит любого.</a:t>
                      </a:r>
                      <a:endParaRPr lang="ru-RU" sz="120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Фамилия героя говорящая – автор подчёркивает круг интересов и пустую сущность этого человека. Он из числа тех усов, фраков, которые прогуливаются по проспекту.</a:t>
                      </a:r>
                      <a:endParaRPr lang="ru-RU" sz="1200" dirty="0"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72</TotalTime>
  <Words>1435</Words>
  <Application>Microsoft Office PowerPoint</Application>
  <PresentationFormat>Экран (4:3)</PresentationFormat>
  <Paragraphs>63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Открытая</vt:lpstr>
      <vt:lpstr>Сравнительная характеристика Пирогова и Пискарева по повести Н.В. Гоголя «Невский проспект»</vt:lpstr>
      <vt:lpstr>Слайд 2</vt:lpstr>
      <vt:lpstr>Слайд 3</vt:lpstr>
      <vt:lpstr>Что же такое фантасмагория-? </vt:lpstr>
      <vt:lpstr>Заглянем в словарь: ФАНТАСМАГОРИЯ, -и, ж. « Словарь русского языка»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Сравнительная характеристика Пирогова и Пискарева по повести Н.В. Гоголя «Невский проспект»</dc:title>
  <dc:creator>user1</dc:creator>
  <cp:lastModifiedBy>user1</cp:lastModifiedBy>
  <cp:revision>12</cp:revision>
  <dcterms:created xsi:type="dcterms:W3CDTF">2013-10-27T12:22:20Z</dcterms:created>
  <dcterms:modified xsi:type="dcterms:W3CDTF">2013-12-18T19:22:46Z</dcterms:modified>
</cp:coreProperties>
</file>