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9" r:id="rId3"/>
    <p:sldId id="258" r:id="rId4"/>
    <p:sldId id="273" r:id="rId5"/>
    <p:sldId id="260" r:id="rId6"/>
    <p:sldId id="261" r:id="rId7"/>
    <p:sldId id="262" r:id="rId8"/>
    <p:sldId id="275" r:id="rId9"/>
    <p:sldId id="276" r:id="rId10"/>
    <p:sldId id="274" r:id="rId11"/>
    <p:sldId id="267" r:id="rId12"/>
    <p:sldId id="265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76465-01F3-4FDA-9CA9-1892DB6DA017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62E34D-B2EB-4BD4-95E9-C1193C7AF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E34D-B2EB-4BD4-95E9-C1193C7AF5F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E34D-B2EB-4BD4-95E9-C1193C7AF5FA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>
            <a:lum/>
          </a:blip>
          <a:srcRect/>
          <a:stretch>
            <a:fillRect t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556932"/>
            <a:ext cx="8424088" cy="1260000"/>
          </a:xfrm>
        </p:spPr>
        <p:txBody>
          <a:bodyPr/>
          <a:lstStyle>
            <a:lvl1pPr>
              <a:defRPr sz="8000" b="0">
                <a:solidFill>
                  <a:schemeClr val="bg2">
                    <a:lumMod val="25000"/>
                  </a:schemeClr>
                </a:solidFill>
                <a:effectLst/>
                <a:latin typeface="Cassandra" pitchFamily="66" charset="0"/>
                <a:ea typeface="Arial Unicode MS" pitchFamily="34" charset="-128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7180" y="3528591"/>
            <a:ext cx="6400800" cy="1260000"/>
          </a:xfrm>
        </p:spPr>
        <p:txBody>
          <a:bodyPr/>
          <a:lstStyle>
            <a:lvl1pPr marL="0" indent="0" algn="ctr">
              <a:buNone/>
              <a:defRPr sz="3600" i="1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241" y="296652"/>
            <a:ext cx="7920000" cy="900113"/>
          </a:xfrm>
        </p:spPr>
        <p:txBody>
          <a:bodyPr/>
          <a:lstStyle>
            <a:lvl1pPr>
              <a:defRPr sz="60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35596" y="1593342"/>
            <a:ext cx="7920000" cy="442800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2"/>
            <a:ext cx="7920000" cy="900113"/>
          </a:xfrm>
        </p:spPr>
        <p:txBody>
          <a:bodyPr/>
          <a:lstStyle>
            <a:lvl1pPr>
              <a:defRPr sz="6000" b="0" baseline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935596" y="1593342"/>
            <a:ext cx="7920000" cy="4248000"/>
          </a:xfrm>
        </p:spPr>
        <p:txBody>
          <a:bodyPr/>
          <a:lstStyle>
            <a:lvl1pPr marL="0" indent="0">
              <a:buNone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108000" indent="0">
              <a:buNone/>
              <a:defRPr/>
            </a:lvl2pPr>
            <a:lvl3pPr marL="108000" indent="0">
              <a:buNone/>
              <a:defRPr/>
            </a:lvl3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2"/>
            <a:ext cx="7920000" cy="900113"/>
          </a:xfrm>
        </p:spPr>
        <p:txBody>
          <a:bodyPr/>
          <a:lstStyle>
            <a:lvl1pPr>
              <a:defRPr sz="60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935596" y="1593342"/>
            <a:ext cx="7920000" cy="4428000"/>
          </a:xfrm>
        </p:spPr>
        <p:txBody>
          <a:bodyPr/>
          <a:lstStyle>
            <a:lvl1pPr marL="342000" indent="-342000">
              <a:buSzPct val="80000"/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741600" indent="-284400">
              <a:buSzPct val="80000"/>
              <a:buFont typeface="Wingdings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 marL="1144800" indent="-230400">
              <a:buSzPct val="80000"/>
              <a:buFont typeface="Arial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2"/>
            <a:ext cx="7920000" cy="900113"/>
          </a:xfrm>
        </p:spPr>
        <p:txBody>
          <a:bodyPr/>
          <a:lstStyle>
            <a:lvl1pPr>
              <a:defRPr sz="60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35596" y="1592796"/>
            <a:ext cx="3780000" cy="4428000"/>
          </a:xfrm>
        </p:spPr>
        <p:txBody>
          <a:bodyPr/>
          <a:lstStyle>
            <a:lvl1pPr>
              <a:defRPr sz="320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 sz="2800"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 sz="2400"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6056" y="1592796"/>
            <a:ext cx="3780000" cy="4428000"/>
          </a:xfrm>
        </p:spPr>
        <p:txBody>
          <a:bodyPr/>
          <a:lstStyle>
            <a:lvl1pPr>
              <a:defRPr sz="320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 sz="2800"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 sz="2400"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 cstate="print">
            <a:lum/>
          </a:blip>
          <a:srcRect/>
          <a:stretch>
            <a:fillRect t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971550" y="296863"/>
            <a:ext cx="7920038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971550" y="1631950"/>
            <a:ext cx="7920038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6000" kern="1200">
          <a:solidFill>
            <a:srgbClr val="4A452A"/>
          </a:solidFill>
          <a:latin typeface="Cassandra" pitchFamily="66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6000">
          <a:solidFill>
            <a:srgbClr val="4A452A"/>
          </a:solidFill>
          <a:latin typeface="Cassandra" pitchFamily="66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6000">
          <a:solidFill>
            <a:srgbClr val="4A452A"/>
          </a:solidFill>
          <a:latin typeface="Cassandra" pitchFamily="66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6000">
          <a:solidFill>
            <a:srgbClr val="4A452A"/>
          </a:solidFill>
          <a:latin typeface="Cassandra" pitchFamily="66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6000">
          <a:solidFill>
            <a:srgbClr val="4A452A"/>
          </a:solidFill>
          <a:latin typeface="Cassandra" pitchFamily="66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 2" pitchFamily="18" charset="2"/>
        <a:buChar char="·"/>
        <a:defRPr sz="3200" kern="1200">
          <a:solidFill>
            <a:srgbClr val="4A452A"/>
          </a:solidFill>
          <a:latin typeface="+mj-lt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800" kern="1200">
          <a:solidFill>
            <a:srgbClr val="4A452A"/>
          </a:solidFill>
          <a:latin typeface="+mj-lt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4A452A"/>
          </a:solidFill>
          <a:latin typeface="+mj-lt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8424088" cy="2636912"/>
          </a:xfrm>
        </p:spPr>
        <p:txBody>
          <a:bodyPr>
            <a:normAutofit fontScale="90000"/>
          </a:bodyPr>
          <a:lstStyle/>
          <a:p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dirty="0" smtClean="0"/>
              <a:t>Подготовка к ЕГЭ по русскому языку в 11 классе</a:t>
            </a:r>
            <a:br>
              <a:rPr lang="ru-RU" sz="6000" dirty="0" smtClean="0"/>
            </a:br>
            <a:r>
              <a:rPr lang="ru-RU" sz="6000" dirty="0" smtClean="0"/>
              <a:t>8 задание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068960"/>
            <a:ext cx="6400800" cy="1260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Подготовила: учитель русского языка и литературы МОУ «СОШ №2 р.п. Сенной Вольского района Саратовской области» Мыльникова И.В.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Прекрасный наш язык, под пером писателей неучёных и неискусных,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быстро клонится к падению. Слова искажаются. Грамматика колеблется.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Орфография, сия геральдика языка, изменяется по произволу всех и каждого.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                      Александр Сергеевич Пушкин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96652"/>
            <a:ext cx="8388697" cy="900113"/>
          </a:xfrm>
        </p:spPr>
        <p:txBody>
          <a:bodyPr>
            <a:noAutofit/>
          </a:bodyPr>
          <a:lstStyle/>
          <a:p>
            <a:r>
              <a:rPr lang="ru-RU" sz="4400" dirty="0" smtClean="0"/>
              <a:t> Подчеркнуть слова с безударной гласной в корне слова.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i="1" dirty="0" smtClean="0"/>
              <a:t>1</a:t>
            </a:r>
            <a:r>
              <a:rPr lang="ru-RU" i="1" dirty="0"/>
              <a:t>. Из-за деревьев </a:t>
            </a:r>
            <a:r>
              <a:rPr lang="ru-RU" i="1" dirty="0" smtClean="0"/>
              <a:t>виднелась </a:t>
            </a:r>
            <a:r>
              <a:rPr lang="ru-RU" i="1" dirty="0"/>
              <a:t>светлая крыша </a:t>
            </a:r>
            <a:r>
              <a:rPr lang="ru-RU" i="1" dirty="0" smtClean="0"/>
              <a:t>оранжереи</a:t>
            </a:r>
            <a:r>
              <a:rPr lang="ru-RU" i="1" dirty="0"/>
              <a:t>, и из-под оврага </a:t>
            </a:r>
            <a:r>
              <a:rPr lang="ru-RU" i="1" dirty="0" smtClean="0"/>
              <a:t>поднимался  растущий </a:t>
            </a:r>
            <a:r>
              <a:rPr lang="ru-RU" i="1" dirty="0"/>
              <a:t>туман. ( Л.Т.) 2. Никита, </a:t>
            </a:r>
            <a:r>
              <a:rPr lang="ru-RU" i="1" dirty="0" smtClean="0"/>
              <a:t>отщипнув </a:t>
            </a:r>
            <a:r>
              <a:rPr lang="ru-RU" i="1" dirty="0"/>
              <a:t>сухими и очень белыми пальцами </a:t>
            </a:r>
            <a:r>
              <a:rPr lang="ru-RU" i="1" dirty="0" smtClean="0"/>
              <a:t>мякиш </a:t>
            </a:r>
            <a:r>
              <a:rPr lang="ru-RU" i="1" dirty="0"/>
              <a:t>хлеба, </a:t>
            </a:r>
            <a:r>
              <a:rPr lang="ru-RU" i="1" dirty="0" smtClean="0"/>
              <a:t>макал </a:t>
            </a:r>
            <a:r>
              <a:rPr lang="ru-RU" i="1" dirty="0"/>
              <a:t>его в мёд и</a:t>
            </a:r>
            <a:r>
              <a:rPr lang="ru-RU" i="1" dirty="0" smtClean="0"/>
              <a:t>, не торопясь</a:t>
            </a:r>
            <a:r>
              <a:rPr lang="ru-RU" i="1" dirty="0"/>
              <a:t>, </a:t>
            </a:r>
            <a:r>
              <a:rPr lang="ru-RU" i="1" dirty="0" smtClean="0"/>
              <a:t>жевал</a:t>
            </a:r>
            <a:r>
              <a:rPr lang="ru-RU" i="1" dirty="0"/>
              <a:t>. </a:t>
            </a:r>
            <a:endParaRPr lang="ru-RU" i="1" dirty="0" smtClean="0"/>
          </a:p>
          <a:p>
            <a:pPr>
              <a:buNone/>
            </a:pPr>
            <a:r>
              <a:rPr lang="ru-RU" i="1" dirty="0" smtClean="0"/>
              <a:t>    ( </a:t>
            </a:r>
            <a:r>
              <a:rPr lang="ru-RU" i="1" dirty="0"/>
              <a:t>М.Г.)3. По </a:t>
            </a:r>
            <a:r>
              <a:rPr lang="ru-RU" i="1" dirty="0" smtClean="0"/>
              <a:t>равнине </a:t>
            </a:r>
            <a:r>
              <a:rPr lang="ru-RU" i="1" dirty="0"/>
              <a:t>быстро </a:t>
            </a:r>
            <a:r>
              <a:rPr lang="ru-RU" i="1" dirty="0" smtClean="0"/>
              <a:t>разливалась </a:t>
            </a:r>
            <a:r>
              <a:rPr lang="ru-RU" i="1" dirty="0"/>
              <a:t>тьма, </a:t>
            </a:r>
            <a:r>
              <a:rPr lang="ru-RU" i="1" dirty="0" smtClean="0"/>
              <a:t>поглощая очертания</a:t>
            </a:r>
            <a:r>
              <a:rPr lang="ru-RU" i="1" dirty="0"/>
              <a:t>. ( </a:t>
            </a:r>
            <a:r>
              <a:rPr lang="ru-RU" i="1" dirty="0" err="1"/>
              <a:t>Кор</a:t>
            </a:r>
            <a:r>
              <a:rPr lang="ru-RU" i="1" dirty="0"/>
              <a:t>.) 4. Когда он ( Пушкин) вошел с </a:t>
            </a:r>
            <a:r>
              <a:rPr lang="ru-RU" i="1" dirty="0" err="1"/>
              <a:t>Уваровым</a:t>
            </a:r>
            <a:r>
              <a:rPr lang="ru-RU" i="1" dirty="0"/>
              <a:t> в </a:t>
            </a:r>
            <a:r>
              <a:rPr lang="ru-RU" i="1" dirty="0" smtClean="0"/>
              <a:t>аудиторию</a:t>
            </a:r>
            <a:r>
              <a:rPr lang="ru-RU" i="1" dirty="0"/>
              <a:t>, для меня точно солнце </a:t>
            </a:r>
            <a:r>
              <a:rPr lang="ru-RU" i="1" dirty="0" smtClean="0"/>
              <a:t>озарило аудиторию</a:t>
            </a:r>
            <a:r>
              <a:rPr lang="ru-RU" i="1" dirty="0"/>
              <a:t>. Я в то время был в </a:t>
            </a:r>
            <a:r>
              <a:rPr lang="ru-RU" i="1" dirty="0" smtClean="0"/>
              <a:t>чаду обаяния </a:t>
            </a:r>
            <a:r>
              <a:rPr lang="ru-RU" i="1" dirty="0"/>
              <a:t>от его поэзии... (</a:t>
            </a:r>
            <a:r>
              <a:rPr lang="ru-RU" i="1" dirty="0" err="1"/>
              <a:t>Гонч</a:t>
            </a:r>
            <a:r>
              <a:rPr lang="ru-RU" i="1" dirty="0" smtClean="0"/>
              <a:t>.)</a:t>
            </a:r>
          </a:p>
          <a:p>
            <a:pPr>
              <a:buNone/>
            </a:pPr>
            <a:endParaRPr lang="ru-RU" dirty="0"/>
          </a:p>
          <a:p>
            <a:r>
              <a:rPr lang="ru-RU" dirty="0" smtClean="0"/>
              <a:t>На</a:t>
            </a:r>
            <a:r>
              <a:rPr lang="ru-RU" dirty="0"/>
              <a:t> </a:t>
            </a:r>
            <a:r>
              <a:rPr lang="ru-RU" dirty="0" smtClean="0"/>
              <a:t>какие группы можно разделить эти слова? </a:t>
            </a:r>
          </a:p>
          <a:p>
            <a:r>
              <a:rPr lang="ru-RU" dirty="0" smtClean="0"/>
              <a:t>Сформулируйте тему нашего занятия. Какие цели мы сегодня поставим?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96652"/>
            <a:ext cx="9144000" cy="900113"/>
          </a:xfrm>
        </p:spPr>
        <p:txBody>
          <a:bodyPr>
            <a:noAutofit/>
          </a:bodyPr>
          <a:lstStyle/>
          <a:p>
            <a:r>
              <a:rPr lang="ru-RU" sz="4400" dirty="0" smtClean="0"/>
              <a:t>Тема: «Безударные гласные в корне»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35596" y="1593342"/>
            <a:ext cx="7920000" cy="3563850"/>
          </a:xfrm>
        </p:spPr>
        <p:txBody>
          <a:bodyPr/>
          <a:lstStyle/>
          <a:p>
            <a:r>
              <a:rPr lang="ru-RU" dirty="0" smtClean="0"/>
              <a:t>Цели:</a:t>
            </a:r>
          </a:p>
          <a:p>
            <a:r>
              <a:rPr lang="ru-RU" dirty="0" smtClean="0"/>
              <a:t>Повторить правила написания проверяемых и непроверяемых гласных и чередующихся гласных  в корне слова.</a:t>
            </a:r>
          </a:p>
          <a:p>
            <a:r>
              <a:rPr lang="ru-RU" dirty="0" smtClean="0"/>
              <a:t>Рассмотреть задания ЕГЭ.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122" name="Picture 2" descr="Минута чистописания. - Фото 1 - Безударные гласные 2 класс - Гласные - Фотографии по русскому язык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5229200"/>
            <a:ext cx="5148064" cy="21450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2" y="1700808"/>
          <a:ext cx="8280921" cy="345638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60307"/>
                <a:gridCol w="2760307"/>
                <a:gridCol w="2760307"/>
              </a:tblGrid>
              <a:tr h="46980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Проверяемые гласные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Непроверяемые гласные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Чередующиеся гласные</a:t>
                      </a:r>
                      <a:endParaRPr lang="ru-RU" dirty="0"/>
                    </a:p>
                  </a:txBody>
                  <a:tcPr/>
                </a:tc>
              </a:tr>
              <a:tr h="2986584">
                <a:tc>
                  <a:txBody>
                    <a:bodyPr/>
                    <a:lstStyle/>
                    <a:p>
                      <a:r>
                        <a:rPr lang="ru-RU" dirty="0" smtClean="0"/>
                        <a:t>деревьев</a:t>
                      </a:r>
                    </a:p>
                    <a:p>
                      <a:r>
                        <a:rPr lang="ru-RU" dirty="0" smtClean="0"/>
                        <a:t>отщипнув</a:t>
                      </a:r>
                    </a:p>
                    <a:p>
                      <a:r>
                        <a:rPr lang="ru-RU" dirty="0" smtClean="0"/>
                        <a:t>виднелась</a:t>
                      </a:r>
                    </a:p>
                    <a:p>
                      <a:r>
                        <a:rPr lang="ru-RU" dirty="0" smtClean="0"/>
                        <a:t>очертания</a:t>
                      </a:r>
                    </a:p>
                    <a:p>
                      <a:r>
                        <a:rPr lang="ru-RU" dirty="0" smtClean="0"/>
                        <a:t>жевал</a:t>
                      </a:r>
                    </a:p>
                    <a:p>
                      <a:r>
                        <a:rPr lang="ru-RU" dirty="0" smtClean="0"/>
                        <a:t>разливалась</a:t>
                      </a:r>
                      <a:endParaRPr lang="ru-RU" b="1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оранжереи</a:t>
                      </a:r>
                    </a:p>
                    <a:p>
                      <a:r>
                        <a:rPr lang="ru-RU" dirty="0" smtClean="0"/>
                        <a:t>торопясь</a:t>
                      </a:r>
                    </a:p>
                    <a:p>
                      <a:r>
                        <a:rPr lang="ru-RU" dirty="0" smtClean="0"/>
                        <a:t>аудиторию</a:t>
                      </a:r>
                    </a:p>
                    <a:p>
                      <a:r>
                        <a:rPr lang="ru-RU" dirty="0" smtClean="0"/>
                        <a:t>обаяние</a:t>
                      </a:r>
                    </a:p>
                    <a:p>
                      <a:r>
                        <a:rPr lang="ru-RU" dirty="0" smtClean="0"/>
                        <a:t>поэзия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поднимался </a:t>
                      </a:r>
                    </a:p>
                    <a:p>
                      <a:r>
                        <a:rPr lang="ru-RU" dirty="0" smtClean="0"/>
                        <a:t>макал </a:t>
                      </a:r>
                    </a:p>
                    <a:p>
                      <a:r>
                        <a:rPr lang="ru-RU" dirty="0" smtClean="0"/>
                        <a:t>равнине </a:t>
                      </a:r>
                    </a:p>
                    <a:p>
                      <a:r>
                        <a:rPr lang="ru-RU" dirty="0" smtClean="0"/>
                        <a:t>озарило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11561" y="3861048"/>
            <a:ext cx="12241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/>
              <a:t>растущий </a:t>
            </a:r>
            <a:endParaRPr lang="ru-RU" i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6072198" y="3500438"/>
            <a:ext cx="1208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 smtClean="0"/>
              <a:t>растущий </a:t>
            </a:r>
            <a:endParaRPr lang="ru-RU" i="1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3357554" y="3573016"/>
            <a:ext cx="9234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 чаду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1560" y="4149080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чаду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4437112"/>
            <a:ext cx="12494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/>
              <a:t>поглощая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072198" y="3214686"/>
            <a:ext cx="1182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 smtClean="0"/>
              <a:t>поглощая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8" grpId="2"/>
      <p:bldP spid="8" grpId="3"/>
      <p:bldP spid="11" grpId="0"/>
      <p:bldP spid="12" grpId="0"/>
      <p:bldP spid="13" grpId="0"/>
      <p:bldP spid="1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/>
              <a:t>Вспомните правило!</a:t>
            </a:r>
            <a:endParaRPr lang="ru-RU" sz="5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1268760"/>
          <a:ext cx="8229600" cy="3960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43200"/>
                <a:gridCol w="2743200"/>
                <a:gridCol w="2743200"/>
              </a:tblGrid>
              <a:tr h="73297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Проверяемые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Непроверяемые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Чередующиеся</a:t>
                      </a:r>
                      <a:endParaRPr lang="ru-RU" dirty="0"/>
                    </a:p>
                  </a:txBody>
                  <a:tcPr/>
                </a:tc>
              </a:tr>
              <a:tr h="3227470">
                <a:tc>
                  <a:txBody>
                    <a:bodyPr/>
                    <a:lstStyle/>
                    <a:p>
                      <a:r>
                        <a:rPr lang="ru-RU" sz="1800" kern="120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83568" y="2132856"/>
            <a:ext cx="27363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dk1"/>
                </a:solidFill>
              </a:rPr>
              <a:t>Правописание безударных гласных в корне можно проверить, изменяя слово или подбирая однокоренные слова так, чтобы сомнительный звук оказался под ударением, например: деревьев – дерево</a:t>
            </a:r>
          </a:p>
          <a:p>
            <a:r>
              <a:rPr lang="ru-RU" dirty="0" smtClean="0">
                <a:solidFill>
                  <a:schemeClr val="dk1"/>
                </a:solidFill>
              </a:rPr>
              <a:t>Виднелась - вид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000108"/>
          <a:ext cx="8229600" cy="286056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43200"/>
                <a:gridCol w="2743200"/>
                <a:gridCol w="2743200"/>
              </a:tblGrid>
              <a:tr h="1214446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  <a:tr h="16461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4071942"/>
            <a:ext cx="81044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Вывод: Выбор проверяемой гласной зависит от значения слова.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42910" y="2285992"/>
            <a:ext cx="20865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Развивать ребенка </a:t>
            </a:r>
          </a:p>
          <a:p>
            <a:r>
              <a:rPr lang="ru-RU" dirty="0" smtClean="0"/>
              <a:t>(развитие)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3000372"/>
            <a:ext cx="2286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Развевается  на ветру </a:t>
            </a:r>
          </a:p>
          <a:p>
            <a:r>
              <a:rPr lang="ru-RU" dirty="0" smtClean="0"/>
              <a:t>(веет)</a:t>
            </a:r>
            <a:endParaRPr lang="ru-RU" dirty="0"/>
          </a:p>
        </p:txBody>
      </p:sp>
      <p:grpSp>
        <p:nvGrpSpPr>
          <p:cNvPr id="16" name="Группа 15"/>
          <p:cNvGrpSpPr/>
          <p:nvPr/>
        </p:nvGrpSpPr>
        <p:grpSpPr>
          <a:xfrm>
            <a:off x="3428992" y="1214422"/>
            <a:ext cx="2357454" cy="676275"/>
            <a:chOff x="4660901" y="4857760"/>
            <a:chExt cx="2357454" cy="676275"/>
          </a:xfrm>
        </p:grpSpPr>
        <p:graphicFrame>
          <p:nvGraphicFramePr>
            <p:cNvPr id="10" name="Объект 9"/>
            <p:cNvGraphicFramePr>
              <a:graphicFrameLocks noChangeAspect="1"/>
            </p:cNvGraphicFramePr>
            <p:nvPr/>
          </p:nvGraphicFramePr>
          <p:xfrm>
            <a:off x="5214942" y="4857760"/>
            <a:ext cx="357187" cy="676275"/>
          </p:xfrm>
          <a:graphic>
            <a:graphicData uri="http://schemas.openxmlformats.org/presentationml/2006/ole">
              <p:oleObj spid="_x0000_s1026" name="Формула" r:id="rId3" imgW="203040" imgH="545760" progId="Equation.3">
                <p:embed/>
              </p:oleObj>
            </a:graphicData>
          </a:graphic>
        </p:graphicFrame>
        <p:sp>
          <p:nvSpPr>
            <p:cNvPr id="13" name="Прямоугольник 12"/>
            <p:cNvSpPr/>
            <p:nvPr/>
          </p:nvSpPr>
          <p:spPr>
            <a:xfrm>
              <a:off x="4660901" y="5000636"/>
              <a:ext cx="235745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i="1" dirty="0" smtClean="0">
                  <a:latin typeface="Times New Roman" pitchFamily="18" charset="0"/>
                  <a:cs typeface="Times New Roman" pitchFamily="18" charset="0"/>
                </a:rPr>
                <a:t>пол      </a:t>
              </a:r>
              <a:r>
                <a:rPr lang="ru-RU" sz="2000" b="1" i="1" dirty="0" err="1" smtClean="0">
                  <a:latin typeface="Times New Roman" pitchFamily="18" charset="0"/>
                  <a:cs typeface="Times New Roman" pitchFamily="18" charset="0"/>
                </a:rPr>
                <a:t>скать</a:t>
              </a:r>
              <a:endParaRPr lang="ru-RU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6143636" y="1357298"/>
            <a:ext cx="23574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посв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тить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642910" y="1285860"/>
            <a:ext cx="2357454" cy="692150"/>
            <a:chOff x="1446191" y="1214422"/>
            <a:chExt cx="2357454" cy="692150"/>
          </a:xfrm>
        </p:grpSpPr>
        <p:graphicFrame>
          <p:nvGraphicFramePr>
            <p:cNvPr id="18" name="Объект 17"/>
            <p:cNvGraphicFramePr>
              <a:graphicFrameLocks noChangeAspect="1"/>
            </p:cNvGraphicFramePr>
            <p:nvPr/>
          </p:nvGraphicFramePr>
          <p:xfrm>
            <a:off x="2017695" y="1214422"/>
            <a:ext cx="334963" cy="692150"/>
          </p:xfrm>
          <a:graphic>
            <a:graphicData uri="http://schemas.openxmlformats.org/presentationml/2006/ole">
              <p:oleObj spid="_x0000_s1027" name="Формула" r:id="rId4" imgW="190440" imgH="558720" progId="Equation.3">
                <p:embed/>
              </p:oleObj>
            </a:graphicData>
          </a:graphic>
        </p:graphicFrame>
        <p:sp>
          <p:nvSpPr>
            <p:cNvPr id="19" name="Прямоугольник 18"/>
            <p:cNvSpPr/>
            <p:nvPr/>
          </p:nvSpPr>
          <p:spPr>
            <a:xfrm>
              <a:off x="1446191" y="1285860"/>
              <a:ext cx="235745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b="1" i="1" dirty="0" err="1" smtClean="0">
                  <a:latin typeface="Times New Roman" pitchFamily="18" charset="0"/>
                  <a:cs typeface="Times New Roman" pitchFamily="18" charset="0"/>
                </a:rPr>
                <a:t>разв</a:t>
              </a:r>
              <a:r>
                <a:rPr lang="ru-RU" sz="2000" b="1" i="1" dirty="0" smtClean="0">
                  <a:latin typeface="Times New Roman" pitchFamily="18" charset="0"/>
                  <a:cs typeface="Times New Roman" pitchFamily="18" charset="0"/>
                </a:rPr>
                <a:t>      </a:t>
              </a:r>
              <a:r>
                <a:rPr lang="ru-RU" sz="2000" b="1" i="1" dirty="0" err="1" smtClean="0">
                  <a:latin typeface="Times New Roman" pitchFamily="18" charset="0"/>
                  <a:cs typeface="Times New Roman" pitchFamily="18" charset="0"/>
                </a:rPr>
                <a:t>вать</a:t>
              </a:r>
              <a:endParaRPr lang="ru-RU" sz="2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20" name="Объект 19"/>
          <p:cNvGraphicFramePr>
            <a:graphicFrameLocks noChangeAspect="1"/>
          </p:cNvGraphicFramePr>
          <p:nvPr/>
        </p:nvGraphicFramePr>
        <p:xfrm>
          <a:off x="6704013" y="1214438"/>
          <a:ext cx="357187" cy="692150"/>
        </p:xfrm>
        <a:graphic>
          <a:graphicData uri="http://schemas.openxmlformats.org/presentationml/2006/ole">
            <p:oleObj spid="_x0000_s1028" name="Формула" r:id="rId5" imgW="203040" imgH="558720" progId="Equation.3">
              <p:embed/>
            </p:oleObj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3286116" y="2285992"/>
            <a:ext cx="2428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Полоскать белье</a:t>
            </a:r>
            <a:br>
              <a:rPr lang="ru-RU" dirty="0" smtClean="0"/>
            </a:br>
            <a:r>
              <a:rPr lang="ru-RU" dirty="0" smtClean="0"/>
              <a:t>(полощет)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357554" y="3000372"/>
            <a:ext cx="2286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Поласкать ребенка </a:t>
            </a:r>
          </a:p>
          <a:p>
            <a:r>
              <a:rPr lang="ru-RU" dirty="0" smtClean="0"/>
              <a:t> (ласка)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072198" y="2357430"/>
            <a:ext cx="2286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Посветить фонарем </a:t>
            </a:r>
          </a:p>
          <a:p>
            <a:r>
              <a:rPr lang="ru-RU" dirty="0" smtClean="0"/>
              <a:t>(свет)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000760" y="3000372"/>
            <a:ext cx="20717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Посвятить жизнь </a:t>
            </a:r>
          </a:p>
          <a:p>
            <a:r>
              <a:rPr lang="ru-RU" dirty="0" smtClean="0"/>
              <a:t>(свято)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1" grpId="0"/>
      <p:bldP spid="22" grpId="0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935038" y="1593850"/>
          <a:ext cx="7957443" cy="324334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52481"/>
                <a:gridCol w="2652481"/>
                <a:gridCol w="2652481"/>
              </a:tblGrid>
              <a:tr h="683022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Проверяемые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Непроверяемые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Чередующиеся</a:t>
                      </a:r>
                      <a:endParaRPr lang="ru-RU" dirty="0"/>
                    </a:p>
                  </a:txBody>
                  <a:tcPr/>
                </a:tc>
              </a:tr>
              <a:tr h="18536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Правописание безударных гласных в корне можно проверить, изменяя слово или подбирая однокоренные слова так, чтобы сомнительный звук оказался под ударением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635896" y="2348880"/>
            <a:ext cx="25202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оранжереи</a:t>
            </a:r>
          </a:p>
          <a:p>
            <a:r>
              <a:rPr lang="ru-RU" dirty="0" smtClean="0"/>
              <a:t>торопясь</a:t>
            </a:r>
          </a:p>
          <a:p>
            <a:r>
              <a:rPr lang="ru-RU" dirty="0" smtClean="0"/>
              <a:t>аудиторию</a:t>
            </a:r>
          </a:p>
          <a:p>
            <a:r>
              <a:rPr lang="ru-RU" dirty="0" smtClean="0"/>
              <a:t>обаяние</a:t>
            </a:r>
          </a:p>
          <a:p>
            <a:r>
              <a:rPr lang="ru-RU" dirty="0" smtClean="0"/>
              <a:t>поэзия</a:t>
            </a:r>
          </a:p>
          <a:p>
            <a:endParaRPr lang="ru-RU" dirty="0" smtClean="0"/>
          </a:p>
          <a:p>
            <a:r>
              <a:rPr lang="ru-RU" dirty="0" smtClean="0"/>
              <a:t>Запомнить написание. Проверять по словарю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20000" cy="2448272"/>
          </a:xfrm>
        </p:spPr>
        <p:txBody>
          <a:bodyPr/>
          <a:lstStyle/>
          <a:p>
            <a:r>
              <a:rPr lang="ru-RU" sz="2000" dirty="0" smtClean="0"/>
              <a:t>Распределить слова в 4 группы:</a:t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1 группа </a:t>
            </a:r>
            <a:r>
              <a:rPr lang="ru-RU" sz="2000" dirty="0" smtClean="0"/>
              <a:t>- слова, в которых правописание чередующейся гласной в корне зависит от ударения; 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2 группа </a:t>
            </a:r>
            <a:r>
              <a:rPr lang="ru-RU" sz="2000" dirty="0" smtClean="0"/>
              <a:t>- слова, в которых правописание чередующейся гласной в корне зависит от суффикса  А;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 3 группа </a:t>
            </a:r>
            <a:r>
              <a:rPr lang="ru-RU" sz="2000" dirty="0" smtClean="0"/>
              <a:t>- слова, в которых правописание чередующейся гласной в корне зависит от согласной на конце корня; 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4 группа </a:t>
            </a:r>
            <a:r>
              <a:rPr lang="ru-RU" sz="2000" dirty="0" smtClean="0"/>
              <a:t>- слова, в которых правописание чередующейся гласной в корне зависит от лексического значения корня. Корень выделить.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2430000"/>
            <a:ext cx="7920000" cy="442800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поднимался </a:t>
            </a:r>
          </a:p>
          <a:p>
            <a:r>
              <a:rPr lang="ru-RU" dirty="0" smtClean="0"/>
              <a:t>макал </a:t>
            </a:r>
          </a:p>
          <a:p>
            <a:r>
              <a:rPr lang="ru-RU" dirty="0" smtClean="0"/>
              <a:t>равнине </a:t>
            </a:r>
          </a:p>
          <a:p>
            <a:r>
              <a:rPr lang="ru-RU" dirty="0" smtClean="0"/>
              <a:t>озарило </a:t>
            </a:r>
          </a:p>
          <a:p>
            <a:r>
              <a:rPr lang="ru-RU" dirty="0" smtClean="0"/>
              <a:t>растущий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27584" y="764704"/>
          <a:ext cx="7416822" cy="46363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65935"/>
                <a:gridCol w="1765935"/>
                <a:gridCol w="1907133"/>
                <a:gridCol w="1977819"/>
              </a:tblGrid>
              <a:tr h="4636328">
                <a:tc>
                  <a:txBody>
                    <a:bodyPr/>
                    <a:lstStyle/>
                    <a:p>
                      <a:r>
                        <a:rPr lang="ru-RU" sz="1600" kern="1200" dirty="0" smtClean="0"/>
                        <a:t>правописание гласной в корне зависит от УДАРЕНИЯ:</a:t>
                      </a:r>
                    </a:p>
                    <a:p>
                      <a:r>
                        <a:rPr lang="ru-RU" sz="1600" kern="1200" dirty="0" smtClean="0"/>
                        <a:t> </a:t>
                      </a:r>
                      <a:r>
                        <a:rPr lang="ru-RU" sz="2800" kern="1200" dirty="0" smtClean="0"/>
                        <a:t>озарило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/>
                        <a:t>правописание гласной в корне</a:t>
                      </a:r>
                      <a:r>
                        <a:rPr lang="ru-RU" sz="1600" kern="1200" baseline="0" dirty="0" smtClean="0"/>
                        <a:t> </a:t>
                      </a:r>
                      <a:r>
                        <a:rPr lang="ru-RU" sz="1600" kern="1200" dirty="0" smtClean="0"/>
                        <a:t>зависит от СОГЛАСНОЙ НА КОНЦЕ КОРНЯ</a:t>
                      </a:r>
                    </a:p>
                    <a:p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растущий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/>
                        <a:t>правописание гласной в корне зависит от СУФФИКСА А:</a:t>
                      </a:r>
                    </a:p>
                    <a:p>
                      <a:r>
                        <a:rPr lang="ru-RU" sz="2400" kern="1200" dirty="0" smtClean="0"/>
                        <a:t>поднимался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/>
                        <a:t>правописание гласной в корне</a:t>
                      </a:r>
                      <a:r>
                        <a:rPr lang="ru-RU" sz="1600" kern="1200" baseline="0" dirty="0" smtClean="0"/>
                        <a:t> </a:t>
                      </a:r>
                      <a:r>
                        <a:rPr lang="ru-RU" sz="1600" kern="1200" dirty="0" smtClean="0"/>
                        <a:t>зависит от ЛЕКСИЧЕСКОГО ЗНАЧЕНИЯ корня:</a:t>
                      </a:r>
                    </a:p>
                    <a:p>
                      <a:r>
                        <a:rPr lang="ru-RU" sz="2400" kern="1200" dirty="0" smtClean="0"/>
                        <a:t>макал</a:t>
                      </a:r>
                    </a:p>
                    <a:p>
                      <a:r>
                        <a:rPr lang="ru-RU" sz="2400" kern="1200" dirty="0" smtClean="0"/>
                        <a:t>равнине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286000" y="2708920"/>
            <a:ext cx="4572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100" dirty="0" smtClean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864096"/>
          </a:xfrm>
        </p:spPr>
        <p:txBody>
          <a:bodyPr/>
          <a:lstStyle/>
          <a:p>
            <a:r>
              <a:rPr lang="ru-RU" sz="4000" dirty="0" smtClean="0"/>
              <a:t>Чередующиеся гласные в корне</a:t>
            </a:r>
            <a:endParaRPr lang="ru-RU" sz="4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-2" y="548680"/>
          <a:ext cx="9144002" cy="633983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77174"/>
                <a:gridCol w="2177174"/>
                <a:gridCol w="2351254"/>
                <a:gridCol w="2438400"/>
              </a:tblGrid>
              <a:tr h="1280122">
                <a:tc>
                  <a:txBody>
                    <a:bodyPr/>
                    <a:lstStyle/>
                    <a:p>
                      <a:r>
                        <a:rPr lang="ru-RU" sz="1600" kern="1200" dirty="0" smtClean="0"/>
                        <a:t>правописание гласной в корне зависит от УДАРЕНИЯ:</a:t>
                      </a:r>
                    </a:p>
                    <a:p>
                      <a:r>
                        <a:rPr lang="ru-RU" sz="1600" kern="1200" dirty="0" smtClean="0"/>
                        <a:t> 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/>
                        <a:t>правописание гласной в корне</a:t>
                      </a:r>
                      <a:r>
                        <a:rPr lang="ru-RU" sz="1600" kern="1200" baseline="0" dirty="0" smtClean="0"/>
                        <a:t> </a:t>
                      </a:r>
                      <a:r>
                        <a:rPr lang="ru-RU" sz="1600" kern="1200" dirty="0" smtClean="0"/>
                        <a:t>зависит от СОГЛАСНОЙ НА КОНЦЕ КОРНЯ</a:t>
                      </a:r>
                      <a:endParaRPr lang="ru-RU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/>
                        <a:t>правописание гласной в корне зависит от СУФФИКСА А: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/>
                        <a:t>правописание гласной в корне</a:t>
                      </a:r>
                      <a:r>
                        <a:rPr lang="ru-RU" sz="1600" kern="1200" baseline="0" dirty="0" smtClean="0"/>
                        <a:t> </a:t>
                      </a:r>
                      <a:r>
                        <a:rPr lang="ru-RU" sz="1600" kern="1200" dirty="0" smtClean="0"/>
                        <a:t>зависит от ЛЕКСИЧЕСКОГО ЗНАЧЕНИЯ корня:</a:t>
                      </a:r>
                      <a:endParaRPr lang="ru-RU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029198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/>
                        <a:t> </a:t>
                      </a:r>
                    </a:p>
                    <a:p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1916832"/>
            <a:ext cx="21237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</a:t>
            </a:r>
            <a:r>
              <a:rPr lang="ru-RU" dirty="0" err="1" smtClean="0"/>
              <a:t>гор-,-гар</a:t>
            </a:r>
            <a:r>
              <a:rPr lang="ru-RU" dirty="0" smtClean="0"/>
              <a:t>-; -клон-, -клан-; -</a:t>
            </a:r>
            <a:r>
              <a:rPr lang="ru-RU" dirty="0" err="1" smtClean="0"/>
              <a:t>твор</a:t>
            </a:r>
            <a:r>
              <a:rPr lang="ru-RU" dirty="0" smtClean="0"/>
              <a:t>-, -</a:t>
            </a:r>
            <a:r>
              <a:rPr lang="ru-RU" dirty="0" err="1" smtClean="0"/>
              <a:t>твар</a:t>
            </a:r>
            <a:r>
              <a:rPr lang="ru-RU" dirty="0" smtClean="0"/>
              <a:t>- (без ударения пиши О);</a:t>
            </a:r>
          </a:p>
          <a:p>
            <a:r>
              <a:rPr lang="ru-RU" dirty="0" smtClean="0"/>
              <a:t>• -</a:t>
            </a:r>
            <a:r>
              <a:rPr lang="ru-RU" dirty="0" err="1" smtClean="0"/>
              <a:t>зор</a:t>
            </a:r>
            <a:r>
              <a:rPr lang="ru-RU" dirty="0" smtClean="0"/>
              <a:t>-, -</a:t>
            </a:r>
            <a:r>
              <a:rPr lang="ru-RU" dirty="0" err="1" smtClean="0"/>
              <a:t>зар</a:t>
            </a:r>
            <a:r>
              <a:rPr lang="ru-RU" dirty="0" smtClean="0"/>
              <a:t>-; -плов-, -</a:t>
            </a:r>
            <a:r>
              <a:rPr lang="ru-RU" dirty="0" err="1" smtClean="0"/>
              <a:t>плав</a:t>
            </a:r>
            <a:r>
              <a:rPr lang="ru-RU" dirty="0" smtClean="0"/>
              <a:t>- (без ударения пиши А)</a:t>
            </a:r>
          </a:p>
          <a:p>
            <a:r>
              <a:rPr lang="ru-RU" dirty="0" smtClean="0"/>
              <a:t>Запомните ИСКЛЮЧЕНИЯ: </a:t>
            </a:r>
          </a:p>
          <a:p>
            <a:r>
              <a:rPr lang="ru-RU" dirty="0" err="1" smtClean="0"/>
              <a:t>утвАрь</a:t>
            </a:r>
            <a:r>
              <a:rPr lang="ru-RU" dirty="0" smtClean="0"/>
              <a:t>, </a:t>
            </a:r>
            <a:r>
              <a:rPr lang="ru-RU" dirty="0" err="1" smtClean="0"/>
              <a:t>выгАрки</a:t>
            </a:r>
            <a:r>
              <a:rPr lang="ru-RU" dirty="0" smtClean="0"/>
              <a:t>, </a:t>
            </a:r>
            <a:r>
              <a:rPr lang="ru-RU" dirty="0" err="1" smtClean="0"/>
              <a:t>изгАрь</a:t>
            </a:r>
            <a:r>
              <a:rPr lang="ru-RU" dirty="0" smtClean="0"/>
              <a:t>, </a:t>
            </a:r>
            <a:r>
              <a:rPr lang="ru-RU" dirty="0" err="1" smtClean="0"/>
              <a:t>пригАрь</a:t>
            </a:r>
            <a:r>
              <a:rPr lang="ru-RU" dirty="0" smtClean="0"/>
              <a:t>, </a:t>
            </a:r>
            <a:r>
              <a:rPr lang="ru-RU" dirty="0" err="1" smtClean="0"/>
              <a:t>зОревать</a:t>
            </a:r>
            <a:r>
              <a:rPr lang="ru-RU" dirty="0" smtClean="0"/>
              <a:t>, </a:t>
            </a:r>
            <a:r>
              <a:rPr lang="ru-RU" dirty="0" err="1" smtClean="0"/>
              <a:t>зОрянка</a:t>
            </a:r>
            <a:r>
              <a:rPr lang="ru-RU" dirty="0" smtClean="0"/>
              <a:t>, </a:t>
            </a:r>
            <a:r>
              <a:rPr lang="ru-RU" dirty="0" err="1" smtClean="0"/>
              <a:t>плОвец</a:t>
            </a:r>
            <a:r>
              <a:rPr lang="ru-RU" dirty="0" smtClean="0"/>
              <a:t>, </a:t>
            </a:r>
            <a:r>
              <a:rPr lang="ru-RU" dirty="0" err="1" smtClean="0"/>
              <a:t>плОвчиха</a:t>
            </a:r>
            <a:r>
              <a:rPr lang="ru-RU" dirty="0" smtClean="0"/>
              <a:t>, </a:t>
            </a:r>
            <a:r>
              <a:rPr lang="ru-RU" dirty="0" err="1" smtClean="0"/>
              <a:t>плОвцы</a:t>
            </a:r>
            <a:r>
              <a:rPr lang="ru-RU" dirty="0" smtClean="0"/>
              <a:t>, </a:t>
            </a:r>
            <a:r>
              <a:rPr lang="ru-RU" dirty="0" err="1" smtClean="0"/>
              <a:t>плЫвун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67744" y="1844824"/>
            <a:ext cx="1925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• -лаг-, -лож-;</a:t>
            </a:r>
          </a:p>
          <a:p>
            <a:r>
              <a:rPr lang="ru-RU" dirty="0" smtClean="0"/>
              <a:t>• -</a:t>
            </a:r>
            <a:r>
              <a:rPr lang="ru-RU" dirty="0" err="1" smtClean="0"/>
              <a:t>скак</a:t>
            </a:r>
            <a:r>
              <a:rPr lang="ru-RU" dirty="0" smtClean="0"/>
              <a:t>-, -</a:t>
            </a:r>
            <a:r>
              <a:rPr lang="ru-RU" dirty="0" err="1" smtClean="0"/>
              <a:t>скоч</a:t>
            </a:r>
            <a:r>
              <a:rPr lang="ru-RU" dirty="0" smtClean="0"/>
              <a:t>-;</a:t>
            </a:r>
          </a:p>
          <a:p>
            <a:r>
              <a:rPr lang="ru-RU" dirty="0" smtClean="0"/>
              <a:t>• -</a:t>
            </a:r>
            <a:r>
              <a:rPr lang="ru-RU" dirty="0" err="1" smtClean="0"/>
              <a:t>раст</a:t>
            </a:r>
            <a:r>
              <a:rPr lang="ru-RU" dirty="0" smtClean="0"/>
              <a:t>-, -</a:t>
            </a:r>
            <a:r>
              <a:rPr lang="ru-RU" dirty="0" err="1" smtClean="0"/>
              <a:t>ращ</a:t>
            </a:r>
            <a:r>
              <a:rPr lang="ru-RU" dirty="0" smtClean="0"/>
              <a:t>-, -рос-</a:t>
            </a:r>
          </a:p>
          <a:p>
            <a:r>
              <a:rPr lang="ru-RU" dirty="0" smtClean="0"/>
              <a:t>Запомните ИСКЛЮЧЕНИЯ:</a:t>
            </a:r>
          </a:p>
          <a:p>
            <a:r>
              <a:rPr lang="ru-RU" dirty="0" err="1" smtClean="0"/>
              <a:t>полОг</a:t>
            </a:r>
            <a:r>
              <a:rPr lang="ru-RU" dirty="0" smtClean="0"/>
              <a:t>, </a:t>
            </a:r>
            <a:r>
              <a:rPr lang="ru-RU" dirty="0" err="1" smtClean="0"/>
              <a:t>РОстов</a:t>
            </a:r>
            <a:r>
              <a:rPr lang="ru-RU" dirty="0" smtClean="0"/>
              <a:t>, </a:t>
            </a:r>
            <a:r>
              <a:rPr lang="ru-RU" dirty="0" err="1" smtClean="0"/>
              <a:t>РОстислав</a:t>
            </a:r>
            <a:r>
              <a:rPr lang="ru-RU" dirty="0" smtClean="0"/>
              <a:t>, </a:t>
            </a:r>
            <a:r>
              <a:rPr lang="ru-RU" dirty="0" err="1" smtClean="0"/>
              <a:t>рОсток</a:t>
            </a:r>
            <a:r>
              <a:rPr lang="ru-RU" dirty="0" smtClean="0"/>
              <a:t>, </a:t>
            </a:r>
            <a:r>
              <a:rPr lang="ru-RU" dirty="0" err="1" smtClean="0"/>
              <a:t>рОстовщик</a:t>
            </a:r>
            <a:r>
              <a:rPr lang="ru-RU" dirty="0" smtClean="0"/>
              <a:t>, </a:t>
            </a:r>
            <a:r>
              <a:rPr lang="ru-RU" dirty="0" err="1" smtClean="0"/>
              <a:t>рОстовой</a:t>
            </a:r>
            <a:r>
              <a:rPr lang="ru-RU" dirty="0" smtClean="0"/>
              <a:t>, на </a:t>
            </a:r>
            <a:r>
              <a:rPr lang="ru-RU" dirty="0" err="1" smtClean="0"/>
              <a:t>вырОст</a:t>
            </a:r>
            <a:r>
              <a:rPr lang="ru-RU" dirty="0" smtClean="0"/>
              <a:t>, </a:t>
            </a:r>
            <a:r>
              <a:rPr lang="ru-RU" dirty="0" err="1" smtClean="0"/>
              <a:t>подрОстковый</a:t>
            </a:r>
            <a:r>
              <a:rPr lang="ru-RU" dirty="0" smtClean="0"/>
              <a:t>, </a:t>
            </a:r>
            <a:r>
              <a:rPr lang="ru-RU" dirty="0" err="1" smtClean="0"/>
              <a:t>отрАсль</a:t>
            </a:r>
            <a:r>
              <a:rPr lang="ru-RU" dirty="0" smtClean="0"/>
              <a:t>, </a:t>
            </a:r>
            <a:r>
              <a:rPr lang="ru-RU" dirty="0" err="1" smtClean="0"/>
              <a:t>скАчок,скачу</a:t>
            </a: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4283968" y="1988840"/>
            <a:ext cx="25740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• -лож-, -</a:t>
            </a:r>
            <a:r>
              <a:rPr lang="ru-RU" dirty="0" err="1" smtClean="0"/>
              <a:t>лагА</a:t>
            </a:r>
            <a:r>
              <a:rPr lang="ru-RU" dirty="0" smtClean="0"/>
              <a:t>-;</a:t>
            </a:r>
          </a:p>
          <a:p>
            <a:r>
              <a:rPr lang="ru-RU" dirty="0" smtClean="0"/>
              <a:t>• -</a:t>
            </a:r>
            <a:r>
              <a:rPr lang="ru-RU" dirty="0" err="1" smtClean="0"/>
              <a:t>кОс</a:t>
            </a:r>
            <a:r>
              <a:rPr lang="ru-RU" dirty="0" smtClean="0"/>
              <a:t>-, -</a:t>
            </a:r>
            <a:r>
              <a:rPr lang="ru-RU" dirty="0" err="1" smtClean="0"/>
              <a:t>касА</a:t>
            </a:r>
            <a:r>
              <a:rPr lang="ru-RU" dirty="0" smtClean="0"/>
              <a:t>-;</a:t>
            </a:r>
          </a:p>
          <a:p>
            <a:r>
              <a:rPr lang="ru-RU" dirty="0" smtClean="0"/>
              <a:t>• -</a:t>
            </a:r>
            <a:r>
              <a:rPr lang="ru-RU" dirty="0" err="1" smtClean="0"/>
              <a:t>бер</a:t>
            </a:r>
            <a:r>
              <a:rPr lang="ru-RU" dirty="0" smtClean="0"/>
              <a:t>-, -</a:t>
            </a:r>
            <a:r>
              <a:rPr lang="ru-RU" dirty="0" err="1" smtClean="0"/>
              <a:t>бирА</a:t>
            </a:r>
            <a:r>
              <a:rPr lang="ru-RU" dirty="0" smtClean="0"/>
              <a:t>-; -</a:t>
            </a:r>
            <a:r>
              <a:rPr lang="ru-RU" dirty="0" err="1" smtClean="0"/>
              <a:t>дер</a:t>
            </a:r>
            <a:r>
              <a:rPr lang="ru-RU" dirty="0" smtClean="0"/>
              <a:t>-, -</a:t>
            </a:r>
            <a:r>
              <a:rPr lang="ru-RU" dirty="0" err="1" smtClean="0"/>
              <a:t>дирА</a:t>
            </a:r>
            <a:r>
              <a:rPr lang="ru-RU" dirty="0" smtClean="0"/>
              <a:t>-; -</a:t>
            </a:r>
            <a:r>
              <a:rPr lang="ru-RU" dirty="0" err="1" smtClean="0"/>
              <a:t>блест</a:t>
            </a:r>
            <a:r>
              <a:rPr lang="ru-RU" dirty="0" smtClean="0"/>
              <a:t>-, -</a:t>
            </a:r>
            <a:r>
              <a:rPr lang="ru-RU" dirty="0" err="1" smtClean="0"/>
              <a:t>блистА</a:t>
            </a:r>
            <a:r>
              <a:rPr lang="ru-RU" dirty="0" smtClean="0"/>
              <a:t>-; -тер-, -</a:t>
            </a:r>
            <a:r>
              <a:rPr lang="ru-RU" dirty="0" err="1" smtClean="0"/>
              <a:t>тирА</a:t>
            </a:r>
            <a:r>
              <a:rPr lang="ru-RU" dirty="0" smtClean="0"/>
              <a:t>-; -пер-, -</a:t>
            </a:r>
            <a:r>
              <a:rPr lang="ru-RU" dirty="0" err="1" smtClean="0"/>
              <a:t>пирА</a:t>
            </a:r>
            <a:r>
              <a:rPr lang="ru-RU" dirty="0" smtClean="0"/>
              <a:t>-; -мер-, -</a:t>
            </a:r>
            <a:r>
              <a:rPr lang="ru-RU" dirty="0" err="1" smtClean="0"/>
              <a:t>мирА</a:t>
            </a:r>
            <a:r>
              <a:rPr lang="ru-RU" dirty="0" smtClean="0"/>
              <a:t>-; -стел-, -</a:t>
            </a:r>
            <a:r>
              <a:rPr lang="ru-RU" dirty="0" err="1" smtClean="0"/>
              <a:t>стилА</a:t>
            </a:r>
            <a:r>
              <a:rPr lang="ru-RU" dirty="0" smtClean="0"/>
              <a:t>-; -жег-, -</a:t>
            </a:r>
            <a:r>
              <a:rPr lang="ru-RU" dirty="0" err="1" smtClean="0"/>
              <a:t>жигА</a:t>
            </a:r>
            <a:r>
              <a:rPr lang="ru-RU" dirty="0" smtClean="0"/>
              <a:t>-; -чет-, -</a:t>
            </a:r>
            <a:r>
              <a:rPr lang="ru-RU" dirty="0" err="1" smtClean="0"/>
              <a:t>читА</a:t>
            </a:r>
            <a:r>
              <a:rPr lang="ru-RU" dirty="0" smtClean="0"/>
              <a:t>-; -</a:t>
            </a:r>
            <a:r>
              <a:rPr lang="ru-RU" dirty="0" err="1" smtClean="0"/>
              <a:t>нимА</a:t>
            </a:r>
            <a:r>
              <a:rPr lang="ru-RU" dirty="0" smtClean="0"/>
              <a:t>-, -</a:t>
            </a:r>
            <a:r>
              <a:rPr lang="ru-RU" dirty="0" err="1" smtClean="0"/>
              <a:t>минА</a:t>
            </a:r>
            <a:r>
              <a:rPr lang="ru-RU" dirty="0" smtClean="0"/>
              <a:t>-, -</a:t>
            </a:r>
            <a:r>
              <a:rPr lang="ru-RU" dirty="0" err="1" smtClean="0"/>
              <a:t>жимА</a:t>
            </a:r>
            <a:r>
              <a:rPr lang="ru-RU" dirty="0" smtClean="0"/>
              <a:t>-</a:t>
            </a:r>
          </a:p>
          <a:p>
            <a:r>
              <a:rPr lang="ru-RU" dirty="0" smtClean="0"/>
              <a:t>• -</a:t>
            </a:r>
            <a:r>
              <a:rPr lang="ru-RU" dirty="0" err="1" smtClean="0"/>
              <a:t>минА</a:t>
            </a:r>
            <a:r>
              <a:rPr lang="ru-RU" dirty="0" smtClean="0"/>
              <a:t>-, -</a:t>
            </a:r>
            <a:r>
              <a:rPr lang="ru-RU" dirty="0" err="1" smtClean="0"/>
              <a:t>нимА</a:t>
            </a:r>
            <a:r>
              <a:rPr lang="ru-RU" dirty="0" smtClean="0"/>
              <a:t>-, -</a:t>
            </a:r>
            <a:r>
              <a:rPr lang="ru-RU" dirty="0" err="1" smtClean="0"/>
              <a:t>жимА</a:t>
            </a:r>
            <a:r>
              <a:rPr lang="ru-RU" dirty="0" smtClean="0"/>
              <a:t>-, -</a:t>
            </a:r>
            <a:r>
              <a:rPr lang="ru-RU" dirty="0" err="1" smtClean="0"/>
              <a:t>чинА</a:t>
            </a:r>
            <a:r>
              <a:rPr lang="ru-RU" dirty="0" smtClean="0"/>
              <a:t>- </a:t>
            </a:r>
          </a:p>
          <a:p>
            <a:r>
              <a:rPr lang="ru-RU" dirty="0" smtClean="0"/>
              <a:t>Запомните ИСКЛЮЧЕНИЯ: </a:t>
            </a:r>
            <a:r>
              <a:rPr lang="ru-RU" dirty="0" err="1" smtClean="0"/>
              <a:t>сочЕтать</a:t>
            </a:r>
            <a:r>
              <a:rPr lang="ru-RU" dirty="0" smtClean="0"/>
              <a:t>, </a:t>
            </a:r>
            <a:r>
              <a:rPr lang="ru-RU" dirty="0" err="1" smtClean="0"/>
              <a:t>сочЕтание</a:t>
            </a:r>
            <a:r>
              <a:rPr lang="ru-RU" dirty="0" smtClean="0"/>
              <a:t>, </a:t>
            </a:r>
            <a:r>
              <a:rPr lang="ru-RU" dirty="0" err="1" smtClean="0"/>
              <a:t>чЕта</a:t>
            </a:r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6732240" y="1916832"/>
            <a:ext cx="24117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• -</a:t>
            </a:r>
            <a:r>
              <a:rPr lang="ru-RU" dirty="0" err="1" smtClean="0"/>
              <a:t>равн</a:t>
            </a:r>
            <a:r>
              <a:rPr lang="ru-RU" dirty="0" smtClean="0"/>
              <a:t>- (= равный, одинаковый), -</a:t>
            </a:r>
            <a:r>
              <a:rPr lang="ru-RU" dirty="0" err="1" smtClean="0"/>
              <a:t>ровн</a:t>
            </a:r>
            <a:r>
              <a:rPr lang="ru-RU" dirty="0" smtClean="0"/>
              <a:t>- (</a:t>
            </a:r>
            <a:r>
              <a:rPr lang="ru-RU" dirty="0" err="1" smtClean="0"/>
              <a:t>=ровный</a:t>
            </a:r>
            <a:r>
              <a:rPr lang="ru-RU" dirty="0" smtClean="0"/>
              <a:t>, гладкий);</a:t>
            </a:r>
          </a:p>
          <a:p>
            <a:r>
              <a:rPr lang="ru-RU" dirty="0" smtClean="0"/>
              <a:t>• -мак- (= погружать в жидкость), -мок- , -</a:t>
            </a:r>
            <a:r>
              <a:rPr lang="ru-RU" dirty="0" err="1" smtClean="0"/>
              <a:t>моч</a:t>
            </a:r>
            <a:r>
              <a:rPr lang="ru-RU" dirty="0" smtClean="0"/>
              <a:t>- (= становиться влажным)</a:t>
            </a:r>
          </a:p>
          <a:p>
            <a:r>
              <a:rPr lang="ru-RU" dirty="0" smtClean="0"/>
              <a:t>Запомните ИСКЛЮЧЕНИЯ: </a:t>
            </a:r>
          </a:p>
          <a:p>
            <a:r>
              <a:rPr lang="ru-RU" dirty="0" err="1" smtClean="0"/>
              <a:t>рОвесник</a:t>
            </a:r>
            <a:r>
              <a:rPr lang="ru-RU" dirty="0" smtClean="0"/>
              <a:t>, </a:t>
            </a:r>
            <a:r>
              <a:rPr lang="ru-RU" dirty="0" err="1" smtClean="0"/>
              <a:t>урОвень</a:t>
            </a:r>
            <a:r>
              <a:rPr lang="ru-RU" dirty="0" smtClean="0"/>
              <a:t>, </a:t>
            </a:r>
            <a:r>
              <a:rPr lang="ru-RU" dirty="0" err="1" smtClean="0"/>
              <a:t>порОвну</a:t>
            </a:r>
            <a:r>
              <a:rPr lang="ru-RU" dirty="0" smtClean="0"/>
              <a:t>, </a:t>
            </a:r>
            <a:r>
              <a:rPr lang="ru-RU" dirty="0" err="1" smtClean="0"/>
              <a:t>рАвнина</a:t>
            </a:r>
            <a:r>
              <a:rPr lang="ru-RU" dirty="0" smtClean="0"/>
              <a:t>, </a:t>
            </a:r>
            <a:r>
              <a:rPr lang="ru-RU" dirty="0" err="1" smtClean="0"/>
              <a:t>рАвняйсь</a:t>
            </a:r>
            <a:r>
              <a:rPr lang="ru-RU" dirty="0" smtClean="0"/>
              <a:t>, </a:t>
            </a:r>
            <a:r>
              <a:rPr lang="ru-RU" dirty="0" err="1" smtClean="0"/>
              <a:t>рАвнение</a:t>
            </a:r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652120" y="2133600"/>
            <a:ext cx="2160240" cy="65405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 </a:t>
            </a:r>
            <a:br>
              <a:rPr lang="ru-RU" sz="3200" dirty="0" smtClean="0"/>
            </a:br>
            <a:r>
              <a:rPr lang="ru-RU" sz="3600" dirty="0" smtClean="0">
                <a:solidFill>
                  <a:schemeClr val="tx1"/>
                </a:solidFill>
                <a:latin typeface="+mn-lt"/>
              </a:rPr>
              <a:t> зарядка;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543550" y="4221163"/>
            <a:ext cx="3600450" cy="2395537"/>
          </a:xfrm>
        </p:spPr>
        <p:txBody>
          <a:bodyPr anchor="ctr">
            <a:normAutofit/>
          </a:bodyPr>
          <a:lstStyle/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143116"/>
            <a:ext cx="23535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а) озарение,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2132856"/>
            <a:ext cx="1224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заря,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14612" y="2143116"/>
            <a:ext cx="16353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озарять,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55776" y="3071810"/>
            <a:ext cx="23042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подгореть,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85852" y="285728"/>
            <a:ext cx="67234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каждой группе слов найди лишнее:</a:t>
            </a:r>
            <a:endParaRPr lang="ru-RU" sz="32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0352" y="3071810"/>
            <a:ext cx="22651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б) выгорел, </a:t>
            </a:r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932041" y="3071810"/>
            <a:ext cx="1296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гора, </a:t>
            </a:r>
            <a:endParaRPr lang="ru-RU" sz="3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228184" y="2996952"/>
            <a:ext cx="2016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сгорание;</a:t>
            </a:r>
            <a:endParaRPr lang="ru-RU" sz="3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627784" y="4000504"/>
            <a:ext cx="2016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замирать</a:t>
            </a:r>
            <a:r>
              <a:rPr lang="ru-RU" dirty="0" smtClean="0"/>
              <a:t>,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499992" y="4000504"/>
            <a:ext cx="2016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dirty="0" smtClean="0"/>
              <a:t>помирить,</a:t>
            </a:r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6572264" y="4000504"/>
            <a:ext cx="2160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dirty="0" smtClean="0"/>
              <a:t> вымирать;</a:t>
            </a:r>
            <a:endParaRPr lang="ru-RU" sz="3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4000504"/>
            <a:ext cx="8136904" cy="58477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ru-RU" sz="3200" dirty="0" smtClean="0"/>
              <a:t>е) умирать,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0" grpId="0"/>
      <p:bldP spid="10" grpId="1"/>
      <p:bldP spid="14" grpId="0"/>
      <p:bldP spid="1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в формате  ЕГЭ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35596" y="1593342"/>
            <a:ext cx="8208404" cy="457196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5100" dirty="0" smtClean="0"/>
              <a:t>    Определите </a:t>
            </a:r>
            <a:r>
              <a:rPr lang="ru-RU" sz="5100" dirty="0"/>
              <a:t>слово, в котором </a:t>
            </a:r>
            <a:r>
              <a:rPr lang="ru-RU" sz="5100" dirty="0" smtClean="0"/>
              <a:t>пропущена безударная </a:t>
            </a:r>
            <a:r>
              <a:rPr lang="ru-RU" sz="5100" dirty="0"/>
              <a:t>проверяемая </a:t>
            </a:r>
            <a:r>
              <a:rPr lang="ru-RU" sz="5100" dirty="0" smtClean="0"/>
              <a:t>гласная корня. Выпишите это слово, вставив пропущенную букву.</a:t>
            </a:r>
          </a:p>
          <a:p>
            <a:r>
              <a:rPr lang="ru-RU" sz="5100" dirty="0" smtClean="0"/>
              <a:t>пол</a:t>
            </a:r>
            <a:r>
              <a:rPr lang="ru-RU" sz="5100" dirty="0"/>
              <a:t>..</a:t>
            </a:r>
            <a:r>
              <a:rPr lang="ru-RU" sz="5100" dirty="0" err="1" smtClean="0"/>
              <a:t>гаться</a:t>
            </a:r>
            <a:endParaRPr lang="ru-RU" sz="5100" dirty="0"/>
          </a:p>
          <a:p>
            <a:r>
              <a:rPr lang="ru-RU" sz="5100" dirty="0" err="1"/>
              <a:t>объед</a:t>
            </a:r>
            <a:r>
              <a:rPr lang="ru-RU" sz="5100" dirty="0"/>
              <a:t>..</a:t>
            </a:r>
            <a:r>
              <a:rPr lang="ru-RU" sz="5100" dirty="0" err="1"/>
              <a:t>нение</a:t>
            </a:r>
            <a:endParaRPr lang="ru-RU" sz="5100" dirty="0"/>
          </a:p>
          <a:p>
            <a:r>
              <a:rPr lang="ru-RU" sz="5100" dirty="0"/>
              <a:t>д..</a:t>
            </a:r>
            <a:r>
              <a:rPr lang="ru-RU" sz="5100" dirty="0" err="1"/>
              <a:t>рожный</a:t>
            </a:r>
            <a:endParaRPr lang="ru-RU" sz="5100" dirty="0"/>
          </a:p>
          <a:p>
            <a:r>
              <a:rPr lang="ru-RU" sz="5100" dirty="0"/>
              <a:t>р..</a:t>
            </a:r>
            <a:r>
              <a:rPr lang="ru-RU" sz="5100" dirty="0" err="1"/>
              <a:t>внина</a:t>
            </a:r>
            <a:endParaRPr lang="ru-RU" sz="5100" dirty="0"/>
          </a:p>
          <a:p>
            <a:r>
              <a:rPr lang="ru-RU" sz="5100" dirty="0"/>
              <a:t>в..</a:t>
            </a:r>
            <a:r>
              <a:rPr lang="ru-RU" sz="5100" dirty="0" err="1"/>
              <a:t>стибюль</a:t>
            </a:r>
            <a:endParaRPr lang="ru-RU" sz="5100" dirty="0"/>
          </a:p>
          <a:p>
            <a:pPr>
              <a:buNone/>
            </a:pPr>
            <a:r>
              <a:rPr lang="ru-RU" sz="5100" dirty="0" smtClean="0"/>
              <a:t>Ответ: объединение</a:t>
            </a:r>
            <a:endParaRPr lang="ru-RU" sz="5100" dirty="0"/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1835696" y="2564904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а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1475656" y="3861048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а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1475656" y="3429000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о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2195736" y="2996952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и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1403648" y="4293096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е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35596" y="1593342"/>
            <a:ext cx="8208404" cy="4428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000" smtClean="0"/>
              <a:t>    Определите слово, в котором пропущена чередующаяся гласная корня.</a:t>
            </a:r>
            <a:br>
              <a:rPr lang="ru-RU" sz="3000" smtClean="0"/>
            </a:br>
            <a:r>
              <a:rPr lang="ru-RU" sz="3000" smtClean="0"/>
              <a:t>Выпишите это слово, вставив пропущенную букву.</a:t>
            </a:r>
          </a:p>
          <a:p>
            <a:r>
              <a:rPr lang="ru-RU" sz="3000" smtClean="0"/>
              <a:t>пот..плевший</a:t>
            </a:r>
          </a:p>
          <a:p>
            <a:r>
              <a:rPr lang="ru-RU" sz="3000" smtClean="0"/>
              <a:t>эв..люционный</a:t>
            </a:r>
          </a:p>
          <a:p>
            <a:r>
              <a:rPr lang="ru-RU" sz="3000" smtClean="0"/>
              <a:t>л..цензия</a:t>
            </a:r>
          </a:p>
          <a:p>
            <a:r>
              <a:rPr lang="ru-RU" sz="3000" smtClean="0"/>
              <a:t>подп..рать</a:t>
            </a:r>
          </a:p>
          <a:p>
            <a:r>
              <a:rPr lang="ru-RU" sz="3000" smtClean="0"/>
              <a:t>д..рижерский</a:t>
            </a:r>
          </a:p>
          <a:p>
            <a:pPr>
              <a:buNone/>
            </a:pPr>
            <a:r>
              <a:rPr lang="ru-RU" sz="3000" smtClean="0"/>
              <a:t>Ответ: подпирать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1475656" y="4581128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и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1763688" y="2708920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е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1979712" y="414908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и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1475656" y="3645024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и 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1619672" y="3212976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о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35596" y="1593342"/>
            <a:ext cx="8208404" cy="4428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000" dirty="0" smtClean="0"/>
              <a:t>    Определите слово</a:t>
            </a:r>
            <a:r>
              <a:rPr lang="ru-RU" sz="3000" dirty="0"/>
              <a:t>, в котором пропущена безударная </a:t>
            </a:r>
            <a:r>
              <a:rPr lang="ru-RU" sz="3000" dirty="0" smtClean="0"/>
              <a:t>непроверяемая гласная корня.</a:t>
            </a:r>
            <a:br>
              <a:rPr lang="ru-RU" sz="3000" dirty="0" smtClean="0"/>
            </a:br>
            <a:r>
              <a:rPr lang="ru-RU" sz="3000" dirty="0" smtClean="0"/>
              <a:t>Выпишите </a:t>
            </a:r>
            <a:r>
              <a:rPr lang="ru-RU" sz="3000" dirty="0"/>
              <a:t>это слово, вставив пропущенную букву.</a:t>
            </a:r>
          </a:p>
          <a:p>
            <a:r>
              <a:rPr lang="ru-RU" sz="3000" dirty="0" err="1" smtClean="0"/>
              <a:t>укр</a:t>
            </a:r>
            <a:r>
              <a:rPr lang="ru-RU" sz="3000" dirty="0"/>
              <a:t>..</a:t>
            </a:r>
            <a:r>
              <a:rPr lang="ru-RU" sz="3000" dirty="0" err="1"/>
              <a:t>титель</a:t>
            </a:r>
            <a:endParaRPr lang="ru-RU" sz="3000" dirty="0"/>
          </a:p>
          <a:p>
            <a:r>
              <a:rPr lang="ru-RU" sz="3000" dirty="0"/>
              <a:t>разг..</a:t>
            </a:r>
            <a:r>
              <a:rPr lang="ru-RU" sz="3000" dirty="0" err="1" smtClean="0"/>
              <a:t>раться</a:t>
            </a:r>
            <a:endParaRPr lang="ru-RU" sz="3000" dirty="0" smtClean="0"/>
          </a:p>
          <a:p>
            <a:r>
              <a:rPr lang="ru-RU" sz="3000" dirty="0" err="1"/>
              <a:t>выр</a:t>
            </a:r>
            <a:r>
              <a:rPr lang="ru-RU" sz="3000" dirty="0"/>
              <a:t>..</a:t>
            </a:r>
            <a:r>
              <a:rPr lang="ru-RU" sz="3000" dirty="0" err="1"/>
              <a:t>сли</a:t>
            </a:r>
            <a:endParaRPr lang="ru-RU" sz="3000" dirty="0"/>
          </a:p>
          <a:p>
            <a:r>
              <a:rPr lang="ru-RU" sz="3000" dirty="0"/>
              <a:t>т..</a:t>
            </a:r>
            <a:r>
              <a:rPr lang="ru-RU" sz="3000" dirty="0" err="1" smtClean="0"/>
              <a:t>лант</a:t>
            </a:r>
            <a:endParaRPr lang="ru-RU" sz="3000" dirty="0" smtClean="0"/>
          </a:p>
          <a:p>
            <a:r>
              <a:rPr lang="ru-RU" sz="3000" dirty="0"/>
              <a:t>р..</a:t>
            </a:r>
            <a:r>
              <a:rPr lang="ru-RU" sz="3000" dirty="0" err="1" smtClean="0"/>
              <a:t>птать</a:t>
            </a:r>
            <a:endParaRPr lang="ru-RU" sz="3000" dirty="0"/>
          </a:p>
          <a:p>
            <a:pPr>
              <a:buNone/>
            </a:pPr>
            <a:r>
              <a:rPr lang="ru-RU" sz="3000" dirty="0" smtClean="0"/>
              <a:t>Ответ: талант</a:t>
            </a:r>
            <a:endParaRPr lang="ru-RU" sz="3000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1907704" y="3140968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о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1835696" y="3645024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о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1763688" y="2708920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о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1475656" y="4581128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о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1403648" y="4149080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а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57224" y="214290"/>
          <a:ext cx="8072494" cy="4286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46380"/>
                <a:gridCol w="2682908"/>
                <a:gridCol w="2643206"/>
              </a:tblGrid>
              <a:tr h="902374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проверяемые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непроверяемые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чередующиеся</a:t>
                      </a:r>
                      <a:endParaRPr lang="ru-RU" dirty="0"/>
                    </a:p>
                  </a:txBody>
                  <a:tcPr/>
                </a:tc>
              </a:tr>
              <a:tr h="338390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914400" y="4594225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99992" y="5301208"/>
            <a:ext cx="17145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</a:t>
            </a:r>
            <a:r>
              <a:rPr lang="ru-RU" b="1" dirty="0" smtClean="0"/>
              <a:t>о</a:t>
            </a:r>
            <a:r>
              <a:rPr lang="ru-RU" dirty="0" smtClean="0"/>
              <a:t>ричневый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5301208"/>
            <a:ext cx="1857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</a:t>
            </a:r>
            <a:r>
              <a:rPr lang="ru-RU" b="1" dirty="0" smtClean="0"/>
              <a:t>о</a:t>
            </a:r>
            <a:r>
              <a:rPr lang="ru-RU" dirty="0" smtClean="0"/>
              <a:t>лжностной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64088" y="4941168"/>
            <a:ext cx="1773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прик</a:t>
            </a:r>
            <a:r>
              <a:rPr lang="ru-RU" b="1" dirty="0" smtClean="0"/>
              <a:t>о</a:t>
            </a:r>
            <a:r>
              <a:rPr lang="ru-RU" dirty="0" smtClean="0"/>
              <a:t>сновение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547664" y="4941168"/>
            <a:ext cx="1456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эксп</a:t>
            </a:r>
            <a:r>
              <a:rPr lang="ru-RU" b="1" dirty="0" smtClean="0"/>
              <a:t>е</a:t>
            </a:r>
            <a:r>
              <a:rPr lang="ru-RU" dirty="0" smtClean="0"/>
              <a:t>римент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691680" y="5661248"/>
            <a:ext cx="1178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опт</a:t>
            </a:r>
            <a:r>
              <a:rPr lang="ru-RU" b="1" dirty="0" smtClean="0"/>
              <a:t>и</a:t>
            </a:r>
            <a:r>
              <a:rPr lang="ru-RU" dirty="0" smtClean="0"/>
              <a:t>мизм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779912" y="5661248"/>
            <a:ext cx="857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</a:t>
            </a:r>
            <a:r>
              <a:rPr lang="ru-RU" b="1" dirty="0" smtClean="0"/>
              <a:t>а</a:t>
            </a:r>
            <a:r>
              <a:rPr lang="ru-RU" dirty="0" smtClean="0"/>
              <a:t>ря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9792" y="4581128"/>
            <a:ext cx="14250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dirty="0" smtClean="0"/>
              <a:t>пром</a:t>
            </a:r>
            <a:r>
              <a:rPr lang="ru-RU" b="1" dirty="0" smtClean="0"/>
              <a:t>о</a:t>
            </a:r>
            <a:r>
              <a:rPr lang="ru-RU" dirty="0" smtClean="0"/>
              <a:t>кашка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043608" y="4581128"/>
            <a:ext cx="1250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>соч</a:t>
            </a:r>
            <a:r>
              <a:rPr lang="ru-RU" b="1" dirty="0" smtClean="0"/>
              <a:t>е</a:t>
            </a:r>
            <a:r>
              <a:rPr lang="ru-RU" dirty="0" smtClean="0"/>
              <a:t>тание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380312" y="4581128"/>
            <a:ext cx="12275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обог</a:t>
            </a:r>
            <a:r>
              <a:rPr lang="ru-RU" b="1" dirty="0" smtClean="0"/>
              <a:t>а</a:t>
            </a:r>
            <a:r>
              <a:rPr lang="ru-RU" dirty="0" smtClean="0"/>
              <a:t>щать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499992" y="4581128"/>
            <a:ext cx="10952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ед</a:t>
            </a:r>
            <a:r>
              <a:rPr lang="ru-RU" b="1" dirty="0" smtClean="0"/>
              <a:t>и</a:t>
            </a:r>
            <a:r>
              <a:rPr lang="ru-RU" dirty="0" smtClean="0"/>
              <a:t>ница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012160" y="4581128"/>
            <a:ext cx="1081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dirty="0" smtClean="0"/>
              <a:t>р</a:t>
            </a:r>
            <a:r>
              <a:rPr lang="ru-RU" b="1" dirty="0" smtClean="0"/>
              <a:t>а</a:t>
            </a:r>
            <a:r>
              <a:rPr lang="ru-RU" dirty="0" smtClean="0"/>
              <a:t>стение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043608" y="5301208"/>
            <a:ext cx="11347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д</a:t>
            </a:r>
            <a:r>
              <a:rPr lang="ru-RU" b="1" dirty="0" smtClean="0"/>
              <a:t>о</a:t>
            </a:r>
            <a:r>
              <a:rPr lang="ru-RU" dirty="0" smtClean="0"/>
              <a:t>кумент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563888" y="4941168"/>
            <a:ext cx="17145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>вест</a:t>
            </a:r>
            <a:r>
              <a:rPr lang="ru-RU" b="1" dirty="0" smtClean="0"/>
              <a:t>и</a:t>
            </a:r>
            <a:r>
              <a:rPr lang="ru-RU" dirty="0" smtClean="0"/>
              <a:t>бюль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643702" y="1285860"/>
            <a:ext cx="1250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>соч</a:t>
            </a:r>
            <a:r>
              <a:rPr lang="ru-RU" b="1" dirty="0" smtClean="0"/>
              <a:t>е</a:t>
            </a:r>
            <a:r>
              <a:rPr lang="ru-RU" dirty="0" smtClean="0"/>
              <a:t>тание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715140" y="1643050"/>
            <a:ext cx="14250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dirty="0" smtClean="0"/>
              <a:t>пром</a:t>
            </a:r>
            <a:r>
              <a:rPr lang="ru-RU" b="1" dirty="0" smtClean="0"/>
              <a:t>о</a:t>
            </a:r>
            <a:r>
              <a:rPr lang="ru-RU" dirty="0" smtClean="0"/>
              <a:t>кашка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285852" y="1214422"/>
            <a:ext cx="10952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ед</a:t>
            </a:r>
            <a:r>
              <a:rPr lang="ru-RU" b="1" dirty="0" smtClean="0"/>
              <a:t>и</a:t>
            </a:r>
            <a:r>
              <a:rPr lang="ru-RU" dirty="0" smtClean="0"/>
              <a:t>ница,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643702" y="2000240"/>
            <a:ext cx="1081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dirty="0" smtClean="0"/>
              <a:t>р</a:t>
            </a:r>
            <a:r>
              <a:rPr lang="ru-RU" b="1" dirty="0" smtClean="0"/>
              <a:t>а</a:t>
            </a:r>
            <a:r>
              <a:rPr lang="ru-RU" dirty="0" smtClean="0"/>
              <a:t>стение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357290" y="1571612"/>
            <a:ext cx="12275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обог</a:t>
            </a:r>
            <a:r>
              <a:rPr lang="ru-RU" b="1" dirty="0" smtClean="0"/>
              <a:t>а</a:t>
            </a:r>
            <a:r>
              <a:rPr lang="ru-RU" dirty="0" smtClean="0"/>
              <a:t>щать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3929058" y="1142984"/>
            <a:ext cx="1456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эксп</a:t>
            </a:r>
            <a:r>
              <a:rPr lang="ru-RU" b="1" dirty="0" smtClean="0"/>
              <a:t>е</a:t>
            </a:r>
            <a:r>
              <a:rPr lang="ru-RU" dirty="0" smtClean="0"/>
              <a:t>римент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4143372" y="1500174"/>
            <a:ext cx="1500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>вест</a:t>
            </a:r>
            <a:r>
              <a:rPr lang="ru-RU" b="1" dirty="0" smtClean="0"/>
              <a:t>и</a:t>
            </a:r>
            <a:r>
              <a:rPr lang="ru-RU" dirty="0" smtClean="0"/>
              <a:t>бюль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071934" y="1857364"/>
            <a:ext cx="1452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</a:t>
            </a:r>
            <a:r>
              <a:rPr lang="ru-RU" b="1" dirty="0" smtClean="0"/>
              <a:t>о</a:t>
            </a:r>
            <a:r>
              <a:rPr lang="ru-RU" dirty="0" smtClean="0"/>
              <a:t>ричневый 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4143372" y="2214554"/>
            <a:ext cx="13573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документ</a:t>
            </a:r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1357290" y="2000240"/>
            <a:ext cx="1515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д</a:t>
            </a:r>
            <a:r>
              <a:rPr lang="ru-RU" b="1" dirty="0" smtClean="0"/>
              <a:t>о</a:t>
            </a:r>
            <a:r>
              <a:rPr lang="ru-RU" dirty="0" smtClean="0"/>
              <a:t>лжностной</a:t>
            </a:r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6500826" y="2357430"/>
            <a:ext cx="17859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прик</a:t>
            </a:r>
            <a:r>
              <a:rPr lang="ru-RU" b="1" dirty="0" smtClean="0"/>
              <a:t>о</a:t>
            </a:r>
            <a:r>
              <a:rPr lang="ru-RU" dirty="0" smtClean="0"/>
              <a:t>сновение</a:t>
            </a: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4143372" y="2571744"/>
            <a:ext cx="1178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опт</a:t>
            </a:r>
            <a:r>
              <a:rPr lang="ru-RU" b="1" dirty="0" smtClean="0"/>
              <a:t>и</a:t>
            </a:r>
            <a:r>
              <a:rPr lang="ru-RU" dirty="0" smtClean="0"/>
              <a:t>мизм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6643702" y="2714620"/>
            <a:ext cx="912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</a:t>
            </a:r>
            <a:r>
              <a:rPr lang="ru-RU" b="1" dirty="0" smtClean="0"/>
              <a:t>а</a:t>
            </a:r>
            <a:r>
              <a:rPr lang="ru-RU" dirty="0" smtClean="0"/>
              <a:t>ря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5508104" y="5661248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оч</a:t>
            </a:r>
            <a:r>
              <a:rPr lang="ru-RU" b="1" dirty="0" smtClean="0"/>
              <a:t>а</a:t>
            </a:r>
            <a:r>
              <a:rPr lang="ru-RU" dirty="0" smtClean="0"/>
              <a:t>ровать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1428728" y="2357430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оч</a:t>
            </a:r>
            <a:r>
              <a:rPr lang="ru-RU" b="1" dirty="0" smtClean="0"/>
              <a:t>а</a:t>
            </a:r>
            <a:r>
              <a:rPr lang="ru-RU" dirty="0" smtClean="0"/>
              <a:t>ровать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6588224" y="5301208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r>
              <a:rPr lang="ru-RU" b="1" dirty="0" smtClean="0"/>
              <a:t>е</a:t>
            </a:r>
            <a:r>
              <a:rPr lang="ru-RU" dirty="0" smtClean="0"/>
              <a:t>ршина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1428728" y="2786058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r>
              <a:rPr lang="ru-RU" b="1" dirty="0" smtClean="0"/>
              <a:t>е</a:t>
            </a:r>
            <a:r>
              <a:rPr lang="ru-RU" dirty="0" smtClean="0"/>
              <a:t>ршина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1"/>
      <p:bldP spid="10" grpId="0"/>
      <p:bldP spid="13" grpId="0"/>
      <p:bldP spid="15" grpId="0"/>
      <p:bldP spid="19" grpId="0"/>
      <p:bldP spid="20" grpId="0"/>
      <p:bldP spid="21" grpId="0"/>
      <p:bldP spid="22" grpId="0"/>
      <p:bldP spid="23" grpId="0"/>
      <p:bldP spid="24" grpId="0"/>
      <p:bldP spid="32" grpId="0"/>
      <p:bldP spid="33" grpId="0"/>
      <p:bldP spid="35" grpId="0"/>
      <p:bldP spid="36" grpId="0"/>
      <p:bldP spid="39" grpId="0"/>
      <p:bldP spid="41" grpId="0"/>
      <p:bldP spid="42" grpId="0"/>
      <p:bldP spid="43" grpId="0"/>
      <p:bldP spid="46" grpId="1"/>
      <p:bldP spid="50" grpId="0"/>
      <p:bldP spid="51" grpId="0"/>
      <p:bldP spid="52" grpId="0"/>
      <p:bldP spid="5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496944" cy="86409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Безударные гласные в корне</a:t>
            </a:r>
            <a:endParaRPr lang="ru-RU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cxnSp>
        <p:nvCxnSpPr>
          <p:cNvPr id="5" name="Прямая со стрелкой 4"/>
          <p:cNvCxnSpPr>
            <a:endCxn id="6" idx="0"/>
          </p:cNvCxnSpPr>
          <p:nvPr/>
        </p:nvCxnSpPr>
        <p:spPr>
          <a:xfrm flipH="1">
            <a:off x="1186747" y="1556792"/>
            <a:ext cx="1215894" cy="864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395536" y="2420888"/>
            <a:ext cx="1582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проверяемые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707904" y="2780928"/>
            <a:ext cx="1824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н</a:t>
            </a:r>
            <a:r>
              <a:rPr lang="ru-RU" b="1" dirty="0" smtClean="0"/>
              <a:t>епроверяемые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588224" y="2564904"/>
            <a:ext cx="1699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чередующиеся</a:t>
            </a:r>
          </a:p>
        </p:txBody>
      </p:sp>
      <p:cxnSp>
        <p:nvCxnSpPr>
          <p:cNvPr id="14" name="Прямая со стрелкой 13"/>
          <p:cNvCxnSpPr>
            <a:endCxn id="27" idx="0"/>
          </p:cNvCxnSpPr>
          <p:nvPr/>
        </p:nvCxnSpPr>
        <p:spPr>
          <a:xfrm flipH="1">
            <a:off x="5075338" y="2924944"/>
            <a:ext cx="1584894" cy="11521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24" idx="0"/>
          </p:cNvCxnSpPr>
          <p:nvPr/>
        </p:nvCxnSpPr>
        <p:spPr>
          <a:xfrm>
            <a:off x="7740352" y="2924944"/>
            <a:ext cx="843687" cy="10801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26" idx="0"/>
          </p:cNvCxnSpPr>
          <p:nvPr/>
        </p:nvCxnSpPr>
        <p:spPr>
          <a:xfrm flipH="1">
            <a:off x="5907170" y="2996952"/>
            <a:ext cx="1185112" cy="27363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25" idx="0"/>
          </p:cNvCxnSpPr>
          <p:nvPr/>
        </p:nvCxnSpPr>
        <p:spPr>
          <a:xfrm>
            <a:off x="7524328" y="3068960"/>
            <a:ext cx="81490" cy="20882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8024078" y="4005064"/>
            <a:ext cx="11199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Ударение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7092280" y="5157192"/>
            <a:ext cx="10270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Суффикс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4355976" y="5733256"/>
            <a:ext cx="3102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Буква</a:t>
            </a:r>
            <a:r>
              <a:rPr lang="ru-RU" dirty="0"/>
              <a:t>, следующая за гласной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211960" y="4077072"/>
            <a:ext cx="1726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Значение слова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spc="50" dirty="0" smtClean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КЛАСТЕР</a:t>
            </a:r>
            <a:endParaRPr lang="ru-RU" sz="4000" b="1" i="1" spc="50" dirty="0"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 стрелкой 22"/>
          <p:cNvCxnSpPr>
            <a:endCxn id="11" idx="0"/>
          </p:cNvCxnSpPr>
          <p:nvPr/>
        </p:nvCxnSpPr>
        <p:spPr>
          <a:xfrm>
            <a:off x="4572000" y="1556792"/>
            <a:ext cx="48141" cy="12241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12" idx="0"/>
          </p:cNvCxnSpPr>
          <p:nvPr/>
        </p:nvCxnSpPr>
        <p:spPr>
          <a:xfrm>
            <a:off x="6300192" y="1556792"/>
            <a:ext cx="1137656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11" grpId="0"/>
      <p:bldP spid="12" grpId="0"/>
      <p:bldP spid="24" grpId="0"/>
      <p:bldP spid="25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Школьная пор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Школьная пора</Template>
  <TotalTime>1029</TotalTime>
  <Words>790</Words>
  <Application>Microsoft Office PowerPoint</Application>
  <PresentationFormat>Экран (4:3)</PresentationFormat>
  <Paragraphs>227</Paragraphs>
  <Slides>17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Школьная пора</vt:lpstr>
      <vt:lpstr>Формула</vt:lpstr>
      <vt:lpstr> Подготовка к ЕГЭ по русскому языку в 11 классе 8 задание </vt:lpstr>
      <vt:lpstr>Слайд 2</vt:lpstr>
      <vt:lpstr> Подчеркнуть слова с безударной гласной в корне слова.</vt:lpstr>
      <vt:lpstr>Тема: «Безударные гласные в корне»</vt:lpstr>
      <vt:lpstr>Слайд 5</vt:lpstr>
      <vt:lpstr>Вспомните правило!</vt:lpstr>
      <vt:lpstr>Слайд 7</vt:lpstr>
      <vt:lpstr>Слайд 8</vt:lpstr>
      <vt:lpstr>Распределить слова в 4 группы:  1 группа - слова, в которых правописание чередующейся гласной в корне зависит от ударения;  2 группа - слова, в которых правописание чередующейся гласной в корне зависит от суффикса  А;  3 группа - слова, в которых правописание чередующейся гласной в корне зависит от согласной на конце корня;  4 группа - слова, в которых правописание чередующейся гласной в корне зависит от лексического значения корня. Корень выделить.</vt:lpstr>
      <vt:lpstr>Слайд 10</vt:lpstr>
      <vt:lpstr>Чередующиеся гласные в корне</vt:lpstr>
      <vt:lpstr>   зарядка;  </vt:lpstr>
      <vt:lpstr>Задание в формате  ЕГЭ</vt:lpstr>
      <vt:lpstr>Слайд 14</vt:lpstr>
      <vt:lpstr>Слайд 15</vt:lpstr>
      <vt:lpstr>Слайд 16</vt:lpstr>
      <vt:lpstr>Безударные гласные в корне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 – класс «Безударные гласные в корне слова» Подготовка к ВГЭ  (задание А8)</dc:title>
  <dc:creator>user1</dc:creator>
  <cp:lastModifiedBy>user1</cp:lastModifiedBy>
  <cp:revision>108</cp:revision>
  <dcterms:created xsi:type="dcterms:W3CDTF">2014-12-09T16:34:11Z</dcterms:created>
  <dcterms:modified xsi:type="dcterms:W3CDTF">2015-11-06T11:51:37Z</dcterms:modified>
</cp:coreProperties>
</file>