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64" r:id="rId4"/>
    <p:sldId id="258" r:id="rId5"/>
    <p:sldId id="259" r:id="rId6"/>
    <p:sldId id="263" r:id="rId7"/>
    <p:sldId id="260" r:id="rId8"/>
    <p:sldId id="262" r:id="rId9"/>
    <p:sldId id="266" r:id="rId10"/>
    <p:sldId id="267" r:id="rId11"/>
    <p:sldId id="268" r:id="rId12"/>
    <p:sldId id="269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2" d="100"/>
          <a:sy n="52" d="100"/>
        </p:scale>
        <p:origin x="-112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>
    <p:newsflash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  <p:transition>
    <p:newsflash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newsflash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7B5E5FB3-AE28-4A66-8B22-E7B9AC146284}" type="datetimeFigureOut">
              <a:rPr lang="ru-RU" smtClean="0"/>
              <a:pPr/>
              <a:t>31.10.2011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2DCA99AC-6416-4CC2-A0A9-6A70C02DC9B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newsflash/>
  </p:transition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hyperlink" Target="http://go.mail.ru/frame.html?imgurl=http://www.xrest.ru/images/collection/00087/344/thumbnail.jpg&amp;pageurl=http://www.liveinternet.ru/users/alexis7/quotes/&amp;id=23291183&amp;iid=4&amp;imgwidth=378&amp;imgheight=466&amp;imgsize=143292&amp;images_links=b" TargetMode="Externa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52;&#1086;&#1081;%20&#1091;&#1088;&#1086;&#1082;\&#1040;.%20&#1057;.%20&#1055;&#1059;&#1064;&#1050;&#1048;&#1053;-%20&#1055;&#1056;&#1054;&#1056;&#1054;&#1050;%20(&#1048;.%20&#1057;&#1052;&#1054;&#1050;&#1058;&#1059;&#1053;&#1054;&#1042;&#1057;&#1050;&#1048;&#1049;).mp4" TargetMode="Externa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C:\Users\user\Desktop\&#1052;&#1086;&#1081;%20&#1091;&#1088;&#1086;&#1082;\&#1055;&#1088;&#1086;&#1088;&#1086;&#1082;%20&#1052;.&#1070;.%20&#1051;&#1077;&#1088;&#1084;&#1086;&#1085;&#1090;&#1086;&#1074;&#1072;%20&#1074;%20&#1080;&#1089;&#1087;&#1086;&#1083;&#1085;&#1077;&#1085;&#1080;&#1080;%20&#1053;.&#1041;&#1091;&#1088;&#1083;&#1103;&#1077;&#1074;&#1072;.mp4" TargetMode="Externa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://youtu.be/UF_tP4MgeYM" TargetMode="External"/><Relationship Id="rId2" Type="http://schemas.openxmlformats.org/officeDocument/2006/relationships/hyperlink" Target="http://youtu.be/FW16uvmQ9_E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russdom.ru/" TargetMode="External"/><Relationship Id="rId4" Type="http://schemas.openxmlformats.org/officeDocument/2006/relationships/hyperlink" Target="http://www.hrono.ru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051720" y="5517232"/>
            <a:ext cx="8305800" cy="1143000"/>
          </a:xfrm>
        </p:spPr>
        <p:txBody>
          <a:bodyPr/>
          <a:lstStyle/>
          <a:p>
            <a:r>
              <a:rPr lang="ru-RU" sz="3200" dirty="0" smtClean="0"/>
              <a:t>Учитель: </a:t>
            </a:r>
            <a:r>
              <a:rPr lang="ru-RU" sz="3200" dirty="0" err="1" smtClean="0"/>
              <a:t>Мыльникова</a:t>
            </a:r>
            <a:r>
              <a:rPr lang="ru-RU" sz="3200" dirty="0" smtClean="0"/>
              <a:t> И.В.</a:t>
            </a:r>
            <a:endParaRPr lang="ru-RU" sz="3200" dirty="0"/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39552" y="2204864"/>
            <a:ext cx="8305800" cy="198120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Сравнительный анализ стихотворений А.С. Пушкина и М.Ю. Лермонтова «Пророк»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4" name="Рисунок 3" descr="http://im4-tub.mail.ru/i?id=23291183&amp;tov=4">
            <a:hlinkClick r:id="rId2" tgtFrame="_blank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16632"/>
            <a:ext cx="2808312" cy="22322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145" name="Picture 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9512" y="4149080"/>
            <a:ext cx="3240360" cy="262731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1270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27784" y="2420888"/>
            <a:ext cx="4464496" cy="4077072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0"/>
            <a:ext cx="8229600" cy="2866528"/>
          </a:xfrm>
        </p:spPr>
        <p:txBody>
          <a:bodyPr>
            <a:normAutofit fontScale="90000"/>
          </a:bodyPr>
          <a:lstStyle/>
          <a:p>
            <a:r>
              <a:rPr lang="ru-RU" dirty="0">
                <a:solidFill>
                  <a:srgbClr val="FF0000"/>
                </a:solidFill>
              </a:rPr>
              <a:t>Пророк – это человек, наделенный сверхъестественным даром – предвидеть и предсказывать события, явления и предостерегать людей от ошибок. </a:t>
            </a: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3203848" y="332656"/>
            <a:ext cx="5400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У великих русских поэтов – Пушкина и Лермонтова – есть стихотворения под названием «Пророк». </a:t>
            </a:r>
            <a:endParaRPr lang="ru-RU" sz="2800" dirty="0"/>
          </a:p>
        </p:txBody>
      </p:sp>
      <p:sp>
        <p:nvSpPr>
          <p:cNvPr id="5" name="Прямоугольник 4"/>
          <p:cNvSpPr/>
          <p:nvPr/>
        </p:nvSpPr>
        <p:spPr>
          <a:xfrm>
            <a:off x="323528" y="4509120"/>
            <a:ext cx="45720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/>
              <a:t>Но образ пророка у них разный. Проследим, в чем сходство и различия двух пророков?</a:t>
            </a:r>
            <a:endParaRPr lang="ru-RU" sz="2800" dirty="0"/>
          </a:p>
        </p:txBody>
      </p:sp>
      <p:pic>
        <p:nvPicPr>
          <p:cNvPr id="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5076056" y="2060848"/>
            <a:ext cx="3663216" cy="4208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  <p:pic>
        <p:nvPicPr>
          <p:cNvPr id="4097" name="Picture 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476671"/>
            <a:ext cx="3240360" cy="42663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softEdge rad="317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1052736"/>
            <a:ext cx="4392488" cy="5112568"/>
          </a:xfrm>
        </p:spPr>
        <p:txBody>
          <a:bodyPr>
            <a:normAutofit lnSpcReduction="10000"/>
          </a:bodyPr>
          <a:lstStyle/>
          <a:p>
            <a:pPr>
              <a:buNone/>
            </a:pPr>
            <a:r>
              <a:rPr lang="ru-RU" b="1" dirty="0" smtClean="0"/>
              <a:t>   В основе стихотворения библейский сюжет из«Книги </a:t>
            </a:r>
            <a:r>
              <a:rPr lang="ru-RU" b="1" dirty="0"/>
              <a:t>пророка </a:t>
            </a:r>
            <a:r>
              <a:rPr lang="ru-RU" b="1" dirty="0" smtClean="0"/>
              <a:t>Исайи», </a:t>
            </a:r>
            <a:r>
              <a:rPr lang="ru-RU" b="1" dirty="0"/>
              <a:t>А. Пушкин почти текстуально следует за теми главами </a:t>
            </a:r>
            <a:r>
              <a:rPr lang="ru-RU" b="1" dirty="0" smtClean="0"/>
              <a:t>, </a:t>
            </a:r>
            <a:r>
              <a:rPr lang="ru-RU" b="1" dirty="0"/>
              <a:t>где Исайя рассказывает </a:t>
            </a:r>
            <a:r>
              <a:rPr lang="ru-RU" b="1" dirty="0" smtClean="0"/>
              <a:t>, </a:t>
            </a:r>
            <a:r>
              <a:rPr lang="ru-RU" b="1" dirty="0"/>
              <a:t>как обыкновенный человек превращается в пророка. </a:t>
            </a:r>
            <a:r>
              <a:rPr lang="ru-RU" b="1" dirty="0" smtClean="0"/>
              <a:t>Готовность к жертве служит поэту примером. </a:t>
            </a:r>
            <a:endParaRPr lang="ru-RU" b="1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836712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А.С. Пушкин «Пророк» 1826 год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3073" name="Picture 1" descr="C:\Users\user\Desktop\1291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427984" y="836712"/>
            <a:ext cx="4104456" cy="5614140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А. С. ПУШКИН- ПРОРОК (И. СМОКТУНОВСКИЙ)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52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980728"/>
            <a:ext cx="4283968" cy="54006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dirty="0" smtClean="0"/>
              <a:t>    </a:t>
            </a:r>
            <a:r>
              <a:rPr lang="ru-RU" b="1" dirty="0" smtClean="0"/>
              <a:t>Лермонтов </a:t>
            </a:r>
            <a:r>
              <a:rPr lang="ru-RU" b="1" dirty="0"/>
              <a:t>обратился к "Книге пророка Иеремии" и к "Плачу Иеремии". </a:t>
            </a:r>
            <a:r>
              <a:rPr lang="ru-RU" b="1" dirty="0" smtClean="0"/>
              <a:t>Поэт выбрал </a:t>
            </a:r>
            <a:r>
              <a:rPr lang="ru-RU" b="1" dirty="0"/>
              <a:t>трагический сюжет: непонимание во взаимоотношениях пророка и тех, кому он хотел служить.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56320"/>
          </a:xfrm>
        </p:spPr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М.Ю. Лермонтов «Пророк» 1841 год</a:t>
            </a:r>
            <a:endParaRPr lang="ru-RU" dirty="0">
              <a:solidFill>
                <a:srgbClr val="FF0000"/>
              </a:solidFill>
            </a:endParaRPr>
          </a:p>
        </p:txBody>
      </p:sp>
      <p:pic>
        <p:nvPicPr>
          <p:cNvPr id="2049" name="Picture 1" descr="C:\Users\user\Desktop\5969d61b93d3ff2834b65e80ce6c772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065930" y="1124744"/>
            <a:ext cx="4322494" cy="5409512"/>
          </a:xfrm>
          <a:prstGeom prst="rect">
            <a:avLst/>
          </a:prstGeom>
          <a:noFill/>
          <a:effectLst>
            <a:softEdge rad="317500"/>
          </a:effectLst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" name="Пророк М.Ю. Лермонтова в исполнении Н.Бурляева.mp4">
            <a:hlinkClick r:id="" action="ppaction://media"/>
          </p:cNvPr>
          <p:cNvPicPr>
            <a:picLocks noGrp="1" noRot="1" noChangeAspect="1"/>
          </p:cNvPicPr>
          <p:nvPr>
            <p:ph idx="1"/>
            <a:videoFile r:link="rId1"/>
          </p:nvPr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  <p:transition>
    <p:newsfla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959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124744"/>
            <a:ext cx="8229600" cy="5184576"/>
          </a:xfrm>
        </p:spPr>
        <p:txBody>
          <a:bodyPr/>
          <a:lstStyle/>
          <a:p>
            <a:r>
              <a:rPr lang="ru-RU" dirty="0" smtClean="0"/>
              <a:t>Что объединяет эти стихотворения?</a:t>
            </a:r>
          </a:p>
          <a:p>
            <a:r>
              <a:rPr lang="ru-RU" dirty="0" smtClean="0"/>
              <a:t> Сравните лексический строй: </a:t>
            </a:r>
          </a:p>
          <a:p>
            <a:r>
              <a:rPr lang="ru-RU" dirty="0" smtClean="0"/>
              <a:t>в каком стихотворении больше церковнославянизмов, архаизмов и почему?</a:t>
            </a:r>
          </a:p>
          <a:p>
            <a:r>
              <a:rPr lang="ru-RU" dirty="0" smtClean="0"/>
              <a:t>Какими мы видим образы поэтов-пророков?</a:t>
            </a:r>
          </a:p>
          <a:p>
            <a:r>
              <a:rPr lang="ru-RU" dirty="0" smtClean="0"/>
              <a:t>Что открылось поэту –пророку?</a:t>
            </a:r>
          </a:p>
          <a:p>
            <a:r>
              <a:rPr lang="ru-RU" dirty="0" smtClean="0"/>
              <a:t>Почему они оказались в пустыне?</a:t>
            </a:r>
          </a:p>
          <a:p>
            <a:r>
              <a:rPr lang="ru-RU" dirty="0" smtClean="0"/>
              <a:t>Что символизирует образ пустыни?</a:t>
            </a:r>
          </a:p>
          <a:p>
            <a:r>
              <a:rPr lang="ru-RU" dirty="0" smtClean="0"/>
              <a:t>Какие отличия стихотворений вы можете назвать?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72344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Вопросы: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96752"/>
            <a:ext cx="8229600" cy="4572000"/>
          </a:xfrm>
        </p:spPr>
        <p:txBody>
          <a:bodyPr>
            <a:normAutofit/>
          </a:bodyPr>
          <a:lstStyle/>
          <a:p>
            <a:r>
              <a:rPr lang="ru-RU" b="1" dirty="0" smtClean="0"/>
              <a:t>Пророк Пушкина – это сильная личность, во рту вместо языка «жало </a:t>
            </a:r>
            <a:r>
              <a:rPr lang="ru-RU" b="1" dirty="0" err="1" smtClean="0"/>
              <a:t>мудрыя</a:t>
            </a:r>
            <a:r>
              <a:rPr lang="ru-RU" b="1" dirty="0" smtClean="0"/>
              <a:t> змеи», а в груди вместо сердца – «угль, пылающий огнем». К нему взывает Божий глас и велит, «обходя моря и земли, глаголом жечь сердца людей». Пророк Лермонтова совершенно иного рода. Это жалкий нищий, его презирают и забрасывают камнями. Он «худ и бледен», «наг и беден».</a:t>
            </a:r>
            <a:endParaRPr lang="ru-RU" dirty="0" smtClean="0"/>
          </a:p>
          <a:p>
            <a:endParaRPr lang="ru-RU" dirty="0" smtClean="0"/>
          </a:p>
          <a:p>
            <a:pPr>
              <a:buNone/>
            </a:pPr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1636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</a:rPr>
              <a:t>Вывод:</a:t>
            </a:r>
            <a:endParaRPr lang="ru-RU" sz="54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Содержимое 5"/>
          <p:cNvGraphicFramePr>
            <a:graphicFrameLocks noGrp="1"/>
          </p:cNvGraphicFramePr>
          <p:nvPr>
            <p:ph idx="1"/>
          </p:nvPr>
        </p:nvGraphicFramePr>
        <p:xfrm>
          <a:off x="395536" y="980728"/>
          <a:ext cx="8229600" cy="5527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11296"/>
                <a:gridCol w="4718304"/>
              </a:tblGrid>
              <a:tr h="37084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Сходства в стихотворениях: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1. Тема поэта и поэзии.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2. Образ поэта, наделенного сверхъестественным даром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3.Основа : библейские источники.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 gridSpan="2">
                  <a:txBody>
                    <a:bodyPr/>
                    <a:lstStyle/>
                    <a:p>
                      <a:r>
                        <a:rPr lang="ru-RU" dirty="0" smtClean="0"/>
                        <a:t>4. Образ пустыни.</a:t>
                      </a:r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 Различия: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А.С. Пушкин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  М.Ю. Лермонтов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1 Становление пророка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Жизнь поэта, ставшего пророком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2. Архаичная лексика придает торжественный тон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Современный язык лишает торжественности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3. Пророк преображается духовно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Портрет пророка, его видят со стороны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4.Пророк торжественен, увидел гармонию мира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Пророк суров, видит </a:t>
                      </a:r>
                      <a:r>
                        <a:rPr lang="ru-RU" baseline="0" dirty="0" smtClean="0"/>
                        <a:t> «с</a:t>
                      </a:r>
                      <a:r>
                        <a:rPr lang="ru-RU" dirty="0" smtClean="0"/>
                        <a:t>траницы злобы и обмана»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5.Образ пустыни- символ бездуховности</a:t>
                      </a:r>
                      <a:endParaRPr lang="ru-RU" dirty="0"/>
                    </a:p>
                  </a:txBody>
                  <a:tcPr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r>
                        <a:rPr lang="ru-RU" dirty="0" smtClean="0"/>
                        <a:t>Символ одиночества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Составление таблицы: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23528" y="0"/>
            <a:ext cx="7924800" cy="13716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Домашнее задание: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23528" y="1412776"/>
            <a:ext cx="7924800" cy="3312368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chemeClr val="tx1"/>
                </a:solidFill>
              </a:rPr>
              <a:t>Ответить на вопрос: </a:t>
            </a:r>
          </a:p>
          <a:p>
            <a:r>
              <a:rPr lang="ru-RU" sz="2800" b="1" dirty="0" smtClean="0">
                <a:solidFill>
                  <a:schemeClr val="tx1"/>
                </a:solidFill>
              </a:rPr>
              <a:t>«В чем выражается близость во взглядах Пушкина и Лермонтова на роль поэта и его поэзии?», использую стихотворение «Пророк»</a:t>
            </a:r>
            <a:endParaRPr lang="ru-RU" sz="2800" b="1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ransition>
    <p:newsflash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 smtClean="0"/>
              <a:t> Н.В. Егорова, И.В. Золотарева. «Поурочные разработки по литературе.10 класс.» Москва, «ВАКО» 2011г</a:t>
            </a:r>
            <a:r>
              <a:rPr lang="ru-RU" dirty="0" smtClean="0"/>
              <a:t>.</a:t>
            </a:r>
            <a:endParaRPr lang="ru-RU" dirty="0" smtClean="0"/>
          </a:p>
          <a:p>
            <a:pPr lvl="0"/>
            <a:r>
              <a:rPr lang="ru-RU" u="sng" dirty="0" smtClean="0">
                <a:hlinkClick r:id="rId2"/>
              </a:rPr>
              <a:t>http://youtu.be/FW16uvmQ9_E</a:t>
            </a:r>
            <a:endParaRPr lang="ru-RU" dirty="0" smtClean="0"/>
          </a:p>
          <a:p>
            <a:pPr lvl="0"/>
            <a:r>
              <a:rPr lang="ru-RU" u="sng" dirty="0" smtClean="0">
                <a:hlinkClick r:id="rId3"/>
              </a:rPr>
              <a:t>http://youtu.be/UF_tP4MgeYM</a:t>
            </a:r>
            <a:endParaRPr lang="ru-RU" dirty="0" smtClean="0"/>
          </a:p>
          <a:p>
            <a:pPr lvl="0"/>
            <a:r>
              <a:rPr lang="ru-RU" u="sng" dirty="0" smtClean="0">
                <a:hlinkClick r:id="rId4"/>
              </a:rPr>
              <a:t>http</a:t>
            </a:r>
            <a:r>
              <a:rPr lang="ru-RU" u="sng" dirty="0" smtClean="0">
                <a:hlinkClick r:id="rId4"/>
              </a:rPr>
              <a:t>://www.hrono.ru</a:t>
            </a:r>
            <a:endParaRPr lang="ru-RU" dirty="0" smtClean="0"/>
          </a:p>
          <a:p>
            <a:pPr lvl="0"/>
            <a:r>
              <a:rPr lang="ru-RU" u="sng" dirty="0" smtClean="0">
                <a:hlinkClick r:id="rId5"/>
              </a:rPr>
              <a:t>http://www.russdom.ru</a:t>
            </a:r>
            <a:endParaRPr lang="ru-RU" dirty="0" smtClean="0"/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Используемые материалы:</a:t>
            </a:r>
            <a:endParaRPr lang="ru-RU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>
    <p:newsflash/>
  </p:transition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Paper</Template>
  <TotalTime>355</TotalTime>
  <Words>448</Words>
  <Application>Microsoft Office PowerPoint</Application>
  <PresentationFormat>Экран (4:3)</PresentationFormat>
  <Paragraphs>49</Paragraphs>
  <Slides>12</Slides>
  <Notes>0</Notes>
  <HiddenSlides>0</HiddenSlides>
  <MMClips>2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Бумажная</vt:lpstr>
      <vt:lpstr>Сравнительный анализ стихотворений А.С. Пушкина и М.Ю. Лермонтова «Пророк»</vt:lpstr>
      <vt:lpstr>Пророк – это человек, наделенный сверхъестественным даром – предвидеть и предсказывать события, явления и предостерегать людей от ошибок. </vt:lpstr>
      <vt:lpstr>Слайд 3</vt:lpstr>
      <vt:lpstr>А.С. Пушкин «Пророк» 1826 год</vt:lpstr>
      <vt:lpstr>Слайд 5</vt:lpstr>
      <vt:lpstr>М.Ю. Лермонтов «Пророк» 1841 год</vt:lpstr>
      <vt:lpstr>Слайд 7</vt:lpstr>
      <vt:lpstr>Вопросы:</vt:lpstr>
      <vt:lpstr>Вывод:</vt:lpstr>
      <vt:lpstr>Составление таблицы:</vt:lpstr>
      <vt:lpstr>Домашнее задание:</vt:lpstr>
      <vt:lpstr>Используемые материалы: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Сравнительный анализ стихотворений А.С. Пушкина и М.Ю. Лермонтова «Пророк»</dc:title>
  <dc:creator>user1</dc:creator>
  <cp:lastModifiedBy>user1</cp:lastModifiedBy>
  <cp:revision>44</cp:revision>
  <dcterms:created xsi:type="dcterms:W3CDTF">2011-10-30T11:17:45Z</dcterms:created>
  <dcterms:modified xsi:type="dcterms:W3CDTF">2011-10-31T14:02:42Z</dcterms:modified>
</cp:coreProperties>
</file>