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0" r:id="rId3"/>
    <p:sldId id="258" r:id="rId4"/>
    <p:sldId id="272" r:id="rId5"/>
    <p:sldId id="259" r:id="rId6"/>
    <p:sldId id="262" r:id="rId7"/>
    <p:sldId id="277" r:id="rId8"/>
    <p:sldId id="263" r:id="rId9"/>
    <p:sldId id="271" r:id="rId10"/>
    <p:sldId id="264" r:id="rId11"/>
    <p:sldId id="274" r:id="rId12"/>
    <p:sldId id="267" r:id="rId13"/>
    <p:sldId id="275" r:id="rId14"/>
    <p:sldId id="266" r:id="rId15"/>
    <p:sldId id="265" r:id="rId16"/>
    <p:sldId id="276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FC8E"/>
    <a:srgbClr val="81EF8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Отгадайте о чем речь: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Я каждый день и каждый час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Сказать готово, сколько вас,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И я могу, имей в виду,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rgbClr val="FFFF00"/>
                </a:solidFill>
              </a:rPr>
              <a:t>Сказать, который ты в ряду</a:t>
            </a:r>
            <a:r>
              <a:rPr lang="ru-RU" sz="4000" b="1" i="1" dirty="0" smtClean="0">
                <a:solidFill>
                  <a:srgbClr val="FFFF00"/>
                </a:solidFill>
              </a:rPr>
              <a:t>!</a:t>
            </a:r>
          </a:p>
          <a:p>
            <a:pPr algn="ctr">
              <a:buNone/>
            </a:pPr>
            <a:endParaRPr lang="ru-RU" b="1" i="1" dirty="0" smtClean="0"/>
          </a:p>
          <a:p>
            <a:pPr lvl="0" algn="ctr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Докажите правильность своего ответа</a:t>
            </a:r>
            <a:r>
              <a:rPr lang="ru-RU" i="1" dirty="0" smtClean="0"/>
              <a:t>.</a:t>
            </a:r>
            <a:endParaRPr lang="ru-RU" dirty="0" smtClean="0"/>
          </a:p>
          <a:p>
            <a:pPr algn="ctr">
              <a:buNone/>
            </a:pPr>
            <a:endParaRPr lang="ru-RU" b="1" i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2060"/>
                </a:solidFill>
              </a:rPr>
              <a:t>Имя числительное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endParaRPr lang="ru-RU" sz="6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6858048" cy="54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Отгадайте словосочетание: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- Начало слова -  корень наречия-синонима к слову хорошо, </a:t>
            </a:r>
            <a:r>
              <a:rPr lang="ru-RU" b="1" dirty="0" smtClean="0">
                <a:solidFill>
                  <a:srgbClr val="FFFF00"/>
                </a:solidFill>
              </a:rPr>
              <a:t>отлично;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- Окончание прилагательного </a:t>
            </a:r>
            <a:r>
              <a:rPr lang="ru-RU" b="1" dirty="0" err="1" smtClean="0">
                <a:solidFill>
                  <a:srgbClr val="FFFF00"/>
                </a:solidFill>
              </a:rPr>
              <a:t>Ср.р</a:t>
            </a:r>
            <a:r>
              <a:rPr lang="ru-RU" b="1" dirty="0" smtClean="0">
                <a:solidFill>
                  <a:srgbClr val="FFFF00"/>
                </a:solidFill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</a:rPr>
              <a:t>ед.ч.И.п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- 2-е слово: корень как в слове </a:t>
            </a:r>
            <a:r>
              <a:rPr lang="ru-RU" b="1" i="1" dirty="0" smtClean="0">
                <a:solidFill>
                  <a:srgbClr val="FFFF00"/>
                </a:solidFill>
              </a:rPr>
              <a:t>упитанный, первый суффикс как в слове ехать, второй суффикс как в слове рисование, окончание сущ. П.п. 2 </a:t>
            </a:r>
            <a:r>
              <a:rPr lang="ru-RU" b="1" i="1" dirty="0" err="1" smtClean="0">
                <a:solidFill>
                  <a:srgbClr val="FFFF00"/>
                </a:solidFill>
              </a:rPr>
              <a:t>скл</a:t>
            </a:r>
            <a:r>
              <a:rPr lang="ru-RU" b="1" i="1" dirty="0" smtClean="0">
                <a:solidFill>
                  <a:srgbClr val="FFFF00"/>
                </a:solidFill>
              </a:rPr>
              <a:t> ед.ч.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144000" cy="6944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/>
              </a:rPr>
              <a:t>Пословицы и поговорки: Вставьте недостающие </a:t>
            </a:r>
            <a:r>
              <a:rPr lang="ru-RU" sz="3600" b="1" dirty="0" smtClean="0">
                <a:solidFill>
                  <a:srgbClr val="002060"/>
                </a:solidFill>
                <a:effectLst/>
              </a:rPr>
              <a:t>слова,  определите тему пословиц.</a:t>
            </a:r>
            <a:endParaRPr lang="ru-RU" sz="3600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Будет </a:t>
            </a:r>
            <a:r>
              <a:rPr lang="ru-RU" b="1" dirty="0" smtClean="0">
                <a:solidFill>
                  <a:srgbClr val="FFFF00"/>
                </a:solidFill>
              </a:rPr>
              <a:t>… </a:t>
            </a:r>
            <a:r>
              <a:rPr lang="ru-RU" b="1" dirty="0" smtClean="0">
                <a:solidFill>
                  <a:srgbClr val="FFFF00"/>
                </a:solidFill>
              </a:rPr>
              <a:t>- будет и обед.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Без </a:t>
            </a:r>
            <a:r>
              <a:rPr lang="ru-RU" b="1" dirty="0" smtClean="0">
                <a:solidFill>
                  <a:srgbClr val="FFFF00"/>
                </a:solidFill>
              </a:rPr>
              <a:t>соли, без </a:t>
            </a:r>
            <a:r>
              <a:rPr lang="ru-RU" b="1" dirty="0" smtClean="0">
                <a:solidFill>
                  <a:srgbClr val="FFFF00"/>
                </a:solidFill>
              </a:rPr>
              <a:t>… худая </a:t>
            </a:r>
            <a:r>
              <a:rPr lang="ru-RU" b="1" dirty="0" smtClean="0">
                <a:solidFill>
                  <a:srgbClr val="FFFF00"/>
                </a:solidFill>
              </a:rPr>
              <a:t>беседа.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Без </a:t>
            </a:r>
            <a:r>
              <a:rPr lang="ru-RU" b="1" dirty="0" smtClean="0">
                <a:solidFill>
                  <a:srgbClr val="FFFF00"/>
                </a:solidFill>
              </a:rPr>
              <a:t>соли не вкусно, а без </a:t>
            </a:r>
            <a:r>
              <a:rPr lang="ru-RU" b="1" dirty="0" smtClean="0">
                <a:solidFill>
                  <a:srgbClr val="FFFF00"/>
                </a:solidFill>
              </a:rPr>
              <a:t>…не сытно.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 …– </a:t>
            </a:r>
            <a:r>
              <a:rPr lang="ru-RU" b="1" dirty="0" smtClean="0">
                <a:solidFill>
                  <a:srgbClr val="FFFF00"/>
                </a:solidFill>
              </a:rPr>
              <a:t>батюшка, вода – матушка. 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Худ </a:t>
            </a:r>
            <a:r>
              <a:rPr lang="ru-RU" b="1" dirty="0" smtClean="0">
                <a:solidFill>
                  <a:srgbClr val="FFFF00"/>
                </a:solidFill>
              </a:rPr>
              <a:t>обед, когда </a:t>
            </a:r>
            <a:r>
              <a:rPr lang="ru-RU" b="1" dirty="0" smtClean="0">
                <a:solidFill>
                  <a:srgbClr val="FFFF00"/>
                </a:solidFill>
              </a:rPr>
              <a:t>… </a:t>
            </a:r>
            <a:r>
              <a:rPr lang="ru-RU" b="1" dirty="0" smtClean="0">
                <a:solidFill>
                  <a:srgbClr val="FFFF00"/>
                </a:solidFill>
              </a:rPr>
              <a:t>нет. 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Сколько </a:t>
            </a:r>
            <a:r>
              <a:rPr lang="ru-RU" b="1" dirty="0" smtClean="0">
                <a:solidFill>
                  <a:srgbClr val="FFFF00"/>
                </a:solidFill>
              </a:rPr>
              <a:t>ни думай, а лучше </a:t>
            </a:r>
            <a:r>
              <a:rPr lang="ru-RU" b="1" dirty="0" smtClean="0">
                <a:solidFill>
                  <a:srgbClr val="FFFF00"/>
                </a:solidFill>
              </a:rPr>
              <a:t>…-соли </a:t>
            </a:r>
            <a:r>
              <a:rPr lang="ru-RU" b="1" dirty="0" smtClean="0">
                <a:solidFill>
                  <a:srgbClr val="FFFF00"/>
                </a:solidFill>
              </a:rPr>
              <a:t>не придумаешь. 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 smtClean="0">
                <a:solidFill>
                  <a:srgbClr val="FFFF00"/>
                </a:solidFill>
              </a:rPr>
              <a:t> … да </a:t>
            </a:r>
            <a:r>
              <a:rPr lang="ru-RU" b="1" dirty="0" smtClean="0">
                <a:solidFill>
                  <a:srgbClr val="FFFF00"/>
                </a:solidFill>
              </a:rPr>
              <a:t>соль, и обед пошел.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5458968"/>
            <a:ext cx="340042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rgbClr val="FFFF00"/>
                </a:solidFill>
              </a:rPr>
              <a:t>Хлеб</a:t>
            </a:r>
            <a:r>
              <a:rPr lang="ru-RU" sz="8000" b="1" dirty="0" smtClean="0"/>
              <a:t/>
            </a:r>
            <a:br>
              <a:rPr lang="ru-RU" sz="8000" b="1" dirty="0" smtClean="0"/>
            </a:br>
            <a:endParaRPr lang="ru-RU" sz="8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0562" y="1000108"/>
            <a:ext cx="4143404" cy="1041397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Здоровое питание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857496"/>
            <a:ext cx="3643338" cy="1752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Повторение по теме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«Имя числительное»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хле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643182"/>
            <a:ext cx="5286380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9105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 и задачи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Образовательные</a:t>
            </a:r>
            <a:r>
              <a:rPr lang="ru-RU" b="1" dirty="0" smtClean="0"/>
              <a:t>:</a:t>
            </a:r>
          </a:p>
          <a:p>
            <a:pPr lvl="0"/>
            <a:r>
              <a:rPr lang="ru-RU" b="1" dirty="0" smtClean="0"/>
              <a:t>Повторение изученного материала об имени числительном.</a:t>
            </a:r>
          </a:p>
          <a:p>
            <a:pPr lvl="0"/>
            <a:r>
              <a:rPr lang="ru-RU" b="1" dirty="0" smtClean="0"/>
              <a:t> Применение орфографических правил при написании числительных.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44353" y="0"/>
            <a:ext cx="94883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Воспитательные</a:t>
            </a:r>
            <a:r>
              <a:rPr lang="ru-RU" b="1" dirty="0" smtClean="0"/>
              <a:t>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Актуализировать </a:t>
            </a:r>
            <a:r>
              <a:rPr lang="ru-RU" b="1" dirty="0" smtClean="0"/>
              <a:t>знания о правильной и полезной пище;</a:t>
            </a:r>
            <a:endParaRPr lang="ru-RU" dirty="0" smtClean="0"/>
          </a:p>
          <a:p>
            <a:pPr lvl="0"/>
            <a:r>
              <a:rPr lang="ru-RU" b="1" dirty="0" smtClean="0"/>
              <a:t>Развитие культуры питания учащихся;</a:t>
            </a:r>
            <a:endParaRPr lang="ru-RU" dirty="0" smtClean="0"/>
          </a:p>
          <a:p>
            <a:pPr lvl="0"/>
            <a:r>
              <a:rPr lang="ru-RU" b="1" dirty="0" smtClean="0"/>
              <a:t>Осуществление </a:t>
            </a:r>
            <a:r>
              <a:rPr lang="ru-RU" b="1" dirty="0" err="1" smtClean="0"/>
              <a:t>межпредметных</a:t>
            </a:r>
            <a:r>
              <a:rPr lang="ru-RU" b="1" dirty="0" smtClean="0"/>
              <a:t> связей.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 по группам: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54634"/>
          </a:xfrm>
        </p:spPr>
        <p:txBody>
          <a:bodyPr>
            <a:normAutofit lnSpcReduction="10000"/>
          </a:bodyPr>
          <a:lstStyle/>
          <a:p>
            <a:r>
              <a:rPr lang="ru-RU" i="1" u="sng" dirty="0" smtClean="0"/>
              <a:t>- определите тему и основную мысль текста, озаглавьте текст</a:t>
            </a:r>
            <a:endParaRPr lang="ru-RU" dirty="0" smtClean="0"/>
          </a:p>
          <a:p>
            <a:r>
              <a:rPr lang="ru-RU" i="1" u="sng" dirty="0" smtClean="0"/>
              <a:t>- разделите текст на части, составьте план</a:t>
            </a:r>
            <a:endParaRPr lang="ru-RU" dirty="0" smtClean="0"/>
          </a:p>
          <a:p>
            <a:r>
              <a:rPr lang="ru-RU" i="1" u="sng" dirty="0" smtClean="0"/>
              <a:t>- найдите числительные, выпишите в составе словосочетаний, определите разряд.</a:t>
            </a:r>
            <a:endParaRPr lang="ru-RU" dirty="0" smtClean="0"/>
          </a:p>
          <a:p>
            <a:r>
              <a:rPr lang="ru-RU" i="1" u="sng" dirty="0" smtClean="0"/>
              <a:t>- выполните морфологический разбор трех числительных.</a:t>
            </a:r>
            <a:endParaRPr lang="ru-RU" dirty="0" smtClean="0"/>
          </a:p>
          <a:p>
            <a:r>
              <a:rPr lang="ru-RU" i="1" u="sng" dirty="0" smtClean="0"/>
              <a:t>- расскажите кратко о пользе </a:t>
            </a:r>
            <a:r>
              <a:rPr lang="ru-RU" b="1" i="1" u="sng" dirty="0" smtClean="0"/>
              <a:t>хлеба</a:t>
            </a:r>
            <a:r>
              <a:rPr lang="ru-RU" b="1" i="1" u="sng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1849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Рассчитайте калорийность хлеба, потребляемого за день. 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Впишите 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вместо пропусков 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нужные слова.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За </a:t>
            </a:r>
            <a:r>
              <a:rPr lang="ru-RU" sz="4800" b="1" dirty="0" smtClean="0"/>
              <a:t>день я употребляю (сколько</a:t>
            </a:r>
            <a:r>
              <a:rPr lang="ru-RU" sz="4800" b="1" dirty="0" smtClean="0"/>
              <a:t>?).. кусочков </a:t>
            </a:r>
            <a:r>
              <a:rPr lang="ru-RU" sz="4800" b="1" dirty="0" smtClean="0"/>
              <a:t>(какого</a:t>
            </a:r>
            <a:r>
              <a:rPr lang="ru-RU" sz="4800" b="1" dirty="0" smtClean="0"/>
              <a:t>?)… хлеба</a:t>
            </a:r>
            <a:r>
              <a:rPr lang="ru-RU" sz="4800" b="1" dirty="0" smtClean="0"/>
              <a:t>.  </a:t>
            </a:r>
            <a:endParaRPr lang="ru-RU" sz="4800" b="1" dirty="0" smtClean="0"/>
          </a:p>
          <a:p>
            <a:r>
              <a:rPr lang="ru-RU" sz="4800" b="1" dirty="0" smtClean="0"/>
              <a:t>Это </a:t>
            </a:r>
            <a:r>
              <a:rPr lang="ru-RU" sz="4800" b="1" dirty="0" smtClean="0"/>
              <a:t>составляет (сколько?) ккал.</a:t>
            </a:r>
          </a:p>
          <a:p>
            <a:endParaRPr lang="ru-RU" sz="48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Таблица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Калорийность </a:t>
            </a:r>
            <a:r>
              <a:rPr lang="ru-RU" b="1" dirty="0" smtClean="0"/>
              <a:t>Хлеба 100 </a:t>
            </a:r>
            <a:r>
              <a:rPr lang="ru-RU" b="1" dirty="0" smtClean="0"/>
              <a:t>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7" y="1214422"/>
          <a:ext cx="8258204" cy="5169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7664"/>
                <a:gridCol w="4200540"/>
              </a:tblGrid>
              <a:tr h="704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63003A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Название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63003A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2000" b="1" dirty="0">
                          <a:solidFill>
                            <a:srgbClr val="63003A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Калорийность на 100 </a:t>
                      </a:r>
                      <a:r>
                        <a:rPr lang="ru-RU" sz="2000" b="1" dirty="0" err="1">
                          <a:solidFill>
                            <a:srgbClr val="63003A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гр</a:t>
                      </a:r>
                      <a:r>
                        <a:rPr lang="ru-RU" sz="2000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Булочка для хот-дога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266 ккал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Хлеб черный 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1 кусок (30 гр.)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214 ккал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65 ккал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Хлеб белый пшеничный 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1 кусок (30 гр.)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 223 ккал 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68 ккал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Хлеб бородинский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1 кусок (30 гр.)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208 ккал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63 ккал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Хлеб солодовый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1 кусок (30 гр.)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281 ккал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85 ккал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04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Хлеб кукурузный с семечками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1 кусок (30 гр.)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   290 ккал</a:t>
                      </a:r>
                      <a:b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</a:b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Verdana"/>
                          <a:ea typeface="Times New Roman"/>
                          <a:cs typeface="Arial"/>
                        </a:rPr>
                        <a:t>88 ккал 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500098" y="0"/>
            <a:ext cx="98822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i="1" dirty="0" smtClean="0">
                <a:solidFill>
                  <a:srgbClr val="FF0000"/>
                </a:solidFill>
              </a:rPr>
              <a:t>Рефлексия. Домашнее задание: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dirty="0" smtClean="0"/>
              <a:t>Напишите небольшое</a:t>
            </a:r>
          </a:p>
          <a:p>
            <a:pPr>
              <a:buNone/>
            </a:pPr>
            <a:r>
              <a:rPr lang="ru-RU" sz="4800" dirty="0" smtClean="0"/>
              <a:t>рассуждение </a:t>
            </a:r>
            <a:r>
              <a:rPr lang="ru-RU" sz="4800" dirty="0" smtClean="0"/>
              <a:t>на тему </a:t>
            </a: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«</a:t>
            </a:r>
            <a:r>
              <a:rPr lang="ru-RU" sz="4800" dirty="0" smtClean="0"/>
              <a:t>Хлеб – польза или вред?»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4346" y="-214338"/>
            <a:ext cx="9358346" cy="738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865552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</TotalTime>
  <Words>301</Words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Отгадайте о чем речь:</vt:lpstr>
      <vt:lpstr>Имя числительное </vt:lpstr>
      <vt:lpstr>Отгадайте словосочетание:</vt:lpstr>
      <vt:lpstr>Слайд 4</vt:lpstr>
      <vt:lpstr>Пословицы и поговорки: Вставьте недостающие слова,  определите тему пословиц.</vt:lpstr>
      <vt:lpstr>Хлеб </vt:lpstr>
      <vt:lpstr>Здоровое питание</vt:lpstr>
      <vt:lpstr>Цели и задачи урока: </vt:lpstr>
      <vt:lpstr>Слайд 9</vt:lpstr>
      <vt:lpstr>Воспитательные: </vt:lpstr>
      <vt:lpstr> </vt:lpstr>
      <vt:lpstr>Задания по группам:</vt:lpstr>
      <vt:lpstr>Слайд 13</vt:lpstr>
      <vt:lpstr>Рассчитайте калорийность хлеба, потребляемого за день.  Впишите вместо пропусков нужные слова. </vt:lpstr>
      <vt:lpstr>Таблица  Калорийность Хлеба 100 г </vt:lpstr>
      <vt:lpstr>Слайд 16</vt:lpstr>
      <vt:lpstr>Рефлексия. Домашнее задание: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</dc:title>
  <dc:creator>user</dc:creator>
  <cp:lastModifiedBy>user</cp:lastModifiedBy>
  <cp:revision>9</cp:revision>
  <dcterms:created xsi:type="dcterms:W3CDTF">2014-04-08T13:53:41Z</dcterms:created>
  <dcterms:modified xsi:type="dcterms:W3CDTF">2014-04-08T14:43:40Z</dcterms:modified>
</cp:coreProperties>
</file>