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9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5C2FA-BE88-4EA9-8705-3D81474DB5F4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9AA835-68C9-48DF-ACB2-B7B78F6CEF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CC59-BB1C-4954-86C8-97C145CDC615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2A4D-5B5C-42B1-BDFC-ABB512E573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2459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CC59-BB1C-4954-86C8-97C145CDC615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2A4D-5B5C-42B1-BDFC-ABB512E573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74499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CC59-BB1C-4954-86C8-97C145CDC615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2A4D-5B5C-42B1-BDFC-ABB512E573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20458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CC59-BB1C-4954-86C8-97C145CDC615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2A4D-5B5C-42B1-BDFC-ABB512E573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75779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CC59-BB1C-4954-86C8-97C145CDC615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2A4D-5B5C-42B1-BDFC-ABB512E573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40307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CC59-BB1C-4954-86C8-97C145CDC615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2A4D-5B5C-42B1-BDFC-ABB512E573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286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CC59-BB1C-4954-86C8-97C145CDC615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2A4D-5B5C-42B1-BDFC-ABB512E573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1263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CC59-BB1C-4954-86C8-97C145CDC615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2A4D-5B5C-42B1-BDFC-ABB512E573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61657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CC59-BB1C-4954-86C8-97C145CDC615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2A4D-5B5C-42B1-BDFC-ABB512E573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54247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CC59-BB1C-4954-86C8-97C145CDC615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2A4D-5B5C-42B1-BDFC-ABB512E573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16237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CC59-BB1C-4954-86C8-97C145CDC615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D2A4D-5B5C-42B1-BDFC-ABB512E573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43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1CC59-BB1C-4954-86C8-97C145CDC615}" type="datetimeFigureOut">
              <a:rPr lang="ru-RU" smtClean="0"/>
              <a:pPr/>
              <a:t>16.11.2014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D2A4D-5B5C-42B1-BDFC-ABB512E573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035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slide" Target="slide3.xml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548680"/>
            <a:ext cx="75608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Интерактивный тест</a:t>
            </a:r>
          </a:p>
          <a:p>
            <a:pPr algn="ctr"/>
            <a: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по ОРКСЭ </a:t>
            </a:r>
          </a:p>
          <a:p>
            <a:pPr algn="ctr"/>
            <a: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тема: «Дружба»</a:t>
            </a:r>
            <a:endParaRPr lang="ru-RU" sz="7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11960" y="5445224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Учитель ГБОУ СОШ 920</a:t>
            </a:r>
          </a:p>
          <a:p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Сухочева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О.Н.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Вертикальный свиток 3">
            <a:hlinkClick r:id="rId2" action="ppaction://hlinksldjump"/>
          </p:cNvPr>
          <p:cNvSpPr/>
          <p:nvPr/>
        </p:nvSpPr>
        <p:spPr>
          <a:xfrm>
            <a:off x="323528" y="5877272"/>
            <a:ext cx="648072" cy="720080"/>
          </a:xfrm>
          <a:prstGeom prst="vertic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1115616" y="6381328"/>
            <a:ext cx="792088" cy="21602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375262" y="176562"/>
            <a:ext cx="4526976" cy="6466652"/>
            <a:chOff x="1103040" y="181264"/>
            <a:chExt cx="4526976" cy="6466652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040" y="1121064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040" y="1570182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040" y="2005446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040" y="2454564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040" y="2924464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040" y="3375372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040" y="3837233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8" name="Picture 1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040" y="4307133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145" y="4777033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0" name="Picture 1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040" y="5238216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1" name="Picture 1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040" y="651164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2" name="Picture 1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040" y="5708116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3" name="Picture 1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145" y="181264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040" y="6178016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5" name="Picture 1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5040" y="1596101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6" name="Picture 1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5040" y="2017510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7" name="Picture 1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145" y="2487410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8" name="Picture 2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145" y="2929601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5040" y="3399501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70" name="Picture 2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145" y="3850409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71" name="Picture 2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145" y="4327236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72" name="Picture 2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145" y="4797136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73" name="Picture 2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145" y="5222571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145" y="5692471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75" name="Picture 2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145" y="6162371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76" name="Picture 2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040" y="4327236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77" name="Picture 2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040" y="3869401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78" name="Picture 3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040" y="3399501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79" name="Picture 3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4145" y="2959100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80" name="Picture 3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4145" y="2489200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81" name="Picture 3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040" y="2045219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82" name="Picture 3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040" y="1603028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83" name="Picture 3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040" y="1133128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84" name="Picture 3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3185" y="663228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85" name="Picture 3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5185" y="4339301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86" name="Picture 3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5185" y="4773453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87" name="Picture 3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6145" y="3869401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88" name="Picture 4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5185" y="3429000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89" name="Picture 4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5185" y="2959100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91" name="Picture 4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3330" y="4339301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92" name="Picture 4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3330" y="3876328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93" name="Picture 4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7185" y="3429000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94" name="Picture 4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3330" y="2959100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95" name="Picture 4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3330" y="2530070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96" name="Picture 4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3330" y="2072928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97" name="Picture 4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3330" y="1603028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98" name="Picture 5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8016" y="1616305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99" name="Picture 5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1603" y="2086205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00" name="Picture 5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912" y="2542828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01" name="Picture 5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912" y="2957310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02" name="Picture 5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912" y="3408218"/>
              <a:ext cx="762000" cy="46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1844459" y="6778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1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663164" y="1474151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2</a:t>
            </a:r>
            <a:endParaRPr lang="ru-RU" sz="28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3404204" y="53883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3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209749" y="283879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4</a:t>
            </a:r>
            <a:endParaRPr lang="ru-RU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824524" y="1569079"/>
            <a:ext cx="308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502581" y="152058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6</a:t>
            </a:r>
            <a:endParaRPr lang="ru-RU" sz="2400" b="1" dirty="0"/>
          </a:p>
        </p:txBody>
      </p:sp>
      <p:pic>
        <p:nvPicPr>
          <p:cNvPr id="2105" name="Picture 5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91" y="2316453"/>
            <a:ext cx="1512168" cy="226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06" name="Picture 5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225" y="2726912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08" name="Picture 6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1" y="4754089"/>
            <a:ext cx="2190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09" name="Picture 6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950" y="91838"/>
            <a:ext cx="1809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0" name="Picture 6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937" y="118751"/>
            <a:ext cx="1644662" cy="2284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1" name="Picture 6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16" y="397515"/>
            <a:ext cx="21431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2" name="Picture 6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109" y="4302431"/>
            <a:ext cx="2672003" cy="2443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5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780928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Овал 67">
            <a:hlinkClick r:id="rId11" action="ppaction://hlinksldjump"/>
          </p:cNvPr>
          <p:cNvSpPr/>
          <p:nvPr/>
        </p:nvSpPr>
        <p:spPr>
          <a:xfrm>
            <a:off x="8460432" y="6525344"/>
            <a:ext cx="360040" cy="14401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2705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88937"/>
            <a:ext cx="4529137" cy="6469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83768" y="404664"/>
            <a:ext cx="288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83768" y="764704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483768" y="1772816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83768" y="2204864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83768" y="2636912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83768" y="3068960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</a:t>
            </a:r>
            <a:endParaRPr lang="ru-RU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483768" y="3501008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83768" y="3933056"/>
            <a:ext cx="418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И</a:t>
            </a:r>
            <a:endParaRPr lang="ru-RU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483768" y="4437112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83768" y="4941168"/>
            <a:ext cx="287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83768" y="1268760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555776" y="5373216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555776" y="5877272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483768" y="6334780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483768" y="0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 smtClean="0">
                <a:solidFill>
                  <a:prstClr val="black"/>
                </a:solidFill>
              </a:rPr>
              <a:t>1</a:t>
            </a:r>
            <a:endParaRPr lang="ru-RU" sz="2400" b="1" dirty="0">
              <a:solidFill>
                <a:prstClr val="black"/>
              </a:solidFill>
            </a:endParaRPr>
          </a:p>
        </p:txBody>
      </p:sp>
      <p:pic>
        <p:nvPicPr>
          <p:cNvPr id="22" name="Picture 5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6872"/>
            <a:ext cx="1512168" cy="226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6876256" y="476672"/>
            <a:ext cx="2016224" cy="612068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Моральное правило, </a:t>
            </a:r>
            <a:r>
              <a:rPr lang="ru-RU" sz="2800" dirty="0" err="1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регулирую-щее</a:t>
            </a:r>
            <a:r>
              <a:rPr lang="ru-RU" sz="28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отношения между людьми при </a:t>
            </a:r>
            <a:r>
              <a:rPr lang="ru-RU" sz="2800" dirty="0" err="1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распреде-лении</a:t>
            </a:r>
            <a:r>
              <a:rPr lang="ru-RU" sz="28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благ, наград, наказаний.</a:t>
            </a:r>
            <a:endParaRPr lang="ru-RU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Овал 23">
            <a:hlinkClick r:id="rId4" action="ppaction://hlinksldjump"/>
          </p:cNvPr>
          <p:cNvSpPr/>
          <p:nvPr/>
        </p:nvSpPr>
        <p:spPr>
          <a:xfrm flipV="1">
            <a:off x="8172400" y="6309320"/>
            <a:ext cx="576064" cy="14401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3025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8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88937"/>
            <a:ext cx="4529137" cy="6469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83768" y="404664"/>
            <a:ext cx="288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83768" y="764704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483768" y="1772816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83768" y="2204864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83768" y="2636912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83768" y="3068960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</a:t>
            </a:r>
            <a:endParaRPr lang="ru-RU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483768" y="3501008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83768" y="3933056"/>
            <a:ext cx="418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И</a:t>
            </a:r>
            <a:endParaRPr lang="ru-RU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483768" y="4437112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83768" y="4941168"/>
            <a:ext cx="287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83768" y="1268760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555776" y="5373216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555776" y="5877272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483768" y="6334780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483768" y="0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 smtClean="0">
                <a:solidFill>
                  <a:prstClr val="black"/>
                </a:solidFill>
              </a:rPr>
              <a:t>1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364088" y="188640"/>
            <a:ext cx="3528392" cy="144016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/>
              <a:t>Стремление человека к добру.</a:t>
            </a:r>
            <a:endParaRPr lang="ru-RU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Овал 23">
            <a:hlinkClick r:id="rId3" action="ppaction://hlinksldjump"/>
          </p:cNvPr>
          <p:cNvSpPr/>
          <p:nvPr/>
        </p:nvSpPr>
        <p:spPr>
          <a:xfrm flipV="1">
            <a:off x="8172400" y="6309320"/>
            <a:ext cx="576064" cy="14401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icture 6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64904"/>
            <a:ext cx="1809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3131840" y="1772816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</a:t>
            </a:r>
            <a:endParaRPr lang="ru-RU" sz="28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131840" y="2204864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203848" y="2636912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Б</a:t>
            </a:r>
            <a:endParaRPr lang="ru-RU" sz="2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203848" y="3140968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203848" y="3573016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3203848" y="4077072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</a:t>
            </a:r>
            <a:endParaRPr lang="ru-RU" sz="28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3203848" y="4509120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3203848" y="5013176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3203848" y="5445224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203848" y="5877272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Л</a:t>
            </a:r>
            <a:endParaRPr lang="ru-RU" sz="28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3203848" y="6334780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3131840" y="69269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2</a:t>
            </a:r>
            <a:endParaRPr lang="ru-RU" sz="2800" b="1" dirty="0"/>
          </a:p>
        </p:txBody>
      </p:sp>
      <p:sp>
        <p:nvSpPr>
          <p:cNvPr id="41" name="Стрелка вниз 40"/>
          <p:cNvSpPr/>
          <p:nvPr/>
        </p:nvSpPr>
        <p:spPr>
          <a:xfrm>
            <a:off x="3203848" y="1268760"/>
            <a:ext cx="216024" cy="36004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" name="Picture 6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221088"/>
            <a:ext cx="2484276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73025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6" grpId="0"/>
      <p:bldP spid="37" grpId="0"/>
      <p:bldP spid="38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88937"/>
            <a:ext cx="4529137" cy="6469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83768" y="404664"/>
            <a:ext cx="288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83768" y="764704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483768" y="1772816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83768" y="2204864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83768" y="2636912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83768" y="3068960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</a:t>
            </a:r>
            <a:endParaRPr lang="ru-RU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483768" y="3501008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83768" y="3933056"/>
            <a:ext cx="418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И</a:t>
            </a:r>
            <a:endParaRPr lang="ru-RU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483768" y="4437112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83768" y="4941168"/>
            <a:ext cx="287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83768" y="1268760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555776" y="5373216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555776" y="5877272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483768" y="6334780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483768" y="0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 smtClean="0">
                <a:solidFill>
                  <a:prstClr val="black"/>
                </a:solidFill>
              </a:rPr>
              <a:t>1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652120" y="188640"/>
            <a:ext cx="3240360" cy="144016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Понятие противоположное эгоизму</a:t>
            </a:r>
          </a:p>
        </p:txBody>
      </p:sp>
      <p:sp>
        <p:nvSpPr>
          <p:cNvPr id="24" name="Овал 23">
            <a:hlinkClick r:id="rId3" action="ppaction://hlinksldjump"/>
          </p:cNvPr>
          <p:cNvSpPr/>
          <p:nvPr/>
        </p:nvSpPr>
        <p:spPr>
          <a:xfrm flipV="1">
            <a:off x="8388424" y="6525344"/>
            <a:ext cx="576064" cy="14401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131840" y="1772816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</a:t>
            </a:r>
            <a:endParaRPr lang="ru-RU" sz="28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131840" y="2204864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203848" y="2636912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Б</a:t>
            </a:r>
            <a:endParaRPr lang="ru-RU" sz="2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203848" y="3140968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203848" y="3573016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3203848" y="4077072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</a:t>
            </a:r>
            <a:endParaRPr lang="ru-RU" sz="28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3203848" y="4509120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3203848" y="5013176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3203848" y="5445224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203848" y="5877272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Л</a:t>
            </a:r>
            <a:endParaRPr lang="ru-RU" sz="28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3203848" y="6334780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3131840" y="69269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2</a:t>
            </a:r>
            <a:endParaRPr lang="ru-RU" sz="2800" b="1" dirty="0"/>
          </a:p>
        </p:txBody>
      </p:sp>
      <p:sp>
        <p:nvSpPr>
          <p:cNvPr id="41" name="Стрелка вниз 40"/>
          <p:cNvSpPr/>
          <p:nvPr/>
        </p:nvSpPr>
        <p:spPr>
          <a:xfrm>
            <a:off x="3203848" y="1268760"/>
            <a:ext cx="216024" cy="36004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3" name="Picture 6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221088"/>
            <a:ext cx="2483347" cy="227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3995936" y="764704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А</a:t>
            </a:r>
            <a:endParaRPr lang="ru-RU" sz="28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3995936" y="1268760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Л</a:t>
            </a:r>
            <a:endParaRPr lang="ru-RU" sz="28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3995936" y="1772816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3995936" y="2204864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3995936" y="2636912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3995936" y="3140968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У</a:t>
            </a:r>
            <a:endParaRPr lang="ru-RU" sz="28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3995936" y="3645024"/>
            <a:ext cx="385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И</a:t>
            </a:r>
            <a:endParaRPr lang="ru-RU" sz="24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3995936" y="4005064"/>
            <a:ext cx="357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З</a:t>
            </a:r>
            <a:endParaRPr lang="ru-RU" sz="28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3923928" y="4509120"/>
            <a:ext cx="498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М</a:t>
            </a:r>
            <a:endParaRPr lang="ru-RU" sz="28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3995936" y="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3</a:t>
            </a:r>
            <a:endParaRPr lang="ru-RU" sz="2800" b="1" dirty="0"/>
          </a:p>
        </p:txBody>
      </p:sp>
      <p:sp>
        <p:nvSpPr>
          <p:cNvPr id="52" name="Стрелка вниз 51"/>
          <p:cNvSpPr/>
          <p:nvPr/>
        </p:nvSpPr>
        <p:spPr>
          <a:xfrm>
            <a:off x="4067944" y="476672"/>
            <a:ext cx="216024" cy="36004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3025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35" grpId="0"/>
      <p:bldP spid="42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88937"/>
            <a:ext cx="4529137" cy="6469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83768" y="404664"/>
            <a:ext cx="288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83768" y="764704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483768" y="1772816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83768" y="2204864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83768" y="2636912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83768" y="3068960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</a:t>
            </a:r>
            <a:endParaRPr lang="ru-RU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483768" y="3501008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83768" y="3933056"/>
            <a:ext cx="418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И</a:t>
            </a:r>
            <a:endParaRPr lang="ru-RU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483768" y="4437112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83768" y="4941168"/>
            <a:ext cx="287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83768" y="1268760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555776" y="5373216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555776" y="5877272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483768" y="6334780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483768" y="0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 smtClean="0">
                <a:solidFill>
                  <a:prstClr val="black"/>
                </a:solidFill>
              </a:rPr>
              <a:t>1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364088" y="5013176"/>
            <a:ext cx="3240360" cy="144016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/>
              <a:t>Высшая </a:t>
            </a:r>
            <a:r>
              <a:rPr lang="ru-RU" sz="2800" dirty="0" smtClean="0"/>
              <a:t>ценность для человека.</a:t>
            </a:r>
            <a:endParaRPr lang="ru-RU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Овал 23">
            <a:hlinkClick r:id="rId3" action="ppaction://hlinksldjump"/>
          </p:cNvPr>
          <p:cNvSpPr/>
          <p:nvPr/>
        </p:nvSpPr>
        <p:spPr>
          <a:xfrm flipV="1">
            <a:off x="8388424" y="6525344"/>
            <a:ext cx="576064" cy="14401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131840" y="1772816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</a:t>
            </a:r>
            <a:endParaRPr lang="ru-RU" sz="28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131840" y="2204864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203848" y="2636912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Б</a:t>
            </a:r>
            <a:endParaRPr lang="ru-RU" sz="2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203848" y="3140968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203848" y="3573016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3203848" y="4077072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</a:t>
            </a:r>
            <a:endParaRPr lang="ru-RU" sz="28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3203848" y="4509120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3203848" y="5013176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3203848" y="5445224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203848" y="5877272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Л</a:t>
            </a:r>
            <a:endParaRPr lang="ru-RU" sz="28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3203848" y="6334780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3131840" y="69269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2</a:t>
            </a:r>
            <a:endParaRPr lang="ru-RU" sz="2800" b="1" dirty="0"/>
          </a:p>
        </p:txBody>
      </p:sp>
      <p:sp>
        <p:nvSpPr>
          <p:cNvPr id="41" name="Стрелка вниз 40"/>
          <p:cNvSpPr/>
          <p:nvPr/>
        </p:nvSpPr>
        <p:spPr>
          <a:xfrm>
            <a:off x="3203848" y="1268760"/>
            <a:ext cx="216024" cy="36004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3995936" y="764704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А</a:t>
            </a:r>
            <a:endParaRPr lang="ru-RU" sz="28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3995936" y="1268760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Л</a:t>
            </a:r>
            <a:endParaRPr lang="ru-RU" sz="28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3995936" y="1772816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3995936" y="2204864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3995936" y="2636912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3995936" y="3140968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У</a:t>
            </a:r>
            <a:endParaRPr lang="ru-RU" sz="28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3995936" y="3645024"/>
            <a:ext cx="385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И</a:t>
            </a:r>
            <a:endParaRPr lang="ru-RU" sz="24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3995936" y="4005064"/>
            <a:ext cx="357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З</a:t>
            </a:r>
            <a:endParaRPr lang="ru-RU" sz="28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3923928" y="4509120"/>
            <a:ext cx="498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М</a:t>
            </a:r>
            <a:endParaRPr lang="ru-RU" sz="28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3995936" y="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3</a:t>
            </a:r>
            <a:endParaRPr lang="ru-RU" sz="2800" b="1" dirty="0"/>
          </a:p>
        </p:txBody>
      </p:sp>
      <p:sp>
        <p:nvSpPr>
          <p:cNvPr id="52" name="Стрелка вниз 51"/>
          <p:cNvSpPr/>
          <p:nvPr/>
        </p:nvSpPr>
        <p:spPr>
          <a:xfrm>
            <a:off x="4067944" y="476672"/>
            <a:ext cx="216024" cy="36004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3" name="Picture 6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340768"/>
            <a:ext cx="1872208" cy="1478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4716016" y="213285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4</a:t>
            </a:r>
            <a:endParaRPr lang="ru-RU" sz="2800" b="1" dirty="0"/>
          </a:p>
        </p:txBody>
      </p:sp>
      <p:sp>
        <p:nvSpPr>
          <p:cNvPr id="55" name="Стрелка вниз 54"/>
          <p:cNvSpPr/>
          <p:nvPr/>
        </p:nvSpPr>
        <p:spPr>
          <a:xfrm>
            <a:off x="4788024" y="2636912"/>
            <a:ext cx="216024" cy="432048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644008" y="3140968"/>
            <a:ext cx="482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Ж</a:t>
            </a:r>
            <a:endParaRPr lang="ru-RU" sz="28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4716016" y="3573016"/>
            <a:ext cx="418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И</a:t>
            </a:r>
            <a:endParaRPr lang="ru-RU" sz="28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4716016" y="4005064"/>
            <a:ext cx="357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З</a:t>
            </a:r>
            <a:endParaRPr lang="ru-RU" sz="28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4716016" y="4509120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Н</a:t>
            </a:r>
            <a:endParaRPr lang="ru-RU" sz="28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4716016" y="4941168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</p:spTree>
    <p:extLst>
      <p:ext uri="{BB962C8B-B14F-4D97-AF65-F5344CB8AC3E}">
        <p14:creationId xmlns="" xmlns:p14="http://schemas.microsoft.com/office/powerpoint/2010/main" val="273025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  <p:bldP spid="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88937"/>
            <a:ext cx="4529137" cy="6469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83768" y="404664"/>
            <a:ext cx="288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83768" y="764704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483768" y="1772816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83768" y="2204864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83768" y="2636912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83768" y="3068960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</a:t>
            </a:r>
            <a:endParaRPr lang="ru-RU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483768" y="3501008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83768" y="3933056"/>
            <a:ext cx="418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И</a:t>
            </a:r>
            <a:endParaRPr lang="ru-RU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483768" y="4437112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83768" y="4941168"/>
            <a:ext cx="287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83768" y="1268760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555776" y="5373216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555776" y="5877272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483768" y="6334780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483768" y="0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 smtClean="0">
                <a:solidFill>
                  <a:prstClr val="black"/>
                </a:solidFill>
              </a:rPr>
              <a:t>1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9512" y="620688"/>
            <a:ext cx="1944216" cy="3816424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tx1"/>
                </a:solidFill>
                <a:cs typeface="Arial" pitchFamily="34" charset="0"/>
              </a:rPr>
              <a:t>Чем обладает человек в отличие от других существ</a:t>
            </a:r>
            <a:endParaRPr lang="ru-RU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4" name="Овал 23">
            <a:hlinkClick r:id="rId3" action="ppaction://hlinksldjump"/>
          </p:cNvPr>
          <p:cNvSpPr/>
          <p:nvPr/>
        </p:nvSpPr>
        <p:spPr>
          <a:xfrm flipV="1">
            <a:off x="8388424" y="6597352"/>
            <a:ext cx="576064" cy="7200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131840" y="1772816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</a:t>
            </a:r>
            <a:endParaRPr lang="ru-RU" sz="28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131840" y="2204864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203848" y="2636912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Б</a:t>
            </a:r>
            <a:endParaRPr lang="ru-RU" sz="2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203848" y="3140968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203848" y="3573016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3203848" y="4077072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</a:t>
            </a:r>
            <a:endParaRPr lang="ru-RU" sz="28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3203848" y="4509120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3203848" y="5013176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3203848" y="5445224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203848" y="5877272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Л</a:t>
            </a:r>
            <a:endParaRPr lang="ru-RU" sz="28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3203848" y="6334780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3131840" y="69269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2</a:t>
            </a:r>
            <a:endParaRPr lang="ru-RU" sz="2800" b="1" dirty="0"/>
          </a:p>
        </p:txBody>
      </p:sp>
      <p:sp>
        <p:nvSpPr>
          <p:cNvPr id="41" name="Стрелка вниз 40"/>
          <p:cNvSpPr/>
          <p:nvPr/>
        </p:nvSpPr>
        <p:spPr>
          <a:xfrm>
            <a:off x="3203848" y="1268760"/>
            <a:ext cx="216024" cy="36004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3995936" y="764704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А</a:t>
            </a:r>
            <a:endParaRPr lang="ru-RU" sz="28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3995936" y="1268760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Л</a:t>
            </a:r>
            <a:endParaRPr lang="ru-RU" sz="28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3995936" y="1772816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3995936" y="2204864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3995936" y="2636912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3995936" y="3140968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У</a:t>
            </a:r>
            <a:endParaRPr lang="ru-RU" sz="28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3995936" y="3645024"/>
            <a:ext cx="385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И</a:t>
            </a:r>
            <a:endParaRPr lang="ru-RU" sz="24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3995936" y="4005064"/>
            <a:ext cx="357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З</a:t>
            </a:r>
            <a:endParaRPr lang="ru-RU" sz="28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3923928" y="4509120"/>
            <a:ext cx="498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М</a:t>
            </a:r>
            <a:endParaRPr lang="ru-RU" sz="28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3995936" y="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3</a:t>
            </a:r>
            <a:endParaRPr lang="ru-RU" sz="2800" b="1" dirty="0"/>
          </a:p>
        </p:txBody>
      </p:sp>
      <p:sp>
        <p:nvSpPr>
          <p:cNvPr id="52" name="Стрелка вниз 51"/>
          <p:cNvSpPr/>
          <p:nvPr/>
        </p:nvSpPr>
        <p:spPr>
          <a:xfrm>
            <a:off x="4067944" y="476672"/>
            <a:ext cx="216024" cy="36004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TextBox 53"/>
          <p:cNvSpPr txBox="1"/>
          <p:nvPr/>
        </p:nvSpPr>
        <p:spPr>
          <a:xfrm>
            <a:off x="4716016" y="213285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4</a:t>
            </a:r>
            <a:endParaRPr lang="ru-RU" sz="2800" b="1" dirty="0"/>
          </a:p>
        </p:txBody>
      </p:sp>
      <p:sp>
        <p:nvSpPr>
          <p:cNvPr id="55" name="Стрелка вниз 54"/>
          <p:cNvSpPr/>
          <p:nvPr/>
        </p:nvSpPr>
        <p:spPr>
          <a:xfrm>
            <a:off x="4788024" y="2636912"/>
            <a:ext cx="216024" cy="432048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644008" y="3140968"/>
            <a:ext cx="482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Ж</a:t>
            </a:r>
            <a:endParaRPr lang="ru-RU" sz="28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4716016" y="3573016"/>
            <a:ext cx="418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И</a:t>
            </a:r>
            <a:endParaRPr lang="ru-RU" sz="28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4716016" y="4005064"/>
            <a:ext cx="357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З</a:t>
            </a:r>
            <a:endParaRPr lang="ru-RU" sz="28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4716016" y="4509120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Н</a:t>
            </a:r>
            <a:endParaRPr lang="ru-RU" sz="28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4716016" y="4941168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  <p:pic>
        <p:nvPicPr>
          <p:cNvPr id="61" name="Picture 6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580" y="4581128"/>
            <a:ext cx="2760307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TextBox 61"/>
          <p:cNvSpPr txBox="1"/>
          <p:nvPr/>
        </p:nvSpPr>
        <p:spPr>
          <a:xfrm>
            <a:off x="5436096" y="69269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5</a:t>
            </a:r>
            <a:endParaRPr lang="ru-RU" sz="2800" b="1" dirty="0"/>
          </a:p>
        </p:txBody>
      </p:sp>
      <p:sp>
        <p:nvSpPr>
          <p:cNvPr id="63" name="Стрелка вниз 62"/>
          <p:cNvSpPr/>
          <p:nvPr/>
        </p:nvSpPr>
        <p:spPr>
          <a:xfrm>
            <a:off x="5508104" y="1268760"/>
            <a:ext cx="216024" cy="432048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TextBox 63"/>
          <p:cNvSpPr txBox="1"/>
          <p:nvPr/>
        </p:nvSpPr>
        <p:spPr>
          <a:xfrm>
            <a:off x="5436096" y="1772816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5436096" y="2204864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В</a:t>
            </a:r>
            <a:endParaRPr lang="ru-RU" sz="28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436096" y="2708920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5436096" y="3140968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Б</a:t>
            </a:r>
            <a:endParaRPr lang="ru-RU" sz="28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5436096" y="3573016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5436096" y="4005064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</a:t>
            </a:r>
            <a:endParaRPr lang="ru-RU" sz="2800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5436096" y="4509120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А</a:t>
            </a:r>
            <a:endParaRPr lang="ru-RU" sz="2800" b="1" dirty="0"/>
          </a:p>
        </p:txBody>
      </p:sp>
    </p:spTree>
    <p:extLst>
      <p:ext uri="{BB962C8B-B14F-4D97-AF65-F5344CB8AC3E}">
        <p14:creationId xmlns="" xmlns:p14="http://schemas.microsoft.com/office/powerpoint/2010/main" val="273025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88937"/>
            <a:ext cx="4529137" cy="6469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83768" y="404664"/>
            <a:ext cx="288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83768" y="764704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483768" y="1772816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83768" y="2204864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83768" y="2636912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83768" y="3068960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</a:t>
            </a:r>
            <a:endParaRPr lang="ru-RU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483768" y="3501008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83768" y="3933056"/>
            <a:ext cx="418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И</a:t>
            </a:r>
            <a:endParaRPr lang="ru-RU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483768" y="4437112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83768" y="4941168"/>
            <a:ext cx="287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83768" y="1268760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555776" y="5373216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555776" y="5877272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483768" y="6334780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483768" y="0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 smtClean="0">
                <a:solidFill>
                  <a:prstClr val="black"/>
                </a:solidFill>
              </a:rPr>
              <a:t>1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9512" y="2924944"/>
            <a:ext cx="1979712" cy="3744416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С</a:t>
            </a:r>
            <a:r>
              <a:rPr lang="ru-RU" sz="28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истема </a:t>
            </a:r>
            <a:r>
              <a:rPr lang="ru-RU" sz="28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норм и ценностей, </a:t>
            </a:r>
            <a:r>
              <a:rPr lang="ru-RU" sz="2800" dirty="0" err="1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регулирую-щих</a:t>
            </a:r>
            <a:r>
              <a:rPr lang="ru-RU" sz="28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поведение человека.</a:t>
            </a:r>
            <a:endParaRPr lang="ru-RU" sz="28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131840" y="1772816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</a:t>
            </a:r>
            <a:endParaRPr lang="ru-RU" sz="28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131840" y="2204864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203848" y="2636912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Б</a:t>
            </a:r>
            <a:endParaRPr lang="ru-RU" sz="2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203848" y="3140968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203848" y="3573016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3203848" y="4077072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</a:t>
            </a:r>
            <a:endParaRPr lang="ru-RU" sz="28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3203848" y="4509120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3203848" y="5013176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3203848" y="5445224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203848" y="5877272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Л</a:t>
            </a:r>
            <a:endParaRPr lang="ru-RU" sz="28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3203848" y="6334780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3131840" y="69269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2</a:t>
            </a:r>
            <a:endParaRPr lang="ru-RU" sz="2800" b="1" dirty="0"/>
          </a:p>
        </p:txBody>
      </p:sp>
      <p:sp>
        <p:nvSpPr>
          <p:cNvPr id="41" name="Стрелка вниз 40"/>
          <p:cNvSpPr/>
          <p:nvPr/>
        </p:nvSpPr>
        <p:spPr>
          <a:xfrm>
            <a:off x="3203848" y="1268760"/>
            <a:ext cx="216024" cy="36004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3995936" y="764704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А</a:t>
            </a:r>
            <a:endParaRPr lang="ru-RU" sz="28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3995936" y="1268760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Л</a:t>
            </a:r>
            <a:endParaRPr lang="ru-RU" sz="28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3995936" y="1772816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3995936" y="2204864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Т</a:t>
            </a:r>
            <a:endParaRPr lang="ru-RU" sz="28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3995936" y="2636912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3995936" y="3140968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У</a:t>
            </a:r>
            <a:endParaRPr lang="ru-RU" sz="28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3995936" y="3645024"/>
            <a:ext cx="385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И</a:t>
            </a:r>
            <a:endParaRPr lang="ru-RU" sz="24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3995936" y="4005064"/>
            <a:ext cx="357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З</a:t>
            </a:r>
            <a:endParaRPr lang="ru-RU" sz="28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3923928" y="4509120"/>
            <a:ext cx="498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М</a:t>
            </a:r>
            <a:endParaRPr lang="ru-RU" sz="28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3995936" y="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3</a:t>
            </a:r>
            <a:endParaRPr lang="ru-RU" sz="2800" b="1" dirty="0"/>
          </a:p>
        </p:txBody>
      </p:sp>
      <p:sp>
        <p:nvSpPr>
          <p:cNvPr id="52" name="Стрелка вниз 51"/>
          <p:cNvSpPr/>
          <p:nvPr/>
        </p:nvSpPr>
        <p:spPr>
          <a:xfrm>
            <a:off x="4067944" y="476672"/>
            <a:ext cx="216024" cy="36004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TextBox 53"/>
          <p:cNvSpPr txBox="1"/>
          <p:nvPr/>
        </p:nvSpPr>
        <p:spPr>
          <a:xfrm>
            <a:off x="4716016" y="213285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4</a:t>
            </a:r>
            <a:endParaRPr lang="ru-RU" sz="2800" b="1" dirty="0"/>
          </a:p>
        </p:txBody>
      </p:sp>
      <p:sp>
        <p:nvSpPr>
          <p:cNvPr id="55" name="Стрелка вниз 54"/>
          <p:cNvSpPr/>
          <p:nvPr/>
        </p:nvSpPr>
        <p:spPr>
          <a:xfrm>
            <a:off x="4788024" y="2636912"/>
            <a:ext cx="216024" cy="432048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644008" y="3140968"/>
            <a:ext cx="482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Ж</a:t>
            </a:r>
            <a:endParaRPr lang="ru-RU" sz="28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4716016" y="3573016"/>
            <a:ext cx="418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И</a:t>
            </a:r>
            <a:endParaRPr lang="ru-RU" sz="28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4716016" y="4005064"/>
            <a:ext cx="357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З</a:t>
            </a:r>
            <a:endParaRPr lang="ru-RU" sz="28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4716016" y="4509120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Н</a:t>
            </a:r>
            <a:endParaRPr lang="ru-RU" sz="28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4716016" y="4941168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5436096" y="69269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5</a:t>
            </a:r>
            <a:endParaRPr lang="ru-RU" sz="2800" b="1" dirty="0"/>
          </a:p>
        </p:txBody>
      </p:sp>
      <p:sp>
        <p:nvSpPr>
          <p:cNvPr id="63" name="Стрелка вниз 62"/>
          <p:cNvSpPr/>
          <p:nvPr/>
        </p:nvSpPr>
        <p:spPr>
          <a:xfrm>
            <a:off x="5508104" y="1268760"/>
            <a:ext cx="216024" cy="432048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TextBox 63"/>
          <p:cNvSpPr txBox="1"/>
          <p:nvPr/>
        </p:nvSpPr>
        <p:spPr>
          <a:xfrm>
            <a:off x="5436096" y="1772816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5436096" y="2204864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В</a:t>
            </a:r>
            <a:endParaRPr lang="ru-RU" sz="28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436096" y="2708920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5436096" y="3140968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Б</a:t>
            </a:r>
            <a:endParaRPr lang="ru-RU" sz="28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5436096" y="3573016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5436096" y="4005064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Д</a:t>
            </a:r>
            <a:endParaRPr lang="ru-RU" sz="2800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5436096" y="4509120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А</a:t>
            </a:r>
            <a:endParaRPr lang="ru-RU" sz="2800" b="1" dirty="0"/>
          </a:p>
        </p:txBody>
      </p:sp>
      <p:pic>
        <p:nvPicPr>
          <p:cNvPr id="72" name="Picture 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581128"/>
            <a:ext cx="2808312" cy="210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6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1644662" cy="2284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xtBox 73"/>
          <p:cNvSpPr txBox="1"/>
          <p:nvPr/>
        </p:nvSpPr>
        <p:spPr>
          <a:xfrm>
            <a:off x="6228184" y="69269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6</a:t>
            </a:r>
            <a:endParaRPr lang="ru-RU" sz="2800" b="1" dirty="0"/>
          </a:p>
        </p:txBody>
      </p:sp>
      <p:sp>
        <p:nvSpPr>
          <p:cNvPr id="75" name="Стрелка вниз 74"/>
          <p:cNvSpPr/>
          <p:nvPr/>
        </p:nvSpPr>
        <p:spPr>
          <a:xfrm>
            <a:off x="6300192" y="1268760"/>
            <a:ext cx="216024" cy="432048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TextBox 75"/>
          <p:cNvSpPr txBox="1"/>
          <p:nvPr/>
        </p:nvSpPr>
        <p:spPr>
          <a:xfrm>
            <a:off x="6156176" y="1772816"/>
            <a:ext cx="498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М</a:t>
            </a:r>
            <a:endParaRPr lang="ru-RU" sz="28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6156176" y="2204864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6156176" y="2708920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79" name="TextBox 78"/>
          <p:cNvSpPr txBox="1"/>
          <p:nvPr/>
        </p:nvSpPr>
        <p:spPr>
          <a:xfrm>
            <a:off x="6156176" y="3140968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А</a:t>
            </a:r>
            <a:endParaRPr lang="ru-RU" sz="2800" b="1" dirty="0"/>
          </a:p>
        </p:txBody>
      </p:sp>
      <p:sp>
        <p:nvSpPr>
          <p:cNvPr id="80" name="TextBox 79"/>
          <p:cNvSpPr txBox="1"/>
          <p:nvPr/>
        </p:nvSpPr>
        <p:spPr>
          <a:xfrm>
            <a:off x="6156176" y="3573016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Л</a:t>
            </a:r>
            <a:endParaRPr lang="ru-RU" sz="2800" b="1" dirty="0"/>
          </a:p>
        </p:txBody>
      </p:sp>
      <p:sp>
        <p:nvSpPr>
          <p:cNvPr id="81" name="Прямоугольник 80"/>
          <p:cNvSpPr/>
          <p:nvPr/>
        </p:nvSpPr>
        <p:spPr>
          <a:xfrm>
            <a:off x="6084168" y="4077072"/>
            <a:ext cx="648072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TextBox 81"/>
          <p:cNvSpPr txBox="1"/>
          <p:nvPr/>
        </p:nvSpPr>
        <p:spPr>
          <a:xfrm>
            <a:off x="6228184" y="4005064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Ь</a:t>
            </a:r>
            <a:endParaRPr lang="ru-RU" sz="2800" b="1" dirty="0"/>
          </a:p>
        </p:txBody>
      </p:sp>
      <p:sp>
        <p:nvSpPr>
          <p:cNvPr id="83" name="Овал 82">
            <a:hlinkClick r:id="rId5" action="ppaction://hlinksldjump"/>
          </p:cNvPr>
          <p:cNvSpPr/>
          <p:nvPr/>
        </p:nvSpPr>
        <p:spPr>
          <a:xfrm>
            <a:off x="8532440" y="6453336"/>
            <a:ext cx="432048" cy="14401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3025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78" grpId="0"/>
      <p:bldP spid="79" grpId="0"/>
      <p:bldP spid="80" grpId="0"/>
      <p:bldP spid="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трелка углом вверх 2">
            <a:hlinkClick r:id="rId2" action="ppaction://hlinksldjump"/>
          </p:cNvPr>
          <p:cNvSpPr/>
          <p:nvPr/>
        </p:nvSpPr>
        <p:spPr>
          <a:xfrm>
            <a:off x="8028384" y="5877272"/>
            <a:ext cx="576064" cy="432048"/>
          </a:xfrm>
          <a:prstGeom prst="bent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23528" y="404664"/>
            <a:ext cx="806489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Список используемых ресурсов:</a:t>
            </a:r>
          </a:p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1025</TotalTime>
  <Words>303</Words>
  <Application>Microsoft Office PowerPoint</Application>
  <PresentationFormat>Экран (4:3)</PresentationFormat>
  <Paragraphs>257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</dc:creator>
  <cp:lastModifiedBy>а</cp:lastModifiedBy>
  <cp:revision>59</cp:revision>
  <dcterms:created xsi:type="dcterms:W3CDTF">2014-11-15T15:08:45Z</dcterms:created>
  <dcterms:modified xsi:type="dcterms:W3CDTF">2014-11-16T14:52:30Z</dcterms:modified>
</cp:coreProperties>
</file>