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7" r:id="rId3"/>
    <p:sldId id="258" r:id="rId4"/>
    <p:sldId id="259" r:id="rId5"/>
    <p:sldId id="257" r:id="rId6"/>
    <p:sldId id="260" r:id="rId7"/>
    <p:sldId id="272" r:id="rId8"/>
    <p:sldId id="261" r:id="rId9"/>
    <p:sldId id="263" r:id="rId10"/>
    <p:sldId id="264" r:id="rId11"/>
    <p:sldId id="265" r:id="rId12"/>
    <p:sldId id="269" r:id="rId13"/>
    <p:sldId id="270" r:id="rId14"/>
    <p:sldId id="268" r:id="rId15"/>
    <p:sldId id="266" r:id="rId16"/>
    <p:sldId id="271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 autoAdjust="0"/>
    <p:restoredTop sz="94574" autoAdjust="0"/>
  </p:normalViewPr>
  <p:slideViewPr>
    <p:cSldViewPr>
      <p:cViewPr varScale="1">
        <p:scale>
          <a:sx n="51" d="100"/>
          <a:sy n="51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868D4-7A39-4088-A348-BA15BB338F08}" type="datetimeFigureOut">
              <a:rPr lang="ru-RU" smtClean="0"/>
              <a:pPr/>
              <a:t>18.07.2014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812DB-A0AE-41F1-81B8-18474272B4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80CF6-4468-42AE-9C6B-61EF1220E2A7}" type="datetimeFigureOut">
              <a:rPr lang="ru-RU" smtClean="0"/>
              <a:pPr/>
              <a:t>18.07.2014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F5275-CF02-409E-B395-B2C53EDAFD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ACDADE1-FA75-48C2-93CB-4A27F1352A4C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78E553-49CD-4A86-9266-141C4B606111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717DFCF-371B-4B25-946A-63E8E490E18B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A4A6040-1494-4876-AE33-0FB5B67E391F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4F46EB-1DD5-4CC2-B8AC-60B7B7D4F5BD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64B73D-6415-4932-82FF-0247D45648C8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D1A9CDB-6F1D-4663-8C63-BF974657C62D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94817F-B2B0-4552-88AC-7804EAA20103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4DBFAB-E6D1-4E5A-8230-A52393276D29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127B5-EA3F-4ABD-AD08-6CCDC35C5C88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A638696-F3FB-4141-8252-5EB777ED9B19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3355BC6-37A3-4BD7-A916-ED7693A63A4E}" type="datetime1">
              <a:rPr lang="ru-RU" smtClean="0"/>
              <a:pPr/>
              <a:t>18.07.2014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4;&#1082;&#1089;&#1072;&#1085;&#1072;\Desktop\&#1053;&#1086;&#1074;&#1072;&#1103;%20&#1087;&#1072;&#1087;&#1082;&#1072;\Letuchij_korabl_-_Pesnya_o_schaste_(get-tune.net)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&#1054;&#1082;&#1089;&#1072;&#1085;&#1072;\Desktop\&#1053;&#1086;&#1074;&#1072;&#1103;%20&#1087;&#1072;&#1087;&#1082;&#1072;\&#1057;&#1072;&#1084;&#1099;&#1081;%20&#1076;&#1086;&#1073;&#1088;&#1099;&#1081;%20&#1088;&#1086;&#1083;&#1080;&#1082;!%20&#1047;&#1072;&#1088;&#1103;&#1076;&#1080;&#1089;&#1100;%20&#1087;&#1086;&#1079;&#1080;&#1090;&#1080;&#1074;&#1086;&#1084;....avi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&#1054;&#1082;&#1089;&#1072;&#1085;&#1072;\Desktop\&#1089;&#1072;&#1084;&#1086;&#1087;&#1086;&#1079;&#1085;&#1072;&#1085;&#1080;&#1077;\&#1084;&#1072;&#1090;&#1077;&#1088;&#1080;&#1072;&#1083;%20&#1082;%20&#1086;&#1090;&#1082;&#1088;&#1099;&#1090;&#1086;&#1084;&#1091;%20&#1091;&#1088;&#1086;&#1082;&#1091;\&#1089;&#1095;&#1072;&#1089;&#1090;&#1100;&#1077;\3.c&#1086;&#1094;.&#1088;&#1086;&#1083;&#1080;&#1082;-%20&#1095;&#1090;&#1086;%20&#1090;&#1072;&#1082;&#1086;&#1077;%20&#1089;&#1095;&#1072;&#1089;&#1090;&#1100;&#1077;.mp4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ru.wikiquote.org/wiki/%D0%A1%D1%87%D0%B0%D1%81%D1%82%D1%8C%D0%B5" TargetMode="External"/><Relationship Id="rId7" Type="http://schemas.openxmlformats.org/officeDocument/2006/relationships/image" Target="../media/image13.jpeg"/><Relationship Id="rId2" Type="http://schemas.openxmlformats.org/officeDocument/2006/relationships/hyperlink" Target="http://ru.wikipedia.org/wiki/%D0%A1%D1%87%D0%B0%D1%81%D1%82%D1%8C%D0%B5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s://www.youtube.com/watch?v=WRVN7UKvLNY" TargetMode="External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_BX9gja9Q0&amp;feature=youtu.be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blog.magicwish.ru/slonic/schastlivyj-den/13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54;&#1082;&#1089;&#1072;&#1085;&#1072;\Desktop\&#1053;&#1086;&#1074;&#1072;&#1103;%20&#1087;&#1072;&#1087;&#1082;&#1072;\&#1054;%20&#1089;&#1095;&#1072;&#1089;&#1090;&#1100;&#1077;%20%20%20&#1087;&#1077;&#1088;&#1077;&#1076;&#1072;&#1095;&#1072;%20&#1054;%20&#1075;&#1083;&#1072;&#1074;&#1085;&#1086;&#1084;,%20&#1082;&#1072;&#1085;&#1072;&#1083;%20&#1055;&#1089;&#1080;&#1093;&#1086;&#1083;&#1086;&#1075;&#1080;&#1103;%2021.mp4" TargetMode="Externa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://ru.wikipedia.org/wiki/%D0%9F%D1%82%D0%B8%D1%86%D0%B0_%D1%81%D1%87%D0%B0%D1%81%D1%82%D1%8C%D1%8F_(%D0%B4%D0%B5%D1%80%D0%B5%D0%B2%D1%8F%D0%BD%D0%BD%D0%B0%D1%8F_%D0%B8%D0%B3%D1%80%D1%83%D1%88%D0%BA%D0%B0)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ycast.ru/view/6088744/57b7ec7de6fca53155e5352d602d6328f7d74011pl" TargetMode="External"/><Relationship Id="rId2" Type="http://schemas.openxmlformats.org/officeDocument/2006/relationships/hyperlink" Target="http://rus.delfi.lv/news/daily/abroad/rejting-samyh-schastlivyh-stran-mira-latviya-88-ya.d?id=43636557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file:///C:\Users\&#1054;&#1082;&#1089;&#1072;&#1085;&#1072;\Desktop\&#1053;&#1086;&#1074;&#1072;&#1103;%20&#1087;&#1072;&#1087;&#1082;&#1072;\&#1054;&#1087;&#1088;&#1086;&#1089;_%20&#1095;&#1090;&#1086;%20&#1090;&#1072;&#1082;&#1086;&#1077;%20&#1089;&#1095;&#1072;&#1089;&#1090;&#1100;&#1077;_.avi" TargetMode="External"/><Relationship Id="rId1" Type="http://schemas.openxmlformats.org/officeDocument/2006/relationships/video" Target="file:///C:\Users\&#1054;&#1082;&#1089;&#1072;&#1085;&#1072;\Desktop\&#1053;&#1086;&#1074;&#1072;&#1103;%20&#1087;&#1072;&#1087;&#1082;&#1072;\CTV.BY_%20&#1044;&#1077;&#1090;&#1080;%20&#1075;&#1086;&#1074;&#1086;&#1088;&#1103;&#1090;_%20&#1095;&#1090;&#1086;%20&#1090;&#1072;&#1082;&#1086;&#1077;%20&#1089;&#1095;&#1072;&#1089;&#1090;&#1100;&#1077;_.avi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77;&#1079;&#1077;&#1085;&#1090;&#1072;&#1094;&#1080;&#1103;%20Microsoft%20Office%20PowerPoint%20(3).pptx" TargetMode="External"/><Relationship Id="rId7" Type="http://schemas.openxmlformats.org/officeDocument/2006/relationships/slide" Target="slide19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Relationship Id="rId6" Type="http://schemas.openxmlformats.org/officeDocument/2006/relationships/slide" Target="slide18.xml"/><Relationship Id="rId5" Type="http://schemas.openxmlformats.org/officeDocument/2006/relationships/image" Target="../media/image13.jpeg"/><Relationship Id="rId4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fit4brain.com/4390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elims.org.ua/pritchi/pritcha-o-schaste-yunosha-i-lozhechka-masla/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get-tune.net/" TargetMode="External"/><Relationship Id="rId3" Type="http://schemas.openxmlformats.org/officeDocument/2006/relationships/hyperlink" Target="https://www.youtube.com/watch?v=1wtT4gLFyJI" TargetMode="External"/><Relationship Id="rId7" Type="http://schemas.openxmlformats.org/officeDocument/2006/relationships/hyperlink" Target="http://ru.wikiquote.org/wiki/%D0%A1%D1%87%D0%B0%D1%81%D1%82%D1%8C%D0%B5" TargetMode="External"/><Relationship Id="rId12" Type="http://schemas.openxmlformats.org/officeDocument/2006/relationships/image" Target="../media/image20.jpeg"/><Relationship Id="rId2" Type="http://schemas.openxmlformats.org/officeDocument/2006/relationships/hyperlink" Target="https://www.youtube.com/watch?v=m3TfUq6_bw0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ru.wikipedia.org/wiki/%D0%A1%D1%87%D0%B0%D1%81%D1%82%D1%8C%D0%B5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s://www.youtube.com/watch?v=MlG2A_qUC14" TargetMode="External"/><Relationship Id="rId10" Type="http://schemas.openxmlformats.org/officeDocument/2006/relationships/image" Target="../media/image5.jpeg"/><Relationship Id="rId4" Type="http://schemas.openxmlformats.org/officeDocument/2006/relationships/hyperlink" Target="https://www.youtube.com/watch?v=7qvvDadqVk0" TargetMode="External"/><Relationship Id="rId9" Type="http://schemas.openxmlformats.org/officeDocument/2006/relationships/hyperlink" Target="http://www.playcast.ru/view/6088744/57b7ec7de6fca53155e5352d602d6328f7d74011p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9466" y="548680"/>
            <a:ext cx="5865068" cy="2868168"/>
          </a:xfrm>
        </p:spPr>
        <p:txBody>
          <a:bodyPr/>
          <a:lstStyle/>
          <a:p>
            <a:r>
              <a:rPr lang="ru-RU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МЕЦ </a:t>
            </a:r>
            <a:br>
              <a:rPr lang="ru-RU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ОКСАНА ВИКЕНТЬЕВНА</a:t>
            </a:r>
            <a:endParaRPr lang="ru-RU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56752"/>
            <a:ext cx="6516216" cy="1101248"/>
          </a:xfrm>
        </p:spPr>
        <p:txBody>
          <a:bodyPr/>
          <a:lstStyle/>
          <a:p>
            <a:r>
              <a:rPr lang="ru-RU" dirty="0" smtClean="0"/>
              <a:t>© 2014г.</a:t>
            </a: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411760" y="3573016"/>
            <a:ext cx="5865068" cy="1728192"/>
          </a:xfrm>
          <a:prstGeom prst="rect">
            <a:avLst/>
          </a:prstGeom>
        </p:spPr>
        <p:txBody>
          <a:bodyPr vert="horz" lIns="45720" tIns="0" rIns="45720" bIns="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2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200" b="1" i="0" u="none" strike="noStrike" kern="1200" cap="none" spc="0" normalizeH="0" baseline="0" noProof="0" dirty="0" smtClean="0">
                <a:ln w="12700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Счастье в жизни человека</a:t>
            </a:r>
            <a:endParaRPr kumimoji="0" lang="ru-RU" sz="4200" b="1" i="0" u="none" strike="noStrike" kern="1200" cap="none" spc="0" normalizeH="0" baseline="0" noProof="0" dirty="0">
              <a:ln w="12700">
                <a:solidFill>
                  <a:schemeClr val="accent5">
                    <a:lumMod val="75000"/>
                  </a:schemeClr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8" name="Picture 2" descr="C:\Users\Оксана\Desktop\самопознание\материал к открытому уроку\фото эиоции людей\images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3309063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5400000">
            <a:off x="2281436" y="-3470076"/>
            <a:ext cx="908720" cy="7848872"/>
          </a:xfrm>
        </p:spPr>
        <p:txBody>
          <a:bodyPr vert="vert270"/>
          <a:lstStyle/>
          <a:p>
            <a:r>
              <a:rPr lang="ru-RU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Цели и задачи урока</a:t>
            </a:r>
            <a:endParaRPr lang="ru-RU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964488" cy="5661248"/>
          </a:xfrm>
        </p:spPr>
        <p:txBody>
          <a:bodyPr>
            <a:normAutofit/>
          </a:bodyPr>
          <a:lstStyle/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Углубление представлений учащихся о способности любить, созидательной активности человека, как неоспоримых условиях обретения счастья. </a:t>
            </a: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Рассмотрение понятие счастья  с точки зрения философии, психологии и социологии.</a:t>
            </a: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Решить проблему: «Счастье есть?»</a:t>
            </a: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Раскрыть многогранность понятий «счастье», «счастливый человек». </a:t>
            </a: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Создать ситуацию, в которой ученики смогут осмыслить понятие счастья, реализовав себя через работу в группах;</a:t>
            </a: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Способствовать формированию коммуникативных компетенций;</a:t>
            </a:r>
          </a:p>
          <a:p>
            <a:pPr lvl="0" algn="l">
              <a:buFont typeface="Arial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buFont typeface="Arial" pitchFamily="34" charset="0"/>
              <a:buChar char="•"/>
            </a:pP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Letuchij_korabl_-_Pesnya_o_schaste_(get-tune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028384" y="260648"/>
            <a:ext cx="936104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амый добрый ролик! Зарядись позитивом....avi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484784"/>
            <a:ext cx="7099177" cy="51083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976" y="320040"/>
            <a:ext cx="7242048" cy="804704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         Круг радости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39552" y="1700808"/>
            <a:ext cx="7242048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Зарядись позитивом!</a:t>
            </a:r>
            <a:endParaRPr kumimoji="0" lang="ru-RU" sz="6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Оксана\Desktop\загруженное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5733256"/>
            <a:ext cx="1224136" cy="688576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Проблемный вопрос урока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1324744"/>
          </a:xfrm>
        </p:spPr>
        <p:txBody>
          <a:bodyPr/>
          <a:lstStyle/>
          <a:p>
            <a:r>
              <a:rPr lang="ru-RU" dirty="0" smtClean="0"/>
              <a:t>Есть ли счастье в жизни человека?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1468760"/>
          </a:xfrm>
        </p:spPr>
        <p:txBody>
          <a:bodyPr/>
          <a:lstStyle/>
          <a:p>
            <a:r>
              <a:rPr lang="ru-RU" dirty="0" smtClean="0"/>
              <a:t>Как можно стать счастливым человеком?</a:t>
            </a:r>
            <a:endParaRPr lang="ru-RU" dirty="0"/>
          </a:p>
        </p:txBody>
      </p:sp>
      <p:pic>
        <p:nvPicPr>
          <p:cNvPr id="4098" name="Picture 2" descr="C:\Users\Оксана\Desktop\самопознание\материал к открытому уроку\фото творчество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2488801" cy="1656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Оксана\Desktop\самопознание\материал к открытому уроку\фото творчество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789040"/>
            <a:ext cx="1905000" cy="240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C:\Users\Оксана\Desktop\самопознание\материал к открытому уроку\фото творчество\загруженное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3140968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             Тема урока</a:t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dirty="0" smtClean="0">
                <a:solidFill>
                  <a:schemeClr val="tx2"/>
                </a:solidFill>
              </a:rPr>
              <a:t>«Счастье в жизни человека»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7" name="Содержимое 6" descr="images (1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156176" y="5589240"/>
            <a:ext cx="1697331" cy="950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3.cоц.ролик- что такое счастье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59632" y="1556792"/>
            <a:ext cx="5328592" cy="399644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5877272"/>
            <a:ext cx="33123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Социальный ролик  «Что такое счастье?»</a:t>
            </a:r>
            <a:endParaRPr lang="ru-RU" sz="1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2" descr="C:\Users\Оксана\Desktop\загруженное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909664"/>
            <a:ext cx="1152128" cy="648072"/>
          </a:xfrm>
          <a:prstGeom prst="rect">
            <a:avLst/>
          </a:prstGeom>
          <a:noFill/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42048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Счастье – это…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>
          <a:xfrm>
            <a:off x="4932040" y="1988840"/>
            <a:ext cx="3520440" cy="892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 tooltip="М атериал из Википедии"/>
              </a:rPr>
              <a:t>Счастье</a:t>
            </a:r>
            <a:endParaRPr lang="ru-RU" sz="36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2"/>
          <p:cNvSpPr>
            <a:spLocks noGrp="1"/>
          </p:cNvSpPr>
          <p:nvPr>
            <p:ph sz="half" idx="1"/>
          </p:nvPr>
        </p:nvSpPr>
        <p:spPr>
          <a:xfrm>
            <a:off x="1115616" y="4149080"/>
            <a:ext cx="3520440" cy="892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3" tooltip="Материал из Викицитатника"/>
              </a:rPr>
              <a:t>Цитаты о счастье</a:t>
            </a:r>
            <a:endParaRPr lang="ru-RU" sz="32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sz="half" idx="1"/>
          </p:nvPr>
        </p:nvSpPr>
        <p:spPr>
          <a:xfrm>
            <a:off x="3779912" y="5733256"/>
            <a:ext cx="4752528" cy="892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hlinkClick r:id="rId4" tooltip="Песня Аллы Пугачевой"/>
              </a:rPr>
              <a:t>А знаешь все еще будет!</a:t>
            </a:r>
            <a:endParaRPr lang="ru-RU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</p:txBody>
      </p:sp>
      <p:pic>
        <p:nvPicPr>
          <p:cNvPr id="1026" name="Picture 2" descr="C:\Users\Оксана\Desktop\самопознание\материал к открытому уроку\фото эиоции людей\images (6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5229200"/>
            <a:ext cx="2178501" cy="1449693"/>
          </a:xfrm>
          <a:prstGeom prst="rect">
            <a:avLst/>
          </a:prstGeom>
          <a:noFill/>
        </p:spPr>
      </p:pic>
      <p:pic>
        <p:nvPicPr>
          <p:cNvPr id="1027" name="Picture 3" descr="C:\Users\Оксана\Desktop\самопознание\материал к открытому уроку\фото эиоции людей\images (9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3284984"/>
            <a:ext cx="2664296" cy="1772967"/>
          </a:xfrm>
          <a:prstGeom prst="rect">
            <a:avLst/>
          </a:prstGeom>
          <a:noFill/>
        </p:spPr>
      </p:pic>
      <p:pic>
        <p:nvPicPr>
          <p:cNvPr id="1028" name="Picture 4" descr="C:\Users\Оксана\Desktop\самопознание\материал к открытому уроку\фото эиоции людей\загруженное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1412776"/>
            <a:ext cx="2676153" cy="2458859"/>
          </a:xfrm>
          <a:prstGeom prst="rect">
            <a:avLst/>
          </a:prstGeom>
          <a:noFill/>
        </p:spPr>
      </p:pic>
      <p:pic>
        <p:nvPicPr>
          <p:cNvPr id="9" name="Picture 2" descr="C:\Users\Оксана\Desktop\20081227192452!Wik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95936" y="1988840"/>
            <a:ext cx="752600" cy="864096"/>
          </a:xfrm>
          <a:prstGeom prst="rect">
            <a:avLst/>
          </a:prstGeom>
          <a:noFill/>
        </p:spPr>
      </p:pic>
      <p:pic>
        <p:nvPicPr>
          <p:cNvPr id="10" name="Picture 2" descr="C:\Users\Оксана\Desktop\20081227192452!Wiki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4149080"/>
            <a:ext cx="752600" cy="864096"/>
          </a:xfrm>
          <a:prstGeom prst="rect">
            <a:avLst/>
          </a:prstGeom>
          <a:noFill/>
        </p:spPr>
      </p:pic>
      <p:pic>
        <p:nvPicPr>
          <p:cNvPr id="11" name="Picture 2" descr="C:\Users\Оксана\Desktop\загруженное (1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87824" y="5805264"/>
            <a:ext cx="792088" cy="445550"/>
          </a:xfrm>
          <a:prstGeom prst="rect">
            <a:avLst/>
          </a:prstGeom>
          <a:noFill/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1638" y="2060848"/>
            <a:ext cx="6622362" cy="2057400"/>
          </a:xfrm>
        </p:spPr>
        <p:txBody>
          <a:bodyPr>
            <a:normAutofit/>
          </a:bodyPr>
          <a:lstStyle/>
          <a:p>
            <a:r>
              <a:rPr lang="ru-RU" sz="6600" dirty="0" smtClean="0">
                <a:ln w="500">
                  <a:solidFill>
                    <a:schemeClr val="bg2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mpact" pitchFamily="34" charset="0"/>
                <a:cs typeface="Aharoni" pitchFamily="2" charset="-79"/>
              </a:rPr>
              <a:t>представим</a:t>
            </a:r>
            <a:endParaRPr lang="ru-RU" sz="6600" dirty="0">
              <a:ln w="500">
                <a:solidFill>
                  <a:schemeClr val="bg2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latin typeface="Impact" pitchFamily="34" charset="0"/>
              <a:cs typeface="Aharoni" pitchFamily="2" charset="-79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Нашивка 6">
            <a:hlinkClick r:id="rId2"/>
          </p:cNvPr>
          <p:cNvSpPr/>
          <p:nvPr/>
        </p:nvSpPr>
        <p:spPr>
          <a:xfrm>
            <a:off x="7164288" y="5085184"/>
            <a:ext cx="936104" cy="86409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547260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    Работа в тетрадях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3568" y="1988840"/>
            <a:ext cx="352044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Вспомните и опишите свой обычный день счастливой жизни.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691680" y="5229200"/>
            <a:ext cx="6400760" cy="10081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hlinkClick r:id="rId2" tooltip="Мой волшебный блог"/>
              </a:rPr>
              <a:t>Мой счастливый день</a:t>
            </a:r>
            <a:endParaRPr lang="ru-RU" sz="40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Оксана\Desktop\самопознание\материал к открытому уроку\фото эиоции людей\загруженное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12776"/>
            <a:ext cx="2550275" cy="3343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Палитра мнений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О счастье   передача О главном, канал Психология 2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484784"/>
            <a:ext cx="6768752" cy="5076564"/>
          </a:xfrm>
          <a:prstGeom prst="rect">
            <a:avLst/>
          </a:prstGeom>
        </p:spPr>
      </p:pic>
      <p:pic>
        <p:nvPicPr>
          <p:cNvPr id="5" name="Picture 2" descr="C:\Users\Оксана\Desktop\загруженное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5877272"/>
            <a:ext cx="1152128" cy="648072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39552" y="692696"/>
            <a:ext cx="7239000" cy="64807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45720" tIns="0" rIns="45720" bIns="0" anchor="b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1200" spc="0" normalizeH="0" baseline="0" noProof="0" dirty="0" smtClean="0">
                <a:ln w="50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Отрывок</a:t>
            </a:r>
            <a:r>
              <a:rPr kumimoji="0" lang="ru-RU" sz="2000" i="0" u="none" strike="noStrike" kern="1200" spc="0" normalizeH="0" noProof="0" dirty="0" smtClean="0">
                <a:ln w="500"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из телепередачи «О главном», телеканал Психология  21</a:t>
            </a:r>
            <a:endParaRPr kumimoji="0" lang="ru-RU" sz="2000" i="0" u="none" strike="noStrike" kern="1200" spc="0" normalizeH="0" baseline="0" noProof="0" dirty="0">
              <a:ln w="500">
                <a:solidFill>
                  <a:schemeClr val="tx1"/>
                </a:solidFill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628800"/>
            <a:ext cx="7242048" cy="2448272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B0F0"/>
                </a:solidFill>
              </a:rPr>
              <a:t>Отразите в ней ваше представление о счастье.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/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Какого цвета счастье?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Какой геометрической формы счастье?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 Где живет счастье?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Куда уходит счастье?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В чем измеряется счастье?</a:t>
            </a:r>
            <a:br>
              <a:rPr lang="ru-RU" sz="2000" dirty="0" smtClean="0">
                <a:solidFill>
                  <a:srgbClr val="00B0F0"/>
                </a:solidFill>
              </a:rPr>
            </a:br>
            <a:r>
              <a:rPr lang="ru-RU" sz="2000" dirty="0" smtClean="0">
                <a:solidFill>
                  <a:srgbClr val="00B0F0"/>
                </a:solidFill>
              </a:rPr>
              <a:t>Можно ли счастье купить?.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-1476164"/>
            <a:ext cx="7242048" cy="173681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476672"/>
            <a:ext cx="7272808" cy="122413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8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Словесная картина счастья</a:t>
            </a:r>
            <a: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Оксана\Desktop\самопознание\8c946804-fe8e-491c-a036-c03681afc0d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645024"/>
            <a:ext cx="3096344" cy="2477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835696" y="5013176"/>
            <a:ext cx="3456384" cy="57606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i="0" u="none" strike="noStrike" kern="1200" cap="all" spc="0" normalizeH="0" baseline="0" noProof="0" dirty="0" smtClean="0">
                <a:ln w="500">
                  <a:solidFill>
                    <a:srgbClr val="00B0F0"/>
                  </a:solidFill>
                </a:ln>
                <a:solidFill>
                  <a:srgbClr val="00B0F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hlinkClick r:id="rId4" tooltip="Деревянная игрушка"/>
              </a:rPr>
              <a:t>Птица счастья </a:t>
            </a:r>
            <a: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C:\Users\Оксана\Desktop\20081227192452!Wik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5013176"/>
            <a:ext cx="1128900" cy="1296144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n w="500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       Это интересно!</a:t>
            </a:r>
            <a:endParaRPr lang="ru-RU" dirty="0">
              <a:ln w="500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95536" y="1700808"/>
            <a:ext cx="7242048" cy="504056"/>
          </a:xfrm>
          <a:prstGeom prst="rect">
            <a:avLst/>
          </a:prstGeom>
        </p:spPr>
        <p:txBody>
          <a:bodyPr vert="horz" lIns="45720" tIns="0" rIns="45720" bIns="0" anchor="b" anchorCtr="0">
            <a:prstTxWarp prst="textWave1">
              <a:avLst/>
            </a:prstTxWarp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strike="noStrike" kern="1200" normalizeH="0" baseline="0" noProof="0" dirty="0" smtClean="0">
                <a:ln w="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hlinkClick r:id="rId2" tooltip="DELFI"/>
              </a:rPr>
              <a:t>Рейтинг самых счастливых стран мира</a:t>
            </a:r>
            <a:endParaRPr kumimoji="0" lang="ru-RU" sz="2800" b="1" i="0" strike="noStrike" kern="1200" normalizeH="0" baseline="0" noProof="0" dirty="0">
              <a:ln w="0">
                <a:solidFill>
                  <a:srgbClr val="0070C0"/>
                </a:solidFill>
              </a:ln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4005064"/>
            <a:ext cx="7128792" cy="504056"/>
          </a:xfrm>
          <a:prstGeom prst="rect">
            <a:avLst/>
          </a:prstGeom>
        </p:spPr>
        <p:txBody>
          <a:bodyPr vert="horz" lIns="45720" tIns="0" rIns="45720" bIns="0" anchor="b" anchorCtr="0">
            <a:prstTxWarp prst="textWave1">
              <a:avLst/>
            </a:prstTxWarp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strike="noStrike" kern="1200" normalizeH="0" baseline="0" noProof="0" dirty="0">
              <a:ln w="0">
                <a:solidFill>
                  <a:srgbClr val="00B0F0"/>
                </a:solidFill>
              </a:ln>
              <a:solidFill>
                <a:srgbClr val="00B0F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3068960"/>
            <a:ext cx="7242048" cy="1440160"/>
          </a:xfrm>
          <a:prstGeom prst="rect">
            <a:avLst/>
          </a:prstGeom>
        </p:spPr>
        <p:txBody>
          <a:bodyPr vert="horz" lIns="45720" tIns="0" rIns="45720" bIns="0" anchor="b" anchorCtr="0">
            <a:prstTxWarp prst="textWave1">
              <a:avLst/>
            </a:prstTxWarp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strike="noStrike" kern="1200" normalizeH="0" baseline="0" noProof="0" dirty="0" smtClean="0">
                <a:ln w="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hlinkClick r:id="rId3" tooltip="DELFI"/>
              </a:rPr>
              <a:t>Самые счастливые профессии и страны с большим числом долгожителей</a:t>
            </a:r>
            <a:endParaRPr kumimoji="0" lang="ru-RU" sz="2800" b="1" i="0" strike="noStrike" kern="1200" normalizeH="0" baseline="0" noProof="0" dirty="0">
              <a:ln w="0">
                <a:solidFill>
                  <a:srgbClr val="0070C0"/>
                </a:solidFill>
              </a:ln>
              <a:solidFill>
                <a:srgbClr val="0070C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500"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Влияет ли </a:t>
            </a:r>
            <a:r>
              <a:rPr lang="ru-RU" smtClean="0">
                <a:ln w="500"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возраст на </a:t>
            </a:r>
            <a:r>
              <a:rPr lang="ru-RU" dirty="0" smtClean="0">
                <a:ln w="500"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понимание счастья?</a:t>
            </a:r>
            <a:endParaRPr lang="ru-RU" dirty="0">
              <a:ln w="500">
                <a:solidFill>
                  <a:srgbClr val="7030A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Устами младенца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99992" y="2332037"/>
            <a:ext cx="3520440" cy="4525963"/>
          </a:xfrm>
        </p:spPr>
        <p:txBody>
          <a:bodyPr/>
          <a:lstStyle/>
          <a:p>
            <a:pPr algn="ctr"/>
            <a:r>
              <a:rPr lang="ru-RU" dirty="0" smtClean="0"/>
              <a:t>Устами старейшин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7" name="CTV.BY_ Дети говорят_ что такое счастье_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67544" y="2060848"/>
            <a:ext cx="3838675" cy="2808312"/>
          </a:xfrm>
          <a:prstGeom prst="rect">
            <a:avLst/>
          </a:prstGeom>
        </p:spPr>
      </p:pic>
      <p:pic>
        <p:nvPicPr>
          <p:cNvPr id="9" name="Опрос_ что такое счастье_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3995936" y="3356992"/>
            <a:ext cx="4876800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7242048" cy="114300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n w="5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Что такое счастье?</a:t>
            </a:r>
            <a:r>
              <a:rPr lang="ru-RU" sz="4800" dirty="0" smtClean="0">
                <a:ln w="5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pres?slideindex=1&amp;slidetitle="/>
              </a:rPr>
              <a:t/>
            </a:r>
            <a:br>
              <a:rPr lang="ru-RU" sz="4800" dirty="0" smtClean="0">
                <a:ln w="5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pres?slideindex=1&amp;slidetitle="/>
              </a:rPr>
            </a:br>
            <a:endParaRPr lang="ru-RU" sz="4800" dirty="0">
              <a:ln w="5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9" name="Нашивка 8">
            <a:hlinkClick r:id="rId4" action="ppaction://hlinksldjump"/>
          </p:cNvPr>
          <p:cNvSpPr/>
          <p:nvPr/>
        </p:nvSpPr>
        <p:spPr>
          <a:xfrm>
            <a:off x="6516216" y="1988840"/>
            <a:ext cx="1008112" cy="86409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26" name="Picture 2" descr="C:\Users\Оксана\Desktop\самопознание\материал к открытому уроку\фото эиоции людей\загруженное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1916832"/>
            <a:ext cx="4594026" cy="4221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Нашивка 5">
            <a:hlinkClick r:id="rId6" action="ppaction://hlinksldjump"/>
          </p:cNvPr>
          <p:cNvSpPr/>
          <p:nvPr/>
        </p:nvSpPr>
        <p:spPr>
          <a:xfrm>
            <a:off x="6588224" y="3429000"/>
            <a:ext cx="1008112" cy="86409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>
            <a:hlinkClick r:id="rId7" action="ppaction://hlinksldjump"/>
          </p:cNvPr>
          <p:cNvSpPr/>
          <p:nvPr/>
        </p:nvSpPr>
        <p:spPr>
          <a:xfrm>
            <a:off x="6660232" y="4941168"/>
            <a:ext cx="1008112" cy="86409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620688"/>
            <a:ext cx="3600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40152" y="1988840"/>
            <a:ext cx="367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84168" y="3429000"/>
            <a:ext cx="367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84168" y="4941168"/>
            <a:ext cx="3671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620688"/>
            <a:ext cx="7128792" cy="2088232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4800" dirty="0" smtClean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hlinkClick r:id="rId2"/>
              </a:rPr>
              <a:t>13 привычек счастливых людей</a:t>
            </a:r>
            <a:endParaRPr lang="ru-RU" sz="4800" dirty="0">
              <a:ln>
                <a:solidFill>
                  <a:srgbClr val="0070C0"/>
                </a:solidFill>
              </a:ln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122" name="Picture 2" descr="C:\Users\Оксана\Desktop\jo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708920"/>
            <a:ext cx="5620308" cy="3746872"/>
          </a:xfrm>
          <a:prstGeom prst="rect">
            <a:avLst/>
          </a:prstGeom>
          <a:noFill/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1484784"/>
            <a:ext cx="3429000" cy="17099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Притча о счастье</a:t>
            </a:r>
            <a:r>
              <a:rPr lang="ru-RU" sz="4400" dirty="0" smtClean="0">
                <a:solidFill>
                  <a:schemeClr val="tx1"/>
                </a:solidFill>
              </a:rPr>
              <a:t/>
            </a:r>
            <a:br>
              <a:rPr lang="ru-RU" sz="4400" dirty="0" smtClean="0">
                <a:solidFill>
                  <a:schemeClr val="tx1"/>
                </a:solidFill>
              </a:rPr>
            </a:b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92080" y="2852936"/>
            <a:ext cx="3429000" cy="93745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cs typeface="Aharoni" pitchFamily="2" charset="-79"/>
                <a:hlinkClick r:id="rId2"/>
              </a:rPr>
              <a:t>Юноша и ложечка масла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chemeClr val="bg1"/>
              </a:solidFill>
              <a:cs typeface="Aharoni" pitchFamily="2" charset="-79"/>
            </a:endParaRPr>
          </a:p>
        </p:txBody>
      </p:sp>
      <p:pic>
        <p:nvPicPr>
          <p:cNvPr id="5" name="Рисунок 4" descr="images (9)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16715" r="16715"/>
          <a:stretch>
            <a:fillRect/>
          </a:stretch>
        </p:blipFill>
        <p:spPr/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908720"/>
            <a:ext cx="5105400" cy="735360"/>
          </a:xfrm>
        </p:spPr>
        <p:txBody>
          <a:bodyPr/>
          <a:lstStyle/>
          <a:p>
            <a:r>
              <a:rPr lang="ru-RU" dirty="0" smtClean="0"/>
              <a:t>Источники информации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15816" y="1988840"/>
            <a:ext cx="6228184" cy="486916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https://www.youtube.com/watch?v=m3TfUq6_bw0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https://www.youtube.com/watch?v=1wtT4gLFyJI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https://www.youtube.com/watch?v=7qvvDadqVk0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https://www.youtube.com/watch?v=MlG2A_qUC14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http://ru.wikipedia.org/wiki/%D0%A1%D1%87%D0%B0%D1%81%D1%82%D1%8C%D0%B5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http://ru.wikiquote.org/wiki/%D0%A1%D1%87%D0%B0%D1%81%D1%82%D1%8C%D0%B5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http://get-tune.net/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http://www.playcast.ru/view/6088744/57b7ec7de6fca53155e5352d602d6328f7d74011pl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ксана\Desktop\загруженное (1)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7704" y="2060848"/>
            <a:ext cx="768086" cy="432048"/>
          </a:xfrm>
          <a:prstGeom prst="rect">
            <a:avLst/>
          </a:prstGeom>
          <a:noFill/>
        </p:spPr>
      </p:pic>
      <p:pic>
        <p:nvPicPr>
          <p:cNvPr id="5" name="Picture 2" descr="C:\Users\Оксана\Desktop\20081227192452!Wiki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619672" y="3933056"/>
            <a:ext cx="1066183" cy="1224136"/>
          </a:xfrm>
          <a:prstGeom prst="rect">
            <a:avLst/>
          </a:prstGeom>
          <a:noFill/>
        </p:spPr>
      </p:pic>
      <p:pic>
        <p:nvPicPr>
          <p:cNvPr id="33794" name="Picture 2" descr="C:\Users\Оксана\Desktop\Новая папка\images 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03648" y="5661248"/>
            <a:ext cx="1239946" cy="9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404664"/>
          <a:ext cx="7776864" cy="600314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592288"/>
                <a:gridCol w="2592288"/>
                <a:gridCol w="2592288"/>
              </a:tblGrid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Приоритеты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Расшифровка ответа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Здоровье свое и своих близких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Здоровье себя, детей, внуков, родителей. Не болеть, не быть обузой. Когда ничего не болит.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Семья, дети, внуки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Когда есть семья. Любимая женщина/мужчина. Много детей, полная семья.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Благополучие семьи, счастье детей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семье все хорошо, у детей все хорошо. Чтобы ребенок был счастлив.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Материальное благополучие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Дом в достатке. Чтобы не считать денег. Чтобы денег было много.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1013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Мир, благополучие страны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Чтобы не было войны. Чтобы обстановка в стране была стабильной. Уверенность в завтрашнем дне.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6%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 хорошо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 хорошо, нет никаких проблем. Все довольны, все складывается.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Хорошая работа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Когда есть работа. Когда работа нравится. Когда у ребенка есть работа.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5%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Нашивка 2">
            <a:hlinkClick r:id="rId2" action="ppaction://hlinksldjump"/>
          </p:cNvPr>
          <p:cNvSpPr/>
          <p:nvPr/>
        </p:nvSpPr>
        <p:spPr>
          <a:xfrm rot="10800000">
            <a:off x="179512" y="5877272"/>
            <a:ext cx="758596" cy="76200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83568" y="404664"/>
          <a:ext cx="7776864" cy="6102685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592288"/>
                <a:gridCol w="2592288"/>
                <a:gridCol w="2592288"/>
              </a:tblGrid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Приоритеты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Расшифровка ответа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Любовь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Счастье любить и быть любимым. Когда рядом есть любимый человек.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Душевный комфорт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Душевный покой, когда на душе спокойно, спокойная совесть.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Взаимопонимание, уважение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Счастье - это когда тебя понимают. Чтобы понимали и ты понимал окружающих. Уважение в семье и уважение окружающих.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Жить, чтобы были живы близкие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Живем - это уже счастье. Чтобы родители были живы.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10130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Быть рядом с родными, с друзьями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Чтобы рядом были близкие люди, друзья. Чтобы все были дома.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Дом, жилье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Чтобы был свой дом, квартира. Иметь свой угол.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Дом, жилье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Чтобы был свой дом, квартира. Иметь свой угол.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4" name="Нашивка 3">
            <a:hlinkClick r:id="rId2" action="ppaction://hlinksldjump"/>
          </p:cNvPr>
          <p:cNvSpPr/>
          <p:nvPr/>
        </p:nvSpPr>
        <p:spPr>
          <a:xfrm rot="10800000">
            <a:off x="179512" y="5877272"/>
            <a:ext cx="758596" cy="76200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3568" y="404664"/>
          <a:ext cx="7776864" cy="485983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592288"/>
                <a:gridCol w="2592288"/>
                <a:gridCol w="2592288"/>
              </a:tblGrid>
              <a:tr h="6616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Приоритеты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Расшифровка ответа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Процент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Самореализация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Реализация себя и своих планов, самовыражение.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Исполнение желаний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Чтобы все сбылось, мечты сбываются. Чтобы желания совпадали с возможностями.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Другое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Счастье в Боге, чтобы не было конца света, пришла удача, моя собака, быть пенсионером/не работать, высыпаться, ни о чем не думать и т.д.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Счастья нет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Счастье - это миф. Нет никакого счастья.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1%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772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Затруднились с ответом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10%</a:t>
                      </a:r>
                      <a:endParaRPr lang="ru-RU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Нашивка 2">
            <a:hlinkClick r:id="rId2" action="ppaction://hlinksldjump"/>
          </p:cNvPr>
          <p:cNvSpPr/>
          <p:nvPr/>
        </p:nvSpPr>
        <p:spPr>
          <a:xfrm rot="10800000">
            <a:off x="179512" y="5877272"/>
            <a:ext cx="758596" cy="76200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547260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31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Такой вопрос специалисты фонда </a:t>
            </a:r>
            <a:r>
              <a:rPr lang="ru-RU" sz="3100" i="1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общественное мнение</a:t>
            </a:r>
            <a:r>
              <a:rPr lang="ru-RU" sz="31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(ФОМ) задали россиянам. Опрос проводился 18-19 июня в 43 субъектах российской федерации и в нем участвовало 1500 респондентов разного возраста и социального </a:t>
            </a:r>
            <a:r>
              <a:rPr lang="ru-RU" sz="3100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положения.В</a:t>
            </a:r>
            <a:r>
              <a:rPr lang="ru-RU" sz="31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опросе разрешалось давать несколько вариантов ответа. Вот каким получился спектр мнений россиян по вопросу о счастье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Нашивка 2">
            <a:hlinkClick r:id="rId2" action="ppaction://hlinksldjump"/>
          </p:cNvPr>
          <p:cNvSpPr/>
          <p:nvPr/>
        </p:nvSpPr>
        <p:spPr>
          <a:xfrm rot="10800000">
            <a:off x="179512" y="5877272"/>
            <a:ext cx="758596" cy="76200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570</TotalTime>
  <Words>577</Words>
  <Application>Microsoft Office PowerPoint</Application>
  <PresentationFormat>Экран (4:3)</PresentationFormat>
  <Paragraphs>148</Paragraphs>
  <Slides>20</Slides>
  <Notes>2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Изящная</vt:lpstr>
      <vt:lpstr>МЕЦ  ОКСАНА ВИКЕНТЬЕВНА</vt:lpstr>
      <vt:lpstr>Цели и задачи урока</vt:lpstr>
      <vt:lpstr>         Круг радости</vt:lpstr>
      <vt:lpstr>Проблемный вопрос урока</vt:lpstr>
      <vt:lpstr>             Тема урока «Счастье в жизни человека»</vt:lpstr>
      <vt:lpstr>          Счастье – это…</vt:lpstr>
      <vt:lpstr>представим</vt:lpstr>
      <vt:lpstr>     Работа в тетрадях</vt:lpstr>
      <vt:lpstr>Палитра мнений</vt:lpstr>
      <vt:lpstr>Отразите в ней ваше представление о счастье.  Какого цвета счастье? Какой геометрической формы счастье?  Где живет счастье? Куда уходит счастье? В чем измеряется счастье? Можно ли счастье купить?. </vt:lpstr>
      <vt:lpstr>       Это интересно!</vt:lpstr>
      <vt:lpstr>Влияет ли возраст на понимание счастья?</vt:lpstr>
      <vt:lpstr>Что такое счастье? </vt:lpstr>
      <vt:lpstr>Слайд 14</vt:lpstr>
      <vt:lpstr>Притча о счастье </vt:lpstr>
      <vt:lpstr>Источники информации</vt:lpstr>
      <vt:lpstr>Слайд 17</vt:lpstr>
      <vt:lpstr>Слайд 18</vt:lpstr>
      <vt:lpstr>Слайд 19</vt:lpstr>
      <vt:lpstr>Такой вопрос специалисты фонда общественное мнение (ФОМ) задали россиянам. Опрос проводился 18-19 июня в 43 субъектах российской федерации и в нем участвовало 1500 респондентов разного возраста и социального положения.В опросе разрешалось давать несколько вариантов ответа. Вот каким получился спектр мнений россиян по вопросу о счастье: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МЕЦ  ОКСАНА ВИКЕНТЬЕВНА</dc:title>
  <dc:creator>Оксана</dc:creator>
  <cp:lastModifiedBy>Оксана</cp:lastModifiedBy>
  <cp:revision>16</cp:revision>
  <dcterms:created xsi:type="dcterms:W3CDTF">2014-07-15T19:28:27Z</dcterms:created>
  <dcterms:modified xsi:type="dcterms:W3CDTF">2014-07-17T20:29:25Z</dcterms:modified>
</cp:coreProperties>
</file>