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24"/>
  </p:notesMasterIdLst>
  <p:sldIdLst>
    <p:sldId id="271" r:id="rId3"/>
    <p:sldId id="256" r:id="rId4"/>
    <p:sldId id="257" r:id="rId5"/>
    <p:sldId id="258" r:id="rId6"/>
    <p:sldId id="360" r:id="rId7"/>
    <p:sldId id="297" r:id="rId8"/>
    <p:sldId id="300" r:id="rId9"/>
    <p:sldId id="347" r:id="rId10"/>
    <p:sldId id="348" r:id="rId11"/>
    <p:sldId id="349" r:id="rId12"/>
    <p:sldId id="350" r:id="rId13"/>
    <p:sldId id="351" r:id="rId14"/>
    <p:sldId id="352" r:id="rId15"/>
    <p:sldId id="353" r:id="rId16"/>
    <p:sldId id="354" r:id="rId17"/>
    <p:sldId id="355" r:id="rId18"/>
    <p:sldId id="356" r:id="rId19"/>
    <p:sldId id="361" r:id="rId20"/>
    <p:sldId id="357" r:id="rId21"/>
    <p:sldId id="358" r:id="rId22"/>
    <p:sldId id="359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7C80"/>
    <a:srgbClr val="CCFF66"/>
    <a:srgbClr val="FF006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34559" autoAdjust="0"/>
    <p:restoredTop sz="85362" autoAdjust="0"/>
  </p:normalViewPr>
  <p:slideViewPr>
    <p:cSldViewPr>
      <p:cViewPr varScale="1">
        <p:scale>
          <a:sx n="88" d="100"/>
          <a:sy n="88" d="100"/>
        </p:scale>
        <p:origin x="-1308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972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DC7A72-AFFE-4BBA-A086-E21753623399}" type="datetimeFigureOut">
              <a:rPr lang="ru-RU" smtClean="0"/>
              <a:pPr/>
              <a:t>08.11.2015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4C88F0-6D95-4FC1-ACAB-5EF2CAF5666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7824616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4C88F0-6D95-4FC1-ACAB-5EF2CAF5666C}" type="slidenum">
              <a:rPr lang="ru-RU" smtClean="0"/>
              <a:pPr/>
              <a:t>4</a:t>
            </a:fld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4C88F0-6D95-4FC1-ACAB-5EF2CAF5666C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4C88F0-6D95-4FC1-ACAB-5EF2CAF5666C}" type="slidenum">
              <a:rPr lang="ru-RU" smtClean="0"/>
              <a:pPr/>
              <a:t>11</a:t>
            </a:fld>
            <a:endParaRPr lang="ru-RU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4C88F0-6D95-4FC1-ACAB-5EF2CAF5666C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4C88F0-6D95-4FC1-ACAB-5EF2CAF5666C}" type="slidenum">
              <a:rPr lang="ru-RU" smtClean="0"/>
              <a:pPr/>
              <a:t>19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rgbClr val="FF0000"/>
                </a:solidFill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FF0066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ED9CB-F572-429E-B77F-F419F46052AB}" type="datetimeFigureOut">
              <a:rPr lang="en-US" smtClean="0"/>
              <a:pPr/>
              <a:t>11/8/2015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39080-2C9C-423F-9910-0DFB7B427DA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ED9CB-F572-429E-B77F-F419F46052AB}" type="datetimeFigureOut">
              <a:rPr lang="en-US" smtClean="0"/>
              <a:pPr/>
              <a:t>11/8/2015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39080-2C9C-423F-9910-0DFB7B427DA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64317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114298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rgbClr val="FF0066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ED9CB-F572-429E-B77F-F419F46052AB}" type="datetimeFigureOut">
              <a:rPr lang="en-US" smtClean="0"/>
              <a:pPr/>
              <a:t>11/8/2015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39080-2C9C-423F-9910-0DFB7B427DA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71472" y="1600200"/>
            <a:ext cx="392432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92432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ED9CB-F572-429E-B77F-F419F46052AB}" type="datetimeFigureOut">
              <a:rPr lang="en-US" smtClean="0"/>
              <a:pPr/>
              <a:t>11/8/2015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39080-2C9C-423F-9910-0DFB7B427DA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ED9CB-F572-429E-B77F-F419F46052AB}" type="datetimeFigureOut">
              <a:rPr lang="en-US" smtClean="0"/>
              <a:pPr/>
              <a:t>11/8/2015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39080-2C9C-423F-9910-0DFB7B427DA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ED9CB-F572-429E-B77F-F419F46052AB}" type="datetimeFigureOut">
              <a:rPr lang="en-US" smtClean="0"/>
              <a:pPr/>
              <a:t>11/8/2015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39080-2C9C-423F-9910-0DFB7B427DA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ED9CB-F572-429E-B77F-F419F46052AB}" type="datetimeFigureOut">
              <a:rPr lang="en-US" smtClean="0"/>
              <a:pPr/>
              <a:t>11/8/2015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39080-2C9C-423F-9910-0DFB7B427DA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ED9CB-F572-429E-B77F-F419F46052AB}" type="datetimeFigureOut">
              <a:rPr lang="en-US" smtClean="0"/>
              <a:pPr/>
              <a:t>11/8/2015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39080-2C9C-423F-9910-0DFB7B427DA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ED9CB-F572-429E-B77F-F419F46052AB}" type="datetimeFigureOut">
              <a:rPr lang="en-US" smtClean="0"/>
              <a:pPr/>
              <a:t>11/8/2015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39080-2C9C-423F-9910-0DFB7B427DA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ED9CB-F572-429E-B77F-F419F46052AB}" type="datetimeFigureOut">
              <a:rPr lang="en-US" smtClean="0"/>
              <a:pPr/>
              <a:t>11/8/2015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39080-2C9C-423F-9910-0DFB7B427DA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ED9CB-F572-429E-B77F-F419F46052AB}" type="datetimeFigureOut">
              <a:rPr lang="en-US" smtClean="0"/>
              <a:pPr/>
              <a:t>11/8/2015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39080-2C9C-423F-9910-0DFB7B427DA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0600" y="4572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990600" y="1828800"/>
            <a:ext cx="7772400" cy="4114800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1D0E43-B3C3-4BBF-82C8-06EF4E7F86C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71472" y="274638"/>
            <a:ext cx="800105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1472" y="1600200"/>
            <a:ext cx="8001056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EED9CB-F572-429E-B77F-F419F46052AB}" type="datetimeFigureOut">
              <a:rPr lang="en-US" smtClean="0"/>
              <a:pPr/>
              <a:t>11/8/2015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A39080-2C9C-423F-9910-0DFB7B427DA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000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13" Type="http://schemas.openxmlformats.org/officeDocument/2006/relationships/image" Target="../media/image25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12" Type="http://schemas.openxmlformats.org/officeDocument/2006/relationships/image" Target="../media/image24.jpeg"/><Relationship Id="rId2" Type="http://schemas.openxmlformats.org/officeDocument/2006/relationships/image" Target="../media/image14.jpeg"/><Relationship Id="rId16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11" Type="http://schemas.openxmlformats.org/officeDocument/2006/relationships/image" Target="../media/image23.jpeg"/><Relationship Id="rId5" Type="http://schemas.openxmlformats.org/officeDocument/2006/relationships/image" Target="../media/image17.jpeg"/><Relationship Id="rId15" Type="http://schemas.openxmlformats.org/officeDocument/2006/relationships/image" Target="../media/image27.jpeg"/><Relationship Id="rId10" Type="http://schemas.openxmlformats.org/officeDocument/2006/relationships/image" Target="../media/image22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Relationship Id="rId1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hyperlink" Target="&#1046;&#1072;&#1088;&#1082;&#1086;&#1074;&#1072;/&#1054;&#1073;&#1086;&#1073;&#1097;&#1077;&#1085;&#1080;&#1077;%20&#1086;&#1087;&#1099;&#1090;&#1072;%20&#1088;&#1072;&#1073;&#1086;&#1090;&#1099;.doc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hyperlink" Target="&#1087;&#1086;&#1079;&#1080;&#1090;&#1080;&#1074;&#1085;&#1072;&#1103;%20&#1076;&#1080;&#1085;&#1072;&#1084;&#1080;&#1082;&#1072;%20&#1086;&#1073;&#1091;&#1095;&#1077;&#1085;&#1085;&#1086;&#1089;&#1090;&#1080;%20&#1091;&#1095;&#1072;&#1097;&#1080;&#1093;&#1089;&#1103;.doc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13" Type="http://schemas.openxmlformats.org/officeDocument/2006/relationships/image" Target="../media/image57.jpeg"/><Relationship Id="rId3" Type="http://schemas.openxmlformats.org/officeDocument/2006/relationships/image" Target="../media/image47.jpeg"/><Relationship Id="rId7" Type="http://schemas.openxmlformats.org/officeDocument/2006/relationships/image" Target="../media/image51.jpeg"/><Relationship Id="rId12" Type="http://schemas.openxmlformats.org/officeDocument/2006/relationships/image" Target="../media/image5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eg"/><Relationship Id="rId11" Type="http://schemas.openxmlformats.org/officeDocument/2006/relationships/image" Target="../media/image55.jpeg"/><Relationship Id="rId5" Type="http://schemas.openxmlformats.org/officeDocument/2006/relationships/image" Target="../media/image49.jpeg"/><Relationship Id="rId10" Type="http://schemas.openxmlformats.org/officeDocument/2006/relationships/image" Target="../media/image54.jpeg"/><Relationship Id="rId4" Type="http://schemas.openxmlformats.org/officeDocument/2006/relationships/image" Target="../media/image48.jpeg"/><Relationship Id="rId9" Type="http://schemas.openxmlformats.org/officeDocument/2006/relationships/image" Target="../media/image53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71604" y="785794"/>
            <a:ext cx="6429420" cy="1785950"/>
          </a:xfrm>
          <a:solidFill>
            <a:srgbClr val="FFC000">
              <a:alpha val="41961"/>
            </a:srgbClr>
          </a:solidFill>
          <a:ln>
            <a:solidFill>
              <a:srgbClr val="C000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txBody>
          <a:bodyPr>
            <a:noAutofit/>
          </a:bodyPr>
          <a:lstStyle/>
          <a:p>
            <a:pPr algn="l"/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Monotype Corsiva" pitchFamily="66" charset="0"/>
                <a:cs typeface="Times New Roman" pitchFamily="18" charset="0"/>
              </a:rPr>
              <a:t>«Надо любить то, что вы делаете, </a:t>
            </a:r>
          </a:p>
          <a:p>
            <a:pPr algn="l"/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Monotype Corsiva" pitchFamily="66" charset="0"/>
                <a:cs typeface="Times New Roman" pitchFamily="18" charset="0"/>
              </a:rPr>
              <a:t>надо делать то, что вы любите»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Monotype Corsiva" pitchFamily="66" charset="0"/>
                <a:cs typeface="Times New Roman" pitchFamily="18" charset="0"/>
              </a:rPr>
              <a:t>.</a:t>
            </a:r>
            <a:endParaRPr lang="ru-RU" b="1" dirty="0" smtClean="0">
              <a:solidFill>
                <a:schemeClr val="tx2">
                  <a:lumMod val="75000"/>
                </a:schemeClr>
              </a:solidFill>
              <a:latin typeface="Monotype Corsiva" pitchFamily="66" charset="0"/>
              <a:cs typeface="Times New Roman" pitchFamily="18" charset="0"/>
            </a:endParaRPr>
          </a:p>
          <a:p>
            <a:pPr algn="r"/>
            <a:r>
              <a:rPr lang="ru-RU" b="1" dirty="0" err="1" smtClean="0">
                <a:solidFill>
                  <a:schemeClr val="tx2">
                    <a:lumMod val="75000"/>
                  </a:schemeClr>
                </a:solidFill>
                <a:latin typeface="Monotype Corsiva" pitchFamily="66" charset="0"/>
                <a:cs typeface="Times New Roman" pitchFamily="18" charset="0"/>
              </a:rPr>
              <a:t>Рэй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Monotype Corsiva" pitchFamily="66" charset="0"/>
                <a:cs typeface="Times New Roman" pitchFamily="18" charset="0"/>
              </a:rPr>
              <a:t>  </a:t>
            </a:r>
            <a:r>
              <a:rPr lang="ru-RU" b="1" dirty="0" err="1" smtClean="0">
                <a:solidFill>
                  <a:schemeClr val="tx2">
                    <a:lumMod val="75000"/>
                  </a:schemeClr>
                </a:solidFill>
                <a:latin typeface="Monotype Corsiva" pitchFamily="66" charset="0"/>
                <a:cs typeface="Times New Roman" pitchFamily="18" charset="0"/>
              </a:rPr>
              <a:t>Брэдбери</a:t>
            </a:r>
            <a:endParaRPr lang="ru-RU" b="1" dirty="0" smtClean="0">
              <a:solidFill>
                <a:schemeClr val="tx2">
                  <a:lumMod val="75000"/>
                </a:schemeClr>
              </a:solidFill>
              <a:latin typeface="Monotype Corsiva" pitchFamily="66" charset="0"/>
              <a:cs typeface="Times New Roman" pitchFamily="18" charset="0"/>
            </a:endParaRPr>
          </a:p>
          <a:p>
            <a:endParaRPr lang="ru-RU" b="1" dirty="0">
              <a:solidFill>
                <a:schemeClr val="tx2">
                  <a:lumMod val="75000"/>
                </a:schemeClr>
              </a:solidFill>
              <a:latin typeface="Monotype Corsiva" pitchFamily="66" charset="0"/>
              <a:cs typeface="Times New Roman" pitchFamily="18" charset="0"/>
            </a:endParaRPr>
          </a:p>
        </p:txBody>
      </p:sp>
      <p:pic>
        <p:nvPicPr>
          <p:cNvPr id="2050" name="Picture 2" descr="I:\ЛЕНА\PA2910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7422" y="2928934"/>
            <a:ext cx="4786346" cy="271464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sz="half" idx="1"/>
          </p:nvPr>
        </p:nvSpPr>
        <p:spPr>
          <a:xfrm>
            <a:off x="1142976" y="1071545"/>
            <a:ext cx="3143272" cy="4286281"/>
          </a:xfrm>
          <a:solidFill>
            <a:srgbClr val="CCFF66">
              <a:alpha val="42000"/>
            </a:srgbClr>
          </a:solidFill>
          <a:ln>
            <a:solidFill>
              <a:schemeClr val="accent3">
                <a:lumMod val="50000"/>
              </a:schemeClr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endParaRPr lang="ru-RU" sz="4300" dirty="0" smtClean="0">
              <a:solidFill>
                <a:srgbClr val="002060"/>
              </a:solidFill>
            </a:endParaRPr>
          </a:p>
          <a:p>
            <a:pPr algn="ctr">
              <a:buNone/>
            </a:pPr>
            <a:r>
              <a:rPr lang="ru-RU" sz="4300" b="1" dirty="0" smtClean="0">
                <a:solidFill>
                  <a:srgbClr val="002060"/>
                </a:solidFill>
              </a:rPr>
              <a:t>Чернова</a:t>
            </a:r>
          </a:p>
          <a:p>
            <a:pPr algn="ctr">
              <a:buNone/>
            </a:pPr>
            <a:r>
              <a:rPr lang="ru-RU" sz="4300" b="1" dirty="0" smtClean="0">
                <a:solidFill>
                  <a:srgbClr val="002060"/>
                </a:solidFill>
              </a:rPr>
              <a:t>Елена</a:t>
            </a:r>
          </a:p>
          <a:p>
            <a:pPr algn="ctr">
              <a:buNone/>
            </a:pPr>
            <a:r>
              <a:rPr lang="ru-RU" sz="4300" b="1" dirty="0" smtClean="0">
                <a:solidFill>
                  <a:srgbClr val="002060"/>
                </a:solidFill>
              </a:rPr>
              <a:t>Евгеньевна </a:t>
            </a:r>
          </a:p>
          <a:p>
            <a:pPr algn="ctr">
              <a:buNone/>
            </a:pPr>
            <a:endParaRPr lang="ru-RU" sz="3600" dirty="0" smtClean="0">
              <a:solidFill>
                <a:srgbClr val="002060"/>
              </a:solidFill>
            </a:endParaRPr>
          </a:p>
          <a:p>
            <a:pPr algn="ctr">
              <a:buNone/>
            </a:pPr>
            <a:r>
              <a:rPr lang="ru-RU" sz="3600" dirty="0" smtClean="0">
                <a:solidFill>
                  <a:srgbClr val="002060"/>
                </a:solidFill>
              </a:rPr>
              <a:t>Учитель начальных классов</a:t>
            </a:r>
          </a:p>
          <a:p>
            <a:pPr algn="ctr">
              <a:buNone/>
            </a:pPr>
            <a:r>
              <a:rPr lang="ru-RU" sz="3200" dirty="0" smtClean="0">
                <a:solidFill>
                  <a:srgbClr val="002060"/>
                </a:solidFill>
              </a:rPr>
              <a:t>МБОУ </a:t>
            </a:r>
          </a:p>
          <a:p>
            <a:pPr algn="ctr">
              <a:buNone/>
            </a:pPr>
            <a:r>
              <a:rPr lang="ru-RU" sz="3200" dirty="0" smtClean="0">
                <a:solidFill>
                  <a:srgbClr val="002060"/>
                </a:solidFill>
              </a:rPr>
              <a:t>« </a:t>
            </a:r>
            <a:r>
              <a:rPr lang="ru-RU" sz="3200" dirty="0" err="1" smtClean="0">
                <a:solidFill>
                  <a:srgbClr val="002060"/>
                </a:solidFill>
              </a:rPr>
              <a:t>Княгининская</a:t>
            </a:r>
            <a:endParaRPr lang="ru-RU" sz="3200" dirty="0" smtClean="0">
              <a:solidFill>
                <a:srgbClr val="002060"/>
              </a:solidFill>
            </a:endParaRPr>
          </a:p>
          <a:p>
            <a:pPr algn="ctr">
              <a:buNone/>
            </a:pPr>
            <a:r>
              <a:rPr lang="ru-RU" sz="3200" dirty="0" smtClean="0">
                <a:solidFill>
                  <a:srgbClr val="002060"/>
                </a:solidFill>
              </a:rPr>
              <a:t>средняя школа №1»</a:t>
            </a:r>
            <a:endParaRPr lang="en-US" sz="3200" dirty="0">
              <a:solidFill>
                <a:srgbClr val="002060"/>
              </a:solidFill>
            </a:endParaRPr>
          </a:p>
        </p:txBody>
      </p:sp>
      <p:pic>
        <p:nvPicPr>
          <p:cNvPr id="1026" name="Picture 2" descr="I:\фото сайт\P91609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314" y="1500174"/>
            <a:ext cx="3429024" cy="371477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476672"/>
            <a:ext cx="5544616" cy="737750"/>
          </a:xfrm>
        </p:spPr>
        <p:txBody>
          <a:bodyPr>
            <a:normAutofit fontScale="90000"/>
          </a:bodyPr>
          <a:lstStyle/>
          <a:p>
            <a:r>
              <a:rPr lang="ru-RU" b="1" i="1" dirty="0" smtClean="0"/>
              <a:t>Общие сведения</a:t>
            </a:r>
            <a:endParaRPr lang="ru-RU" b="1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2910" y="1214422"/>
            <a:ext cx="8001056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b="1" u="sng" dirty="0" smtClean="0"/>
              <a:t>Образование высшее </a:t>
            </a:r>
            <a:endParaRPr lang="ru-RU" sz="2000" dirty="0" smtClean="0"/>
          </a:p>
          <a:p>
            <a:r>
              <a:rPr lang="ru-RU" sz="2000" dirty="0" smtClean="0"/>
              <a:t>1) В 1988 году закончила  </a:t>
            </a:r>
            <a:r>
              <a:rPr lang="ru-RU" sz="2000" dirty="0" err="1" smtClean="0"/>
              <a:t>Лукояновское</a:t>
            </a:r>
            <a:r>
              <a:rPr lang="ru-RU" sz="2000" dirty="0" smtClean="0"/>
              <a:t> педагогическое училище по специальности «Преподавание  в начальных классах общеобразовательной школы»;</a:t>
            </a:r>
          </a:p>
          <a:p>
            <a:r>
              <a:rPr lang="ru-RU" sz="2000" dirty="0" smtClean="0"/>
              <a:t> 2) В 2003  году  закончила  Нижегородский коммерческий институт по </a:t>
            </a:r>
            <a:r>
              <a:rPr lang="ru-RU" sz="2000" dirty="0" err="1" smtClean="0"/>
              <a:t>спкциальности</a:t>
            </a:r>
            <a:r>
              <a:rPr lang="ru-RU" sz="2000" dirty="0" smtClean="0"/>
              <a:t> «Юриспруденция»</a:t>
            </a:r>
          </a:p>
          <a:p>
            <a:pPr>
              <a:buNone/>
            </a:pPr>
            <a:r>
              <a:rPr lang="ru-RU" sz="2000" b="1" u="sng" dirty="0" smtClean="0"/>
              <a:t>Общий трудовой стаж -  </a:t>
            </a:r>
            <a:r>
              <a:rPr lang="ru-RU" sz="2000" b="1" dirty="0" smtClean="0"/>
              <a:t>27год</a:t>
            </a:r>
            <a:endParaRPr lang="ru-RU" sz="2000" dirty="0" smtClean="0"/>
          </a:p>
          <a:p>
            <a:pPr>
              <a:buNone/>
            </a:pPr>
            <a:r>
              <a:rPr lang="ru-RU" sz="2000" b="1" u="sng" dirty="0" smtClean="0"/>
              <a:t>Место работы</a:t>
            </a:r>
            <a:endParaRPr lang="ru-RU" sz="2000" dirty="0" smtClean="0"/>
          </a:p>
          <a:p>
            <a:r>
              <a:rPr lang="ru-RU" sz="2000" dirty="0" smtClean="0"/>
              <a:t>Муниципальное бюджетное образовательное учреждение  «</a:t>
            </a:r>
            <a:r>
              <a:rPr lang="ru-RU" sz="2000" dirty="0" err="1" smtClean="0"/>
              <a:t>Княгининская</a:t>
            </a:r>
            <a:r>
              <a:rPr lang="ru-RU" sz="2000" dirty="0" smtClean="0"/>
              <a:t> средняя школа № 1»</a:t>
            </a:r>
          </a:p>
          <a:p>
            <a:pPr>
              <a:buNone/>
            </a:pPr>
            <a:endParaRPr lang="ru-RU" sz="2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7776864" cy="1143000"/>
          </a:xfrm>
        </p:spPr>
        <p:txBody>
          <a:bodyPr>
            <a:normAutofit/>
          </a:bodyPr>
          <a:lstStyle/>
          <a:p>
            <a:r>
              <a:rPr lang="ru-RU" sz="4000" b="1" i="1" dirty="0" smtClean="0"/>
              <a:t>Курсы повышения квалификации</a:t>
            </a:r>
            <a:endParaRPr lang="ru-RU" sz="4000" b="1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1357298"/>
            <a:ext cx="8001056" cy="4525963"/>
          </a:xfrm>
        </p:spPr>
        <p:txBody>
          <a:bodyPr>
            <a:normAutofit/>
          </a:bodyPr>
          <a:lstStyle/>
          <a:p>
            <a:pPr lvl="0"/>
            <a:r>
              <a:rPr lang="ru-RU" sz="2000" b="1" u="sng" dirty="0" smtClean="0">
                <a:solidFill>
                  <a:srgbClr val="FF0000"/>
                </a:solidFill>
              </a:rPr>
              <a:t>2012 год</a:t>
            </a:r>
            <a:r>
              <a:rPr lang="ru-RU" sz="2000" b="1" dirty="0" smtClean="0">
                <a:solidFill>
                  <a:srgbClr val="FF0000"/>
                </a:solidFill>
              </a:rPr>
              <a:t>  </a:t>
            </a:r>
            <a:r>
              <a:rPr lang="ru-RU" sz="2000" dirty="0" smtClean="0"/>
              <a:t>- «Информационно-коммуникативные технологии в образовательном процессе», ФГБОУ ВПО «</a:t>
            </a:r>
            <a:r>
              <a:rPr lang="ru-RU" sz="2000" dirty="0" err="1" smtClean="0"/>
              <a:t>Арзамасский</a:t>
            </a:r>
            <a:r>
              <a:rPr lang="ru-RU" sz="2000" dirty="0" smtClean="0"/>
              <a:t> государственный педагогический институт им. А. П. Гайдара»</a:t>
            </a:r>
          </a:p>
          <a:p>
            <a:pPr lvl="0"/>
            <a:r>
              <a:rPr lang="ru-RU" sz="2000" b="1" u="sng" dirty="0" smtClean="0">
                <a:solidFill>
                  <a:srgbClr val="FF0000"/>
                </a:solidFill>
              </a:rPr>
              <a:t>2014 год</a:t>
            </a:r>
            <a:r>
              <a:rPr lang="ru-RU" sz="2000" b="1" dirty="0" smtClean="0">
                <a:solidFill>
                  <a:srgbClr val="FF0000"/>
                </a:solidFill>
              </a:rPr>
              <a:t> </a:t>
            </a:r>
            <a:r>
              <a:rPr lang="ru-RU" sz="2000" dirty="0" smtClean="0"/>
              <a:t>-  «Основы религиозных культур и светской этики: содержание и методика преподавания», «Нижегородский институт развития образования»</a:t>
            </a:r>
          </a:p>
          <a:p>
            <a:pPr lvl="0"/>
            <a:r>
              <a:rPr lang="ru-RU" sz="2000" b="1" u="sng" dirty="0" smtClean="0">
                <a:solidFill>
                  <a:srgbClr val="FF0000"/>
                </a:solidFill>
              </a:rPr>
              <a:t>2015 год</a:t>
            </a:r>
            <a:r>
              <a:rPr lang="ru-RU" sz="2000" b="1" dirty="0" smtClean="0">
                <a:solidFill>
                  <a:srgbClr val="FF0000"/>
                </a:solidFill>
              </a:rPr>
              <a:t> </a:t>
            </a:r>
            <a:r>
              <a:rPr lang="ru-RU" sz="2000" dirty="0" smtClean="0"/>
              <a:t>– «Теория и методика преподавания в начальной школе в условиях реализации ФГОС», «Нижегородский институт развития образования» </a:t>
            </a:r>
          </a:p>
          <a:p>
            <a:pPr lvl="0">
              <a:buNone/>
            </a:pPr>
            <a:endParaRPr lang="ru-RU" sz="20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>
          <a:xfrm>
            <a:off x="785786" y="428604"/>
            <a:ext cx="7772400" cy="1339850"/>
          </a:xfrm>
        </p:spPr>
        <p:txBody>
          <a:bodyPr>
            <a:normAutofit/>
          </a:bodyPr>
          <a:lstStyle/>
          <a:p>
            <a:pPr algn="ctr"/>
            <a:r>
              <a:rPr lang="ru-RU" sz="3100" b="1" i="1" dirty="0" smtClean="0">
                <a:latin typeface="Georgia" pitchFamily="18" charset="0"/>
              </a:rPr>
              <a:t>Курсы повышения квалификации</a:t>
            </a:r>
            <a:r>
              <a:rPr lang="ru-RU" sz="2400" b="1" dirty="0" smtClean="0"/>
              <a:t/>
            </a:r>
            <a:br>
              <a:rPr lang="ru-RU" sz="2400" b="1" dirty="0" smtClean="0"/>
            </a:br>
            <a:endParaRPr lang="ru-RU" sz="2400" dirty="0" smtClean="0"/>
          </a:p>
        </p:txBody>
      </p:sp>
      <p:pic>
        <p:nvPicPr>
          <p:cNvPr id="6147" name="Picture 11" descr="Scan_0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1500174"/>
            <a:ext cx="3857625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Рисунок 10" descr="Scan_0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00375" y="4214813"/>
            <a:ext cx="3708400" cy="20002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Объект 12" descr="Scan_001"/>
          <p:cNvPicPr>
            <a:picLocks noGrp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642910" y="1500174"/>
            <a:ext cx="3786188" cy="250033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428604"/>
            <a:ext cx="8001056" cy="1143000"/>
          </a:xfrm>
        </p:spPr>
        <p:txBody>
          <a:bodyPr>
            <a:normAutofit/>
          </a:bodyPr>
          <a:lstStyle/>
          <a:p>
            <a:r>
              <a:rPr lang="ru-RU" sz="2800" b="1" i="1" dirty="0" smtClean="0"/>
              <a:t> Муниципальные грамоты, благодарственные письма</a:t>
            </a:r>
          </a:p>
        </p:txBody>
      </p:sp>
      <p:sp>
        <p:nvSpPr>
          <p:cNvPr id="47106" name="Rectangle 2"/>
          <p:cNvSpPr>
            <a:spLocks noChangeArrowheads="1"/>
          </p:cNvSpPr>
          <p:nvPr/>
        </p:nvSpPr>
        <p:spPr bwMode="auto">
          <a:xfrm>
            <a:off x="642910" y="1643050"/>
            <a:ext cx="7786742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2008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год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 Почётной Грамотой </a:t>
            </a: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за подготовку победителя районной олимпиады по русскому языку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2012 год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Грамотой за подготовку призеров районной олимпиады по русскому языку среди учащихся 4-х классов ,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2008 год </a:t>
            </a: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Почётной грамотой за активное участие в методической работе района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2013 год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Грамотой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за подготовку призера районной  научно-практической конференции «Первые шаги в науку»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2014 год 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Грамотой  </a:t>
            </a: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 подготовку победителя районной научно-практической конференции «первые шаги в науку»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2015 год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– Почётной грамотой за достигнутые успехи в области образования и плодотворный труд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642910" y="571480"/>
            <a:ext cx="778674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 </a:t>
            </a:r>
          </a:p>
        </p:txBody>
      </p:sp>
      <p:pic>
        <p:nvPicPr>
          <p:cNvPr id="3074" name="Picture 2" descr="Scan_0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428604"/>
            <a:ext cx="2579688" cy="342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 descr="Scan_0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22" y="500042"/>
            <a:ext cx="2501900" cy="348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Scan_00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7686" y="571480"/>
            <a:ext cx="2527300" cy="369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 descr="Scan_00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3108" y="3071810"/>
            <a:ext cx="2459038" cy="340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6" descr="Scan_00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86512" y="785794"/>
            <a:ext cx="2459038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7" descr="Scan_00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29124" y="3000372"/>
            <a:ext cx="2630488" cy="350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>
          <a:xfrm>
            <a:off x="285750" y="428625"/>
            <a:ext cx="8229600" cy="928688"/>
          </a:xfrm>
        </p:spPr>
        <p:txBody>
          <a:bodyPr>
            <a:normAutofit/>
          </a:bodyPr>
          <a:lstStyle/>
          <a:p>
            <a:r>
              <a:rPr lang="ru-RU" sz="3600" b="1" i="1" dirty="0" smtClean="0"/>
              <a:t>Учебно-методический комплекс</a:t>
            </a:r>
            <a:endParaRPr lang="ru-RU" sz="3600" dirty="0" smtClean="0"/>
          </a:p>
        </p:txBody>
      </p:sp>
      <p:pic>
        <p:nvPicPr>
          <p:cNvPr id="13315" name="Picture 2" descr="C:\Users\User\Desktop\sto2rus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85786" y="1428736"/>
            <a:ext cx="1311275" cy="1589088"/>
          </a:xfrm>
          <a:noFill/>
        </p:spPr>
      </p:pic>
      <p:pic>
        <p:nvPicPr>
          <p:cNvPr id="13316" name="Picture 3" descr="C:\Users\User\Desktop\ч.п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313" y="1428750"/>
            <a:ext cx="1071562" cy="152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4" descr="C:\Users\User\Desktop\к.р.рус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28813" y="1500188"/>
            <a:ext cx="1160462" cy="1522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5" descr="C:\Users\User\Desktop\д.м.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71750" y="1500188"/>
            <a:ext cx="971550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Picture 6" descr="C:\Users\User\Desktop\математ.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86446" y="1500174"/>
            <a:ext cx="2654300" cy="178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Picture 7" descr="C:\Users\User\Desktop\sto1-4prog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857620" y="1285860"/>
            <a:ext cx="1785937" cy="256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8" descr="C:\Users\User\Desktop\лит. чтен.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786050" y="4929198"/>
            <a:ext cx="1012825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2" name="Picture 9" descr="C:\Users\User\Desktop\р.т. чт.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571868" y="5000636"/>
            <a:ext cx="1077913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3" name="Picture 10" descr="C:\Users\User\Desktop\sto2okr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85786" y="3071810"/>
            <a:ext cx="1622425" cy="178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4" name="Picture 11" descr="C:\Users\User\Desktop\sto2okrrt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1643042" y="3214686"/>
            <a:ext cx="1571625" cy="176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5" name="Picture 12" descr="C:\Users\User\Desktop\sto2okrpkr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2214546" y="3357562"/>
            <a:ext cx="1239838" cy="164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6" name="Picture 13" descr="C:\Users\User\Desktop\sto2teh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7286644" y="3500438"/>
            <a:ext cx="1227137" cy="164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7" name="Picture 14" descr="C:\Users\User\Desktop\sto2tehrt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6715140" y="3500438"/>
            <a:ext cx="1285875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8" name="Picture 15" descr="C:\Users\User\Desktop\sto2izo.jp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4857752" y="4286256"/>
            <a:ext cx="1428750" cy="173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9" name="Picture 16" descr="C:\Users\User\Desktop\sto2izort.jpg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5286380" y="4572008"/>
            <a:ext cx="1285875" cy="154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1052736"/>
            <a:ext cx="7857040" cy="864096"/>
          </a:xfrm>
        </p:spPr>
        <p:txBody>
          <a:bodyPr>
            <a:normAutofit fontScale="90000"/>
          </a:bodyPr>
          <a:lstStyle/>
          <a:p>
            <a:pPr algn="l"/>
            <a:r>
              <a:rPr lang="ru-RU" sz="2200" b="1" u="sng" dirty="0" smtClean="0"/>
              <a:t>Основная цель работы: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>
                <a:solidFill>
                  <a:schemeClr val="tx1"/>
                </a:solidFill>
              </a:rPr>
              <a:t>Повышение качества знаний за счет  введения   активных  методов обучения  использования  различных педагогических технологий.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27584" y="1628800"/>
            <a:ext cx="3384376" cy="728630"/>
          </a:xfrm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ru-RU" sz="2000" u="sng" dirty="0" smtClean="0"/>
              <a:t>Основные задачи деятельности учителя: </a:t>
            </a:r>
            <a:endParaRPr lang="ru-RU" sz="20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857224" y="2500306"/>
            <a:ext cx="3354736" cy="3592990"/>
          </a:xfrm>
          <a:solidFill>
            <a:srgbClr val="CCFF66">
              <a:alpha val="42000"/>
            </a:srgbClr>
          </a:solidFill>
        </p:spPr>
        <p:txBody>
          <a:bodyPr>
            <a:normAutofit fontScale="85000" lnSpcReduction="10000"/>
          </a:bodyPr>
          <a:lstStyle/>
          <a:p>
            <a:pPr lvl="0"/>
            <a:r>
              <a:rPr lang="ru-RU" sz="1800" dirty="0" smtClean="0"/>
              <a:t>Развитие познавательных интересов учащихся;</a:t>
            </a:r>
          </a:p>
          <a:p>
            <a:pPr lvl="0"/>
            <a:r>
              <a:rPr lang="ru-RU" sz="1800" dirty="0" smtClean="0"/>
              <a:t>Формирование  навыков здорового образа жизни путем использования </a:t>
            </a:r>
            <a:r>
              <a:rPr lang="ru-RU" sz="1800" dirty="0" err="1" smtClean="0"/>
              <a:t>здоровьесберегающих</a:t>
            </a:r>
            <a:r>
              <a:rPr lang="ru-RU" sz="1800" dirty="0" smtClean="0"/>
              <a:t>  технологий;</a:t>
            </a:r>
          </a:p>
          <a:p>
            <a:pPr lvl="0"/>
            <a:r>
              <a:rPr lang="ru-RU" sz="1800" dirty="0" smtClean="0"/>
              <a:t>Формировать навыки критического мышления;</a:t>
            </a:r>
          </a:p>
          <a:p>
            <a:pPr lvl="0"/>
            <a:r>
              <a:rPr lang="ru-RU" sz="1800" dirty="0" smtClean="0"/>
              <a:t>Совершенствование системы индивидуального  и дифференцированного подхода к обучению и воспитанию учащихся;</a:t>
            </a:r>
          </a:p>
          <a:p>
            <a:pPr lvl="0"/>
            <a:r>
              <a:rPr lang="ru-RU" sz="1800" dirty="0" smtClean="0"/>
              <a:t>Формирование единого коллектива. </a:t>
            </a:r>
            <a:endParaRPr lang="ru-RU" sz="180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500562" y="1643050"/>
            <a:ext cx="3672407" cy="714380"/>
          </a:xfrm>
          <a:solidFill>
            <a:srgbClr val="92D050"/>
          </a:solidFill>
        </p:spPr>
        <p:txBody>
          <a:bodyPr>
            <a:noAutofit/>
          </a:bodyPr>
          <a:lstStyle/>
          <a:p>
            <a:r>
              <a:rPr lang="ru-RU" sz="2000" u="sng" dirty="0" smtClean="0">
                <a:latin typeface="Calibri" pitchFamily="34" charset="0"/>
                <a:cs typeface="Times New Roman" pitchFamily="18" charset="0"/>
              </a:rPr>
              <a:t>Используемые педагогические технологии:</a:t>
            </a:r>
            <a:endParaRPr lang="ru-RU" sz="2000" u="sng" dirty="0"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572000" y="2500306"/>
            <a:ext cx="3528393" cy="3500462"/>
          </a:xfrm>
          <a:solidFill>
            <a:srgbClr val="CCFF66">
              <a:alpha val="42000"/>
            </a:srgbClr>
          </a:solidFill>
        </p:spPr>
        <p:txBody>
          <a:bodyPr>
            <a:noAutofit/>
          </a:bodyPr>
          <a:lstStyle/>
          <a:p>
            <a:pPr lvl="0"/>
            <a:r>
              <a:rPr lang="ru-RU" sz="1200" dirty="0" err="1" smtClean="0"/>
              <a:t>здоровьесберегающие</a:t>
            </a:r>
            <a:r>
              <a:rPr lang="ru-RU" sz="1200" dirty="0" smtClean="0"/>
              <a:t> технологии; </a:t>
            </a:r>
          </a:p>
          <a:p>
            <a:pPr lvl="0"/>
            <a:r>
              <a:rPr lang="ru-RU" sz="1200" dirty="0" smtClean="0"/>
              <a:t>информационно-коммуникативные технологии; </a:t>
            </a:r>
          </a:p>
          <a:p>
            <a:pPr lvl="0"/>
            <a:r>
              <a:rPr lang="ru-RU" sz="1200" dirty="0" smtClean="0"/>
              <a:t>гуманно-личностная технология; </a:t>
            </a:r>
          </a:p>
          <a:p>
            <a:pPr lvl="0"/>
            <a:r>
              <a:rPr lang="ru-RU" sz="1200" dirty="0" smtClean="0"/>
              <a:t>личностно-ориентированное обучение; </a:t>
            </a:r>
          </a:p>
          <a:p>
            <a:pPr lvl="0"/>
            <a:r>
              <a:rPr lang="ru-RU" sz="1200" dirty="0" smtClean="0"/>
              <a:t>игровые педагогические технологии; </a:t>
            </a:r>
          </a:p>
          <a:p>
            <a:pPr lvl="0"/>
            <a:r>
              <a:rPr lang="ru-RU" sz="1200" dirty="0" smtClean="0"/>
              <a:t>технология проектного обучения;</a:t>
            </a:r>
          </a:p>
          <a:p>
            <a:pPr lvl="0"/>
            <a:r>
              <a:rPr lang="ru-RU" sz="1200" dirty="0" smtClean="0"/>
              <a:t>педагогика сотрудничества; </a:t>
            </a:r>
          </a:p>
          <a:p>
            <a:pPr lvl="0"/>
            <a:r>
              <a:rPr lang="ru-RU" sz="1200" dirty="0" smtClean="0"/>
              <a:t>технологии проблемного обучения; </a:t>
            </a:r>
          </a:p>
          <a:p>
            <a:pPr lvl="0"/>
            <a:r>
              <a:rPr lang="ru-RU" sz="1200" dirty="0" smtClean="0"/>
              <a:t>система инновационной оценки «</a:t>
            </a:r>
            <a:r>
              <a:rPr lang="ru-RU" sz="1200" dirty="0" err="1" smtClean="0"/>
              <a:t>Портфолио</a:t>
            </a:r>
            <a:r>
              <a:rPr lang="ru-RU" sz="1200" dirty="0" smtClean="0"/>
              <a:t>»; </a:t>
            </a:r>
          </a:p>
          <a:p>
            <a:pPr lvl="0"/>
            <a:r>
              <a:rPr lang="ru-RU" sz="1200" dirty="0" smtClean="0"/>
              <a:t>технология развивающего обучения; </a:t>
            </a:r>
          </a:p>
          <a:p>
            <a:pPr lvl="0"/>
            <a:r>
              <a:rPr lang="ru-RU" sz="1200" dirty="0" smtClean="0"/>
              <a:t>технологии критического мышления;</a:t>
            </a:r>
          </a:p>
          <a:p>
            <a:r>
              <a:rPr lang="ru-RU" sz="1200" dirty="0" smtClean="0"/>
              <a:t>технология коллективного - творческого воспитания </a:t>
            </a:r>
            <a:endParaRPr lang="ru-RU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1000125" y="428625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ru-RU" sz="3600" b="1" i="1" dirty="0" smtClean="0">
                <a:latin typeface="Georgia" pitchFamily="18" charset="0"/>
              </a:rPr>
              <a:t> Демонстрация опыта работы</a:t>
            </a:r>
            <a:r>
              <a:rPr lang="ru-RU" sz="2400" b="1" i="1" dirty="0" smtClean="0">
                <a:latin typeface="Georgia" pitchFamily="18" charset="0"/>
              </a:rPr>
              <a:t/>
            </a:r>
            <a:br>
              <a:rPr lang="ru-RU" sz="2400" b="1" i="1" dirty="0" smtClean="0">
                <a:latin typeface="Georgia" pitchFamily="18" charset="0"/>
              </a:rPr>
            </a:br>
            <a:r>
              <a:rPr lang="ru-RU" sz="2400" b="1" i="1" dirty="0" smtClean="0">
                <a:latin typeface="Georgia" pitchFamily="18" charset="0"/>
              </a:rPr>
              <a:t>  </a:t>
            </a:r>
          </a:p>
        </p:txBody>
      </p:sp>
      <p:sp>
        <p:nvSpPr>
          <p:cNvPr id="16387" name="AutoShape 4"/>
          <p:cNvSpPr>
            <a:spLocks noChangeArrowheads="1"/>
          </p:cNvSpPr>
          <p:nvPr/>
        </p:nvSpPr>
        <p:spPr bwMode="auto">
          <a:xfrm>
            <a:off x="6500826" y="3071810"/>
            <a:ext cx="2059013" cy="1147766"/>
          </a:xfrm>
          <a:prstGeom prst="roundRect">
            <a:avLst>
              <a:gd name="adj" fmla="val 16667"/>
            </a:avLst>
          </a:prstGeom>
          <a:solidFill>
            <a:srgbClr val="CCCC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 sz="1800" b="1" dirty="0"/>
          </a:p>
        </p:txBody>
      </p:sp>
      <p:sp>
        <p:nvSpPr>
          <p:cNvPr id="16388" name="AutoShape 6"/>
          <p:cNvSpPr>
            <a:spLocks noChangeArrowheads="1"/>
          </p:cNvSpPr>
          <p:nvPr/>
        </p:nvSpPr>
        <p:spPr bwMode="auto">
          <a:xfrm>
            <a:off x="3286116" y="3000372"/>
            <a:ext cx="2986089" cy="1368425"/>
          </a:xfrm>
          <a:prstGeom prst="roundRect">
            <a:avLst>
              <a:gd name="adj" fmla="val 16667"/>
            </a:avLst>
          </a:prstGeom>
          <a:solidFill>
            <a:srgbClr val="CCCC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ru-RU" sz="1600" b="1" dirty="0" smtClean="0"/>
              <a:t>ИСПОЛЬЗОВАНИЕ ТЕХНОЛОГИЙ</a:t>
            </a:r>
            <a:br>
              <a:rPr lang="ru-RU" sz="1600" b="1" dirty="0" smtClean="0"/>
            </a:br>
            <a:r>
              <a:rPr lang="ru-RU" sz="1600" b="1" dirty="0" smtClean="0"/>
              <a:t>КРИТИЧЕСКОГО МЫШЛЕНИЯ  В</a:t>
            </a:r>
          </a:p>
          <a:p>
            <a:r>
              <a:rPr lang="ru-RU" sz="1600" b="1" dirty="0" smtClean="0"/>
              <a:t>УЧЕБНОМ ПРОЦЕССЕ </a:t>
            </a:r>
            <a:endParaRPr lang="ru-RU" sz="1600" b="1" dirty="0"/>
          </a:p>
        </p:txBody>
      </p:sp>
      <p:sp>
        <p:nvSpPr>
          <p:cNvPr id="16389" name="AutoShape 8"/>
          <p:cNvSpPr>
            <a:spLocks noChangeArrowheads="1"/>
          </p:cNvSpPr>
          <p:nvPr/>
        </p:nvSpPr>
        <p:spPr bwMode="auto">
          <a:xfrm>
            <a:off x="971551" y="2924175"/>
            <a:ext cx="2100252" cy="1152525"/>
          </a:xfrm>
          <a:prstGeom prst="roundRect">
            <a:avLst>
              <a:gd name="adj" fmla="val 16667"/>
            </a:avLst>
          </a:prstGeom>
          <a:solidFill>
            <a:srgbClr val="CCCC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 sz="1800" b="1" dirty="0"/>
          </a:p>
        </p:txBody>
      </p:sp>
      <p:sp>
        <p:nvSpPr>
          <p:cNvPr id="16390" name="AutoShape 11"/>
          <p:cNvSpPr>
            <a:spLocks noChangeArrowheads="1"/>
          </p:cNvSpPr>
          <p:nvPr/>
        </p:nvSpPr>
        <p:spPr bwMode="auto">
          <a:xfrm>
            <a:off x="3214678" y="4857760"/>
            <a:ext cx="2928958" cy="1081087"/>
          </a:xfrm>
          <a:prstGeom prst="roundRect">
            <a:avLst>
              <a:gd name="adj" fmla="val 16667"/>
            </a:avLst>
          </a:prstGeom>
          <a:solidFill>
            <a:srgbClr val="CCCC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ru-RU" sz="1800" b="1" dirty="0" smtClean="0"/>
              <a:t> </a:t>
            </a:r>
            <a:endParaRPr lang="ru-RU" sz="1800" b="1" dirty="0"/>
          </a:p>
        </p:txBody>
      </p:sp>
      <p:sp>
        <p:nvSpPr>
          <p:cNvPr id="16391" name="AutoShape 12">
            <a:hlinkClick r:id="rId2"/>
          </p:cNvPr>
          <p:cNvSpPr>
            <a:spLocks noChangeArrowheads="1"/>
          </p:cNvSpPr>
          <p:nvPr/>
        </p:nvSpPr>
        <p:spPr bwMode="auto">
          <a:xfrm>
            <a:off x="3071802" y="1571612"/>
            <a:ext cx="3168650" cy="1079500"/>
          </a:xfrm>
          <a:prstGeom prst="roundRect">
            <a:avLst>
              <a:gd name="adj" fmla="val 16667"/>
            </a:avLst>
          </a:prstGeom>
          <a:solidFill>
            <a:srgbClr val="CCCC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 sz="2000" b="1" dirty="0"/>
          </a:p>
        </p:txBody>
      </p:sp>
      <p:pic>
        <p:nvPicPr>
          <p:cNvPr id="4098" name="Picture 2" descr="I:\ЛЕНА\PB01103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2786058"/>
            <a:ext cx="1839903" cy="1379532"/>
          </a:xfrm>
          <a:prstGeom prst="rect">
            <a:avLst/>
          </a:prstGeom>
          <a:noFill/>
        </p:spPr>
      </p:pic>
      <p:pic>
        <p:nvPicPr>
          <p:cNvPr id="4099" name="Picture 3" descr="I:\ЛЕНА\PB01104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4714884"/>
            <a:ext cx="2625722" cy="1214446"/>
          </a:xfrm>
          <a:prstGeom prst="rect">
            <a:avLst/>
          </a:prstGeom>
          <a:noFill/>
        </p:spPr>
      </p:pic>
      <p:pic>
        <p:nvPicPr>
          <p:cNvPr id="4100" name="Picture 4" descr="I:\ЛЕНА\PB01104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57554" y="1500174"/>
            <a:ext cx="2643206" cy="1214446"/>
          </a:xfrm>
          <a:prstGeom prst="rect">
            <a:avLst/>
          </a:prstGeom>
          <a:noFill/>
        </p:spPr>
      </p:pic>
      <p:pic>
        <p:nvPicPr>
          <p:cNvPr id="4101" name="Picture 5" descr="I:\ЛЕНА\PB01103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72264" y="3000372"/>
            <a:ext cx="1857388" cy="13080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428604"/>
            <a:ext cx="8001056" cy="1154098"/>
          </a:xfrm>
        </p:spPr>
        <p:txBody>
          <a:bodyPr>
            <a:normAutofit/>
          </a:bodyPr>
          <a:lstStyle/>
          <a:p>
            <a:r>
              <a:rPr lang="ru-RU" sz="3200" b="1" i="1" dirty="0" smtClean="0">
                <a:latin typeface="Georgia" pitchFamily="18" charset="0"/>
                <a:cs typeface="Times New Roman" pitchFamily="18" charset="0"/>
              </a:rPr>
              <a:t>Показатель качества знаний</a:t>
            </a:r>
            <a:endParaRPr lang="ru-RU" sz="3200" b="1" dirty="0">
              <a:latin typeface="Monotype Corsiva" pitchFamily="66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928662" y="1357298"/>
          <a:ext cx="7143800" cy="3175207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1764274"/>
                <a:gridCol w="1764274"/>
                <a:gridCol w="972046"/>
                <a:gridCol w="1143008"/>
                <a:gridCol w="1500198"/>
              </a:tblGrid>
              <a:tr h="376022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/>
                        <a:t>Показатель</a:t>
                      </a:r>
                      <a:endParaRPr lang="ru-RU" sz="1400" dirty="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4546" marR="6454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/>
                        <a:t>Учебный год                                     </a:t>
                      </a:r>
                      <a:endParaRPr lang="ru-RU" sz="140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4546" marR="6454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/>
                        <a:t>2011/2012</a:t>
                      </a:r>
                      <a:endParaRPr lang="ru-RU" sz="140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4546" marR="6454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/>
                        <a:t>2013/2014</a:t>
                      </a:r>
                      <a:endParaRPr lang="ru-RU" sz="140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4546" marR="64546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2014/2015</a:t>
                      </a:r>
                      <a:endParaRPr lang="ru-RU" sz="140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4546" marR="64546" marT="0" marB="0" anchor="ctr"/>
                </a:tc>
              </a:tr>
              <a:tr h="17212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/>
                        <a:t>кол-во учащихся</a:t>
                      </a:r>
                      <a:endParaRPr lang="ru-RU" sz="140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4546" marR="64546" marT="0" marB="0"/>
                </a:tc>
                <a:tc>
                  <a:txBody>
                    <a:bodyPr/>
                    <a:lstStyle/>
                    <a:p>
                      <a:pPr marL="236220" algn="ctr">
                        <a:spcAft>
                          <a:spcPts val="0"/>
                        </a:spcAft>
                      </a:pPr>
                      <a:r>
                        <a:rPr lang="ru-RU" sz="1400" dirty="0"/>
                        <a:t>23</a:t>
                      </a:r>
                      <a:endParaRPr lang="ru-RU" sz="1400" dirty="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4546" marR="6454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/>
                        <a:t>25</a:t>
                      </a:r>
                      <a:endParaRPr lang="ru-RU" sz="140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4546" marR="6454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/>
                        <a:t>24</a:t>
                      </a:r>
                      <a:endParaRPr lang="ru-RU" sz="140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4546" marR="64546" marT="0" marB="0"/>
                </a:tc>
              </a:tr>
              <a:tr h="258184">
                <a:tc rowSpan="8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/>
                        <a:t>процент учащихся, освоивших учебные программы по преподаваемому предмету на «4» и «5», от общего количества обучаемых</a:t>
                      </a:r>
                      <a:endParaRPr lang="ru-RU" sz="1400" dirty="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4546" marR="6454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        класс</a:t>
                      </a:r>
                      <a:endParaRPr lang="ru-RU" sz="1400" dirty="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4546" marR="6454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/>
                        <a:t>4 кл.</a:t>
                      </a:r>
                      <a:endParaRPr lang="ru-RU" sz="140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4546" marR="6454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/>
                        <a:t>2 кл.</a:t>
                      </a:r>
                      <a:endParaRPr lang="ru-RU" sz="140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4546" marR="6454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/>
                        <a:t>3 кл.</a:t>
                      </a:r>
                      <a:endParaRPr lang="ru-RU" sz="140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4546" marR="64546" marT="0" marB="0" anchor="ctr"/>
                </a:tc>
              </a:tr>
              <a:tr h="25818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/>
                        <a:t>русский язык</a:t>
                      </a:r>
                      <a:endParaRPr lang="ru-RU" sz="1400" dirty="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4546" marR="6454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/>
                        <a:t>65%</a:t>
                      </a:r>
                      <a:endParaRPr lang="ru-RU" sz="140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4546" marR="6454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/>
                        <a:t>80%</a:t>
                      </a:r>
                      <a:endParaRPr lang="ru-RU" sz="140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4546" marR="6454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/>
                        <a:t>83%</a:t>
                      </a:r>
                      <a:endParaRPr lang="ru-RU" sz="140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4546" marR="64546" marT="0" marB="0" anchor="ctr"/>
                </a:tc>
              </a:tr>
              <a:tr h="25818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/>
                        <a:t>математика</a:t>
                      </a:r>
                      <a:endParaRPr lang="ru-RU" sz="1400" dirty="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4546" marR="6454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/>
                        <a:t>69%</a:t>
                      </a:r>
                      <a:endParaRPr lang="ru-RU" sz="140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4546" marR="6454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/>
                        <a:t>88%</a:t>
                      </a:r>
                      <a:endParaRPr lang="ru-RU" sz="140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4546" marR="6454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/>
                        <a:t>95%</a:t>
                      </a:r>
                      <a:endParaRPr lang="ru-RU" sz="140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4546" marR="64546" marT="0" marB="0" anchor="ctr"/>
                </a:tc>
              </a:tr>
              <a:tr h="25818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/>
                        <a:t>литературное чтение</a:t>
                      </a:r>
                      <a:endParaRPr lang="ru-RU" sz="1400" dirty="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4546" marR="6454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/>
                        <a:t>69%</a:t>
                      </a:r>
                      <a:endParaRPr lang="ru-RU" sz="1400" dirty="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4546" marR="6454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/>
                        <a:t>76%</a:t>
                      </a:r>
                      <a:endParaRPr lang="ru-RU" sz="140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4546" marR="6454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/>
                        <a:t>79%</a:t>
                      </a:r>
                      <a:endParaRPr lang="ru-RU" sz="140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4546" marR="64546" marT="0" marB="0" anchor="ctr"/>
                </a:tc>
              </a:tr>
              <a:tr h="25818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/>
                        <a:t>окружающий мир</a:t>
                      </a:r>
                      <a:endParaRPr lang="ru-RU" sz="1400" dirty="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4546" marR="6454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/>
                        <a:t>69%</a:t>
                      </a:r>
                      <a:endParaRPr lang="ru-RU" sz="1400" dirty="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4546" marR="6454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/>
                        <a:t>80%</a:t>
                      </a:r>
                      <a:endParaRPr lang="ru-RU" sz="140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4546" marR="6454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/>
                        <a:t>83%</a:t>
                      </a:r>
                      <a:endParaRPr lang="ru-RU" sz="140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4546" marR="64546" marT="0" marB="0" anchor="ctr"/>
                </a:tc>
              </a:tr>
              <a:tr h="25818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/>
                        <a:t>технология</a:t>
                      </a:r>
                      <a:endParaRPr lang="ru-RU" sz="1400" dirty="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4546" marR="6454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/>
                        <a:t>100%</a:t>
                      </a:r>
                      <a:endParaRPr lang="ru-RU" sz="1400" dirty="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4546" marR="6454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/>
                        <a:t>96%</a:t>
                      </a:r>
                      <a:endParaRPr lang="ru-RU" sz="1400" dirty="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4546" marR="6454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/>
                        <a:t>100%</a:t>
                      </a:r>
                      <a:endParaRPr lang="ru-RU" sz="140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4546" marR="64546" marT="0" marB="0" anchor="ctr"/>
                </a:tc>
              </a:tr>
              <a:tr h="34554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/>
                        <a:t>изобразительное </a:t>
                      </a:r>
                      <a:r>
                        <a:rPr lang="ru-RU" sz="1400" dirty="0" smtClean="0"/>
                        <a:t>иск</a:t>
                      </a:r>
                      <a:endParaRPr lang="ru-RU" sz="1400" dirty="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4546" marR="6454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/>
                        <a:t>95%</a:t>
                      </a:r>
                      <a:endParaRPr lang="ru-RU" sz="1400" dirty="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4546" marR="6454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/>
                        <a:t>100%</a:t>
                      </a:r>
                      <a:endParaRPr lang="ru-RU" sz="1400" dirty="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4546" marR="6454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/>
                        <a:t>100%</a:t>
                      </a:r>
                      <a:endParaRPr lang="ru-RU" sz="1400" dirty="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4546" marR="64546" marT="0" marB="0" anchor="ctr"/>
                </a:tc>
              </a:tr>
              <a:tr h="2569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/>
                        <a:t>музыка</a:t>
                      </a:r>
                      <a:endParaRPr lang="ru-RU" sz="140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4546" marR="6454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/>
                        <a:t>100%</a:t>
                      </a:r>
                      <a:endParaRPr lang="ru-RU" sz="1400" dirty="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4546" marR="6454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/>
                        <a:t>100%</a:t>
                      </a:r>
                      <a:endParaRPr lang="ru-RU" sz="140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4546" marR="6454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/>
                        <a:t>100%</a:t>
                      </a:r>
                      <a:endParaRPr lang="ru-RU" sz="1400" dirty="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4546" marR="64546" marT="0" marB="0" anchor="ctr"/>
                </a:tc>
              </a:tr>
            </a:tbl>
          </a:graphicData>
        </a:graphic>
      </p:graphicFrame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3313" name="Object 1"/>
          <p:cNvGraphicFramePr>
            <a:graphicFrameLocks noChangeAspect="1"/>
          </p:cNvGraphicFramePr>
          <p:nvPr/>
        </p:nvGraphicFramePr>
        <p:xfrm>
          <a:off x="2214546" y="4286256"/>
          <a:ext cx="5286412" cy="2357478"/>
        </p:xfrm>
        <a:graphic>
          <a:graphicData uri="http://schemas.openxmlformats.org/presentationml/2006/ole">
            <p:oleObj spid="_x0000_s45058" name="Диаграмма" r:id="rId4" imgW="4953000" imgH="2971667" progId="MSGraph.Char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714348" y="714356"/>
            <a:ext cx="3786214" cy="5715040"/>
          </a:xfrm>
          <a:solidFill>
            <a:srgbClr val="CCFF66">
              <a:alpha val="42000"/>
            </a:srgbClr>
          </a:solidFill>
        </p:spPr>
        <p:txBody>
          <a:bodyPr>
            <a:noAutofit/>
          </a:bodyPr>
          <a:lstStyle/>
          <a:p>
            <a:pPr>
              <a:buNone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      </a:t>
            </a:r>
          </a:p>
          <a:p>
            <a:pPr>
              <a:buNone/>
            </a:pP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800" dirty="0" smtClean="0"/>
              <a:t>С целью повышения</a:t>
            </a:r>
          </a:p>
          <a:p>
            <a:pPr>
              <a:buNone/>
            </a:pPr>
            <a:r>
              <a:rPr lang="ru-RU" sz="1800" dirty="0" smtClean="0"/>
              <a:t>профессионального мастерства и </a:t>
            </a:r>
          </a:p>
          <a:p>
            <a:pPr>
              <a:buNone/>
            </a:pPr>
            <a:r>
              <a:rPr lang="ru-RU" sz="1800" dirty="0" smtClean="0"/>
              <a:t>распространения собственного </a:t>
            </a:r>
          </a:p>
          <a:p>
            <a:pPr>
              <a:buNone/>
            </a:pPr>
            <a:r>
              <a:rPr lang="ru-RU" sz="1800" dirty="0" smtClean="0"/>
              <a:t>педагогического опыта создала </a:t>
            </a:r>
          </a:p>
          <a:p>
            <a:pPr>
              <a:buNone/>
            </a:pPr>
            <a:r>
              <a:rPr lang="ru-RU" sz="1800" dirty="0" smtClean="0"/>
              <a:t>персональный  сайт учителя </a:t>
            </a:r>
          </a:p>
          <a:p>
            <a:pPr>
              <a:buNone/>
            </a:pPr>
            <a:r>
              <a:rPr lang="ru-RU" sz="1800" dirty="0" smtClean="0"/>
              <a:t>начальных классов в социальной</a:t>
            </a:r>
          </a:p>
          <a:p>
            <a:pPr>
              <a:buNone/>
            </a:pPr>
            <a:r>
              <a:rPr lang="ru-RU" sz="1800" dirty="0" smtClean="0"/>
              <a:t>сети работников образования </a:t>
            </a:r>
          </a:p>
          <a:p>
            <a:pPr>
              <a:buNone/>
            </a:pPr>
            <a:r>
              <a:rPr lang="ru-RU" sz="1800" dirty="0" smtClean="0"/>
              <a:t> </a:t>
            </a:r>
          </a:p>
        </p:txBody>
      </p:sp>
      <p:pic>
        <p:nvPicPr>
          <p:cNvPr id="5" name="Рисунок 1" descr="Описание: C:\Users\User\Downloads\Сертификат проекта infourok.ru № АA-1800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4942" y="1214422"/>
            <a:ext cx="3000396" cy="428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357290" y="4000504"/>
            <a:ext cx="19442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Font typeface="Arial" pitchFamily="34" charset="0"/>
              <a:buNone/>
            </a:pPr>
            <a:r>
              <a:rPr lang="ru-RU" sz="2800" b="1" u="sng" dirty="0" smtClean="0">
                <a:solidFill>
                  <a:srgbClr val="FF0000"/>
                </a:solidFill>
              </a:rPr>
              <a:t> </a:t>
            </a:r>
            <a:r>
              <a:rPr lang="en-US" sz="2800" b="1" u="sng" dirty="0" smtClean="0">
                <a:solidFill>
                  <a:srgbClr val="FF0000"/>
                </a:solidFill>
              </a:rPr>
              <a:t>infourok.ru</a:t>
            </a:r>
            <a:endParaRPr lang="ru-RU" sz="2800" b="1" u="sng" dirty="0" smtClean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643042" y="500042"/>
            <a:ext cx="385554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 smtClean="0">
                <a:solidFill>
                  <a:srgbClr val="FF0000"/>
                </a:solidFill>
              </a:rPr>
              <a:t>Персональный сайт</a:t>
            </a:r>
            <a:endParaRPr lang="ru-RU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latin typeface="Georgia" pitchFamily="18" charset="0"/>
              </a:rPr>
              <a:t>    </a:t>
            </a:r>
            <a:r>
              <a:rPr lang="ru-RU" sz="3200" b="1" i="1" dirty="0" smtClean="0">
                <a:latin typeface="Georgia" pitchFamily="18" charset="0"/>
              </a:rPr>
              <a:t>Публикации</a:t>
            </a:r>
            <a:endParaRPr lang="ru-RU" sz="3200" dirty="0" smtClean="0"/>
          </a:p>
        </p:txBody>
      </p:sp>
      <p:sp>
        <p:nvSpPr>
          <p:cNvPr id="19459" name="Содержимое 2"/>
          <p:cNvSpPr>
            <a:spLocks noGrp="1"/>
          </p:cNvSpPr>
          <p:nvPr>
            <p:ph idx="1"/>
          </p:nvPr>
        </p:nvSpPr>
        <p:spPr>
          <a:xfrm>
            <a:off x="642910" y="1428736"/>
            <a:ext cx="7943850" cy="4929188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ru-RU" b="1" u="sng" dirty="0" smtClean="0">
                <a:solidFill>
                  <a:schemeClr val="bg2">
                    <a:lumMod val="10000"/>
                  </a:schemeClr>
                </a:solidFill>
              </a:rPr>
              <a:t>На сайте </a:t>
            </a:r>
            <a:r>
              <a:rPr lang="en-US" b="1" u="sng" dirty="0" smtClean="0">
                <a:solidFill>
                  <a:schemeClr val="bg2">
                    <a:lumMod val="10000"/>
                  </a:schemeClr>
                </a:solidFill>
              </a:rPr>
              <a:t>infourok.ru</a:t>
            </a:r>
            <a:endParaRPr lang="ru-RU" b="1" u="sng" dirty="0" smtClean="0">
              <a:solidFill>
                <a:schemeClr val="bg2">
                  <a:lumMod val="10000"/>
                </a:schemeClr>
              </a:solidFill>
            </a:endParaRPr>
          </a:p>
          <a:p>
            <a:r>
              <a:rPr lang="ru-RU" sz="1600" b="1" i="1" dirty="0" smtClean="0">
                <a:solidFill>
                  <a:schemeClr val="tx2"/>
                </a:solidFill>
                <a:latin typeface="Arial Black" pitchFamily="34" charset="0"/>
              </a:rPr>
              <a:t>Проект урока русскому языку  3 класс.</a:t>
            </a:r>
          </a:p>
          <a:p>
            <a:r>
              <a:rPr lang="ru-RU" sz="1600" b="1" i="1" dirty="0" smtClean="0">
                <a:solidFill>
                  <a:schemeClr val="tx2"/>
                </a:solidFill>
                <a:latin typeface="Arial Black" pitchFamily="34" charset="0"/>
              </a:rPr>
              <a:t>Рабочая программа по русскому языку 4 класс «Школа 2100»</a:t>
            </a:r>
          </a:p>
          <a:p>
            <a:r>
              <a:rPr lang="ru-RU" sz="1600" b="1" i="1" dirty="0" smtClean="0">
                <a:solidFill>
                  <a:schemeClr val="tx2"/>
                </a:solidFill>
                <a:latin typeface="Arial Black" pitchFamily="34" charset="0"/>
              </a:rPr>
              <a:t>Научно-исследовательская работа «Обыкновенное чудо-соль»</a:t>
            </a:r>
          </a:p>
          <a:p>
            <a:r>
              <a:rPr lang="ru-RU" sz="1600" b="1" i="1" dirty="0" smtClean="0">
                <a:solidFill>
                  <a:schemeClr val="tx2"/>
                </a:solidFill>
                <a:latin typeface="Arial Black" pitchFamily="34" charset="0"/>
              </a:rPr>
              <a:t>Презентация к научно-исследовательской работе «Обыкновенное чудо-соль»</a:t>
            </a:r>
          </a:p>
          <a:p>
            <a:r>
              <a:rPr lang="ru-RU" sz="1600" b="1" i="1" dirty="0" smtClean="0">
                <a:solidFill>
                  <a:schemeClr val="tx2"/>
                </a:solidFill>
                <a:latin typeface="Arial Black" pitchFamily="34" charset="0"/>
              </a:rPr>
              <a:t>Литературно-музыкальная композиция «Давно закончилась война»</a:t>
            </a:r>
          </a:p>
        </p:txBody>
      </p:sp>
      <p:pic>
        <p:nvPicPr>
          <p:cNvPr id="19460" name="Рисунок 5" descr="Описание: C:\Users\User\Downloads\Сертификат проекта Infourok.ru № ДA-0191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4000505"/>
            <a:ext cx="1639888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Рисунок 4" descr="Описание: C:\Users\User\Downloads\Сертификат проекта infourok.ru № ДA-0191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74" y="3857628"/>
            <a:ext cx="1357322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2" name="Рисунок 1" descr="Описание: C:\Users\User\Downloads\Сертификат проекта infourok.ru № ДВ-11565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86182" y="3857628"/>
            <a:ext cx="1357322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3" name="Рисунок 2" descr="Описание: C:\Users\User\Downloads\Сертификат проекта infourok.ru № ДВ-02139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6314" y="3857628"/>
            <a:ext cx="1357322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4" name="Рисунок 3" descr="Описание: C:\Users\User\Downloads\Сертификат проекта infourok.ru № ДВ-00517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29322" y="4000504"/>
            <a:ext cx="1428760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10800000" flipV="1">
            <a:off x="642910" y="642918"/>
            <a:ext cx="8001056" cy="476672"/>
          </a:xfrm>
        </p:spPr>
        <p:txBody>
          <a:bodyPr>
            <a:noAutofit/>
          </a:bodyPr>
          <a:lstStyle/>
          <a:p>
            <a:r>
              <a:rPr lang="ru-RU" sz="3200" b="1" i="1" dirty="0" smtClean="0"/>
              <a:t>Участие в предметных олимпиадах</a:t>
            </a:r>
            <a:endParaRPr lang="ru-RU" sz="3200" i="1" dirty="0"/>
          </a:p>
        </p:txBody>
      </p:sp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714348" y="1357298"/>
            <a:ext cx="7786742" cy="2492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133600" algn="l"/>
              </a:tabLst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2011-2012 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г.  </a:t>
            </a:r>
          </a:p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1336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</a:t>
            </a:r>
            <a:r>
              <a:rPr kumimoji="0" lang="ru-RU" sz="2800" b="1" i="0" u="sng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 место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районной олимпиаде по русскому языку </a:t>
            </a:r>
          </a:p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133600" algn="l"/>
              </a:tabLst>
            </a:pPr>
            <a:endParaRPr lang="ru-RU" sz="2000" b="1" dirty="0" smtClean="0">
              <a:solidFill>
                <a:srgbClr val="FF0000"/>
              </a:solidFill>
              <a:latin typeface="Calibri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133600" algn="l"/>
              </a:tabLst>
            </a:pP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Бугрова Ан.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( 4 класс)                          Яковлева Ан. (4 класс)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33600" algn="l"/>
              </a:tabLst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33600" algn="l"/>
              </a:tabLst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33600" algn="l"/>
              </a:tabLst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22529" name="Picture 1" descr="Scan_0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900000">
            <a:off x="1414221" y="2997227"/>
            <a:ext cx="2276745" cy="2947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0" name="Picture 2" descr="Scan_0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3000373"/>
            <a:ext cx="2500330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Таблица 10"/>
          <p:cNvGraphicFramePr>
            <a:graphicFrameLocks noGrp="1"/>
          </p:cNvGraphicFramePr>
          <p:nvPr/>
        </p:nvGraphicFramePr>
        <p:xfrm>
          <a:off x="1285852" y="1256887"/>
          <a:ext cx="6715173" cy="4053840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1714512"/>
                <a:gridCol w="5000661"/>
              </a:tblGrid>
              <a:tr h="2903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/>
                        <a:t>Общешкольное родительское собрание</a:t>
                      </a:r>
                      <a:endParaRPr lang="ru-RU" sz="1400" dirty="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38246" marR="3824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/>
                        <a:t>«Пути повышения качества начального и дошкольного образования»</a:t>
                      </a:r>
                      <a:endParaRPr lang="ru-RU" sz="1400" dirty="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38246" marR="38246" marT="0" marB="0"/>
                </a:tc>
              </a:tr>
              <a:tr h="20397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РМО учителей начальных классов</a:t>
                      </a:r>
                      <a:endParaRPr lang="ru-RU" sz="140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38246" marR="3824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/>
                        <a:t>«Самоанализ урока, ориентированного на формирование УУД»</a:t>
                      </a:r>
                      <a:endParaRPr lang="ru-RU" sz="1400" dirty="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38246" marR="38246" marT="0" marB="0"/>
                </a:tc>
              </a:tr>
              <a:tr h="1019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Руководитель ШМО</a:t>
                      </a:r>
                      <a:endParaRPr lang="ru-RU" sz="140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38246" marR="3824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/>
                        <a:t>Приказ №148/а от о1.09.12.</a:t>
                      </a:r>
                      <a:endParaRPr lang="ru-RU" sz="1400" dirty="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38246" marR="38246" marT="0" marB="0"/>
                </a:tc>
              </a:tr>
              <a:tr h="1019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Открытый урок по математике</a:t>
                      </a:r>
                      <a:endParaRPr lang="ru-RU" sz="140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38246" marR="3824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/>
                        <a:t>«Закрепление пройденного»</a:t>
                      </a:r>
                      <a:endParaRPr lang="ru-RU" sz="1400" dirty="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38246" marR="38246" marT="0" marB="0"/>
                </a:tc>
              </a:tr>
              <a:tr h="20397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ШМО</a:t>
                      </a:r>
                      <a:endParaRPr lang="ru-RU" sz="140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38246" marR="3824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/>
                        <a:t>«План работы ШМО на 2012-2013 учебный год»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/>
                        <a:t>Протокол № 1 от 10.09.12</a:t>
                      </a:r>
                      <a:endParaRPr lang="ru-RU" sz="1400" dirty="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38246" marR="38246" marT="0" marB="0"/>
                </a:tc>
              </a:tr>
              <a:tr h="30596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ШМО</a:t>
                      </a:r>
                      <a:endParaRPr lang="ru-RU" sz="140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38246" marR="3824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/>
                        <a:t>«Школьные трудности периода адаптации первоклассников»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/>
                        <a:t>Протокол № 2 от 12.11.12.</a:t>
                      </a:r>
                      <a:endParaRPr lang="ru-RU" sz="1400" dirty="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38246" marR="38246" marT="0" marB="0"/>
                </a:tc>
              </a:tr>
              <a:tr h="20397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ШМО</a:t>
                      </a:r>
                      <a:endParaRPr lang="ru-RU" sz="140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38246" marR="3824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/>
                        <a:t>Анализ контрольных работ за 1 полугодие.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/>
                        <a:t>Протокол № 3 от 10.01.13.</a:t>
                      </a:r>
                      <a:endParaRPr lang="ru-RU" sz="1400" dirty="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38246" marR="38246" marT="0" marB="0"/>
                </a:tc>
              </a:tr>
              <a:tr h="30596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ШМО</a:t>
                      </a:r>
                      <a:endParaRPr lang="ru-RU" sz="140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38246" marR="3824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/>
                        <a:t>Отчет о проведении недели начальных классов.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/>
                        <a:t>Протокол № 4 от 26.03.13.</a:t>
                      </a:r>
                      <a:endParaRPr lang="ru-RU" sz="1400" dirty="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38246" marR="38246" marT="0" marB="0"/>
                </a:tc>
              </a:tr>
              <a:tr h="30596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ШМО</a:t>
                      </a:r>
                      <a:endParaRPr lang="ru-RU" sz="140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38246" marR="3824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/>
                        <a:t>«Использование технологий проблемного обучения в начальной школе»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/>
                        <a:t>Протокол № 5 от 28.05.13</a:t>
                      </a:r>
                      <a:endParaRPr lang="ru-RU" sz="1400" dirty="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38246" marR="38246" marT="0" marB="0"/>
                </a:tc>
              </a:tr>
            </a:tbl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2357422" y="714356"/>
            <a:ext cx="38912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</a:rPr>
              <a:t>Методическая работа</a:t>
            </a:r>
            <a:endParaRPr lang="ru-RU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2357422" y="714356"/>
            <a:ext cx="38912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</a:rPr>
              <a:t>Методическая работа</a:t>
            </a:r>
            <a:endParaRPr lang="ru-RU" sz="2800" dirty="0">
              <a:solidFill>
                <a:srgbClr val="FF0000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071538" y="1500174"/>
          <a:ext cx="7072362" cy="2496801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2286016"/>
                <a:gridCol w="4786346"/>
              </a:tblGrid>
              <a:tr h="50006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/>
                        <a:t>ШМО</a:t>
                      </a:r>
                      <a:endParaRPr lang="ru-RU" sz="1400" dirty="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4717" marR="6471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/>
                        <a:t>Анализ работы за 2012 – 2013 учебный год.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/>
                        <a:t>Протокол № 1 от 03.09.13</a:t>
                      </a:r>
                      <a:endParaRPr lang="ru-RU" sz="1400" dirty="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4717" marR="64717" marT="0" marB="0"/>
                </a:tc>
              </a:tr>
              <a:tr h="5177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/>
                        <a:t>ШМО</a:t>
                      </a:r>
                      <a:endParaRPr lang="ru-RU" sz="1400" dirty="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4717" marR="6471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/>
                        <a:t>«Технологии проблемного обучения в начальных классах»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/>
                        <a:t>Протокол № 2 от 05.11.13.</a:t>
                      </a:r>
                      <a:endParaRPr lang="ru-RU" sz="1400" dirty="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4717" marR="64717" marT="0" marB="0"/>
                </a:tc>
              </a:tr>
              <a:tr h="7886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/>
                        <a:t>ШМО</a:t>
                      </a:r>
                      <a:endParaRPr lang="ru-RU" sz="1400" dirty="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4717" marR="6471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/>
                        <a:t>«Формирование ключевых компетенций, как способ развития познавательной активности младших школьников»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/>
                        <a:t>Протокол № 4 от 24.03.15.</a:t>
                      </a:r>
                      <a:endParaRPr lang="ru-RU" sz="1400" dirty="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4717" marR="64717" marT="0" marB="0"/>
                </a:tc>
              </a:tr>
              <a:tr h="6903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ШМО</a:t>
                      </a:r>
                      <a:endParaRPr lang="ru-RU" sz="140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4717" marR="6471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/>
                        <a:t>«Использование технологии развития критического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/>
                        <a:t>мышления»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/>
                        <a:t>Протокол № 1 от 04. 09.15</a:t>
                      </a:r>
                      <a:endParaRPr lang="ru-RU" sz="1400" dirty="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4717" marR="64717" marT="0" marB="0"/>
                </a:tc>
              </a:tr>
            </a:tbl>
          </a:graphicData>
        </a:graphic>
      </p:graphicFrame>
      <p:pic>
        <p:nvPicPr>
          <p:cNvPr id="44033" name="Picture 1" descr="I:\фото сайт\P91609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4546" y="4214818"/>
            <a:ext cx="4786346" cy="192882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900113" y="142875"/>
            <a:ext cx="7772400" cy="1571625"/>
          </a:xfrm>
        </p:spPr>
        <p:txBody>
          <a:bodyPr/>
          <a:lstStyle/>
          <a:p>
            <a:r>
              <a:rPr lang="ru-RU" sz="2400" b="1" i="1" smtClean="0">
                <a:latin typeface="Georgia" pitchFamily="18" charset="0"/>
              </a:rPr>
              <a:t>Внеурочная деятельность как общекультурное развитие личности младшего школьника</a:t>
            </a:r>
          </a:p>
        </p:txBody>
      </p:sp>
      <p:sp>
        <p:nvSpPr>
          <p:cNvPr id="26627" name="AutoShape 74">
            <a:hlinkClick r:id="rId2"/>
          </p:cNvPr>
          <p:cNvSpPr>
            <a:spLocks noChangeArrowheads="1"/>
          </p:cNvSpPr>
          <p:nvPr/>
        </p:nvSpPr>
        <p:spPr bwMode="auto">
          <a:xfrm>
            <a:off x="2857500" y="1571625"/>
            <a:ext cx="3730625" cy="847725"/>
          </a:xfrm>
          <a:prstGeom prst="roundRect">
            <a:avLst>
              <a:gd name="adj" fmla="val 16667"/>
            </a:avLst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ru-RU" sz="1600" b="1"/>
              <a:t>Вовлечённость учащихся класса</a:t>
            </a:r>
            <a:endParaRPr lang="ru-RU" sz="1600"/>
          </a:p>
          <a:p>
            <a:r>
              <a:rPr lang="ru-RU" sz="1600" b="1"/>
              <a:t>во внеурочную  деятельность</a:t>
            </a:r>
          </a:p>
          <a:p>
            <a:r>
              <a:rPr lang="ru-RU" sz="1600" b="1"/>
              <a:t> на базе школы</a:t>
            </a:r>
            <a:endParaRPr lang="ru-RU" sz="1600"/>
          </a:p>
        </p:txBody>
      </p:sp>
      <p:sp>
        <p:nvSpPr>
          <p:cNvPr id="26628" name="AutoShape 77">
            <a:hlinkClick r:id="rId2"/>
          </p:cNvPr>
          <p:cNvSpPr>
            <a:spLocks noChangeArrowheads="1"/>
          </p:cNvSpPr>
          <p:nvPr/>
        </p:nvSpPr>
        <p:spPr bwMode="auto">
          <a:xfrm>
            <a:off x="1476375" y="2420938"/>
            <a:ext cx="1943100" cy="792162"/>
          </a:xfrm>
          <a:prstGeom prst="roundRect">
            <a:avLst>
              <a:gd name="adj" fmla="val 16667"/>
            </a:avLst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ru-RU" sz="1500" b="1"/>
              <a:t>Проведение </a:t>
            </a:r>
          </a:p>
          <a:p>
            <a:r>
              <a:rPr lang="ru-RU" sz="1500" b="1"/>
              <a:t>предметных недель</a:t>
            </a:r>
          </a:p>
        </p:txBody>
      </p:sp>
      <p:sp>
        <p:nvSpPr>
          <p:cNvPr id="26629" name="AutoShape 78">
            <a:hlinkClick r:id="rId2"/>
          </p:cNvPr>
          <p:cNvSpPr>
            <a:spLocks noChangeArrowheads="1"/>
          </p:cNvSpPr>
          <p:nvPr/>
        </p:nvSpPr>
        <p:spPr bwMode="auto">
          <a:xfrm>
            <a:off x="5724525" y="2492375"/>
            <a:ext cx="2592388" cy="649288"/>
          </a:xfrm>
          <a:prstGeom prst="roundRect">
            <a:avLst>
              <a:gd name="adj" fmla="val 16667"/>
            </a:avLst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ru-RU" sz="1500" b="1"/>
              <a:t> </a:t>
            </a:r>
          </a:p>
          <a:p>
            <a:r>
              <a:rPr lang="ru-RU" sz="1500" b="1"/>
              <a:t>Внеклассные мероприятия</a:t>
            </a:r>
          </a:p>
        </p:txBody>
      </p:sp>
      <p:sp>
        <p:nvSpPr>
          <p:cNvPr id="26630" name="AutoShape 79"/>
          <p:cNvSpPr>
            <a:spLocks noChangeArrowheads="1"/>
          </p:cNvSpPr>
          <p:nvPr/>
        </p:nvSpPr>
        <p:spPr bwMode="auto">
          <a:xfrm>
            <a:off x="3635375" y="2276475"/>
            <a:ext cx="1944688" cy="10795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2160 w 21600"/>
              <a:gd name="T13" fmla="*/ 12343 h 21600"/>
              <a:gd name="T14" fmla="*/ 19440 w 21600"/>
              <a:gd name="T15" fmla="*/ 18514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6480" y="6171"/>
                </a:lnTo>
                <a:lnTo>
                  <a:pt x="8640" y="6171"/>
                </a:lnTo>
                <a:lnTo>
                  <a:pt x="8640" y="12343"/>
                </a:lnTo>
                <a:lnTo>
                  <a:pt x="4320" y="12343"/>
                </a:lnTo>
                <a:lnTo>
                  <a:pt x="4320" y="9257"/>
                </a:lnTo>
                <a:lnTo>
                  <a:pt x="0" y="15429"/>
                </a:lnTo>
                <a:lnTo>
                  <a:pt x="4320" y="21600"/>
                </a:lnTo>
                <a:lnTo>
                  <a:pt x="4320" y="18514"/>
                </a:lnTo>
                <a:lnTo>
                  <a:pt x="17280" y="18514"/>
                </a:lnTo>
                <a:lnTo>
                  <a:pt x="17280" y="21600"/>
                </a:lnTo>
                <a:lnTo>
                  <a:pt x="21600" y="15429"/>
                </a:lnTo>
                <a:lnTo>
                  <a:pt x="17280" y="9257"/>
                </a:lnTo>
                <a:lnTo>
                  <a:pt x="17280" y="12343"/>
                </a:lnTo>
                <a:lnTo>
                  <a:pt x="12960" y="12343"/>
                </a:lnTo>
                <a:lnTo>
                  <a:pt x="12960" y="6171"/>
                </a:lnTo>
                <a:lnTo>
                  <a:pt x="15120" y="6171"/>
                </a:lnTo>
                <a:lnTo>
                  <a:pt x="10800" y="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6631" name="AutoShape 80"/>
          <p:cNvSpPr>
            <a:spLocks noChangeArrowheads="1"/>
          </p:cNvSpPr>
          <p:nvPr/>
        </p:nvSpPr>
        <p:spPr bwMode="auto">
          <a:xfrm>
            <a:off x="4429125" y="2928938"/>
            <a:ext cx="576263" cy="504825"/>
          </a:xfrm>
          <a:prstGeom prst="octagon">
            <a:avLst>
              <a:gd name="adj" fmla="val 29287"/>
            </a:avLst>
          </a:prstGeom>
          <a:solidFill>
            <a:srgbClr val="CC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74" name="Прямоугольник 73"/>
          <p:cNvSpPr/>
          <p:nvPr/>
        </p:nvSpPr>
        <p:spPr>
          <a:xfrm>
            <a:off x="827088" y="4581525"/>
            <a:ext cx="2335212" cy="73818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ru-RU" sz="1800" b="1" dirty="0"/>
              <a:t>КВН «По дорогам сказок</a:t>
            </a:r>
            <a:r>
              <a:rPr lang="ru-RU" b="1" dirty="0"/>
              <a:t>»</a:t>
            </a:r>
          </a:p>
        </p:txBody>
      </p:sp>
      <p:sp>
        <p:nvSpPr>
          <p:cNvPr id="75" name="Прямоугольник 74"/>
          <p:cNvSpPr/>
          <p:nvPr/>
        </p:nvSpPr>
        <p:spPr>
          <a:xfrm>
            <a:off x="6300788" y="4365625"/>
            <a:ext cx="2411412" cy="64611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ru-RU" sz="1800" b="1" dirty="0"/>
              <a:t>Конкурс рисунков «Мамина улыбка»</a:t>
            </a:r>
            <a:endParaRPr lang="ru-RU" b="1" dirty="0"/>
          </a:p>
        </p:txBody>
      </p:sp>
      <p:sp>
        <p:nvSpPr>
          <p:cNvPr id="76" name="Прямоугольник 75"/>
          <p:cNvSpPr/>
          <p:nvPr/>
        </p:nvSpPr>
        <p:spPr>
          <a:xfrm>
            <a:off x="1258888" y="6092825"/>
            <a:ext cx="2301875" cy="46196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1800" b="1" dirty="0"/>
              <a:t>«Подвижные игры</a:t>
            </a:r>
            <a:r>
              <a:rPr lang="ru-RU" b="1" dirty="0"/>
              <a:t>»</a:t>
            </a:r>
          </a:p>
        </p:txBody>
      </p:sp>
      <p:sp>
        <p:nvSpPr>
          <p:cNvPr id="77" name="Прямоугольник 76"/>
          <p:cNvSpPr/>
          <p:nvPr/>
        </p:nvSpPr>
        <p:spPr>
          <a:xfrm>
            <a:off x="6804025" y="6237288"/>
            <a:ext cx="184150" cy="36988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pPr>
              <a:defRPr/>
            </a:pPr>
            <a:endParaRPr lang="ru-RU" sz="18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3427413" y="4437063"/>
            <a:ext cx="2533650" cy="369887"/>
          </a:xfrm>
          <a:prstGeom prst="rect">
            <a:avLst/>
          </a:prstGeom>
          <a:solidFill>
            <a:schemeClr val="accent4">
              <a:lumMod val="10000"/>
              <a:lumOff val="90000"/>
            </a:schemeClr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1800" b="1" dirty="0"/>
              <a:t>«Мы – нижегородцы!»</a:t>
            </a:r>
          </a:p>
        </p:txBody>
      </p:sp>
      <p:pic>
        <p:nvPicPr>
          <p:cNvPr id="26637" name="Рисунок 9" descr="Описание: C:\Users\User\Desktop\ЛЕНА\P314016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38" y="3071813"/>
            <a:ext cx="1889125" cy="1436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8" name="Picture 19" descr="P521020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00438" y="2928938"/>
            <a:ext cx="2214562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9" name="Picture 20" descr="I:\фото сайт\PB27012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15063" y="3143250"/>
            <a:ext cx="212566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Рисунок 10" descr="Описание: C:\Users\User\Desktop\Информатика\фото\Большая игра\IMG_051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00430" y="5286388"/>
            <a:ext cx="2571768" cy="1298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75" grpId="0" animBg="1"/>
      <p:bldP spid="76" grpId="0" animBg="1"/>
      <p:bldP spid="77" grpId="0" animBg="1"/>
      <p:bldP spid="1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428604"/>
            <a:ext cx="8001056" cy="1143000"/>
          </a:xfrm>
        </p:spPr>
        <p:txBody>
          <a:bodyPr>
            <a:normAutofit/>
          </a:bodyPr>
          <a:lstStyle/>
          <a:p>
            <a:r>
              <a:rPr lang="ru-RU" sz="2800" b="1" i="1" dirty="0" smtClean="0"/>
              <a:t> Достижения учащихся</a:t>
            </a:r>
          </a:p>
        </p:txBody>
      </p:sp>
      <p:sp>
        <p:nvSpPr>
          <p:cNvPr id="47106" name="Rectangle 2"/>
          <p:cNvSpPr>
            <a:spLocks noChangeArrowheads="1"/>
          </p:cNvSpPr>
          <p:nvPr/>
        </p:nvSpPr>
        <p:spPr bwMode="auto">
          <a:xfrm>
            <a:off x="642910" y="1643050"/>
            <a:ext cx="7786742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2013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год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–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Панасенко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В. - </a:t>
            </a:r>
            <a:r>
              <a:rPr kumimoji="0" lang="ru-RU" sz="2000" b="0" i="0" u="sng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 место 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районной 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научно-практической конференции «Первые шаги в науку»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2014 год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– </a:t>
            </a: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Низовцева Яна -</a:t>
            </a:r>
            <a:r>
              <a:rPr lang="ru-RU" sz="2000" u="sng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 место 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районной </a:t>
            </a: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научно-практической конференции «Первые шаги в науку»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,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2013 год </a:t>
            </a: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Воронова Н.- </a:t>
            </a: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участница 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областного</a:t>
            </a: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конкурса детского творчества «Оранжевое солнце»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2013 год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Воронова Н. -</a:t>
            </a:r>
            <a:r>
              <a:rPr lang="ru-RU" sz="2000" u="sng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лауреат 2 степени, </a:t>
            </a: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Ершов М.4</a:t>
            </a:r>
            <a:r>
              <a:rPr lang="ru-RU" sz="2000" u="sng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лауреат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2000" u="sng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 степени 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зонального </a:t>
            </a: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художественного конкурса «Красота божьего мира»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2015 год  </a:t>
            </a: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Панасенко</a:t>
            </a: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В. </a:t>
            </a:r>
            <a:r>
              <a:rPr lang="ru-RU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–</a:t>
            </a:r>
            <a:r>
              <a:rPr lang="ru-RU" sz="20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участница </a:t>
            </a: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районного рождественского конкурса детского творчества «Вифлеемская звезда»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2014 год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Панасенко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В. – </a:t>
            </a:r>
            <a:r>
              <a:rPr lang="ru-RU" sz="20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 место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викторине «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Княгинино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в годы Первой мировой войны» и др.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857224" y="500042"/>
            <a:ext cx="7632700" cy="1143000"/>
          </a:xfrm>
        </p:spPr>
        <p:txBody>
          <a:bodyPr>
            <a:normAutofit fontScale="90000"/>
          </a:bodyPr>
          <a:lstStyle/>
          <a:p>
            <a:r>
              <a:rPr lang="ru-RU" sz="2400" b="1" i="1" dirty="0" smtClean="0">
                <a:latin typeface="Georgia" pitchFamily="18" charset="0"/>
              </a:rPr>
              <a:t>Результативность участия обучающихся </a:t>
            </a:r>
            <a:br>
              <a:rPr lang="ru-RU" sz="2400" b="1" i="1" dirty="0" smtClean="0">
                <a:latin typeface="Georgia" pitchFamily="18" charset="0"/>
              </a:rPr>
            </a:br>
            <a:r>
              <a:rPr lang="ru-RU" sz="2400" b="1" i="1" dirty="0" smtClean="0">
                <a:latin typeface="Georgia" pitchFamily="18" charset="0"/>
              </a:rPr>
              <a:t>в конкурсах</a:t>
            </a:r>
            <a:br>
              <a:rPr lang="ru-RU" sz="2400" b="1" i="1" dirty="0" smtClean="0">
                <a:latin typeface="Georgia" pitchFamily="18" charset="0"/>
              </a:rPr>
            </a:br>
            <a:endParaRPr lang="ru-RU" sz="2400" b="1" i="1" dirty="0" smtClean="0">
              <a:latin typeface="Georgia" pitchFamily="18" charset="0"/>
            </a:endParaRPr>
          </a:p>
        </p:txBody>
      </p:sp>
      <p:pic>
        <p:nvPicPr>
          <p:cNvPr id="15363" name="Объект 12" descr="Scan_001"/>
          <p:cNvPicPr>
            <a:picLocks noGrp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714348" y="1357298"/>
            <a:ext cx="1657350" cy="2447925"/>
          </a:xfrm>
        </p:spPr>
      </p:pic>
      <p:pic>
        <p:nvPicPr>
          <p:cNvPr id="15364" name="Picture 13" descr="Scan_0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43702" y="3571876"/>
            <a:ext cx="1944687" cy="257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Rectangle 1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15366" name="Picture 14" descr="Scan_00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29454" y="1357298"/>
            <a:ext cx="1571625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Picture 16" descr="Scan_00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85786" y="3571876"/>
            <a:ext cx="174625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8" name="Picture 17" descr="Scan_00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857356" y="1357298"/>
            <a:ext cx="1463675" cy="244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9" name="Picture 18" descr="Scan_001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928926" y="1357298"/>
            <a:ext cx="1773237" cy="2446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0" name="Picture 19" descr="Scan_001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071670" y="3571876"/>
            <a:ext cx="1908175" cy="259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1" name="Рисунок 5" descr="Описание: F:\грамоты мои\Kyocera_20151013_001\Scan_001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 rot="158515">
            <a:off x="5556414" y="1322715"/>
            <a:ext cx="1655762" cy="2455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2" name="Рисунок 1" descr="Описание: F:\дет грамоты чернова\Kyocera_20151013_002\Scan_001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5429256" y="3643314"/>
            <a:ext cx="1709738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3" name="Рисунок 2" descr="Описание: F:\дет грамоты чернова\Kyocera_20151013_006\Scan_001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4143372" y="1357298"/>
            <a:ext cx="1757362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4" name="Picture 23" descr="Scan_001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 rot="-900000">
            <a:off x="3901055" y="3304815"/>
            <a:ext cx="1611312" cy="275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2"/>
          <p:cNvSpPr txBox="1">
            <a:spLocks/>
          </p:cNvSpPr>
          <p:nvPr/>
        </p:nvSpPr>
        <p:spPr>
          <a:xfrm>
            <a:off x="1119606" y="785794"/>
            <a:ext cx="2952328" cy="1011272"/>
          </a:xfrm>
          <a:prstGeom prst="rect">
            <a:avLst/>
          </a:prstGeom>
          <a:solidFill>
            <a:srgbClr val="CCFF66"/>
          </a:solidFill>
        </p:spPr>
        <p:txBody>
          <a:bodyPr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ФОРМЫ </a:t>
            </a: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РАБОТЫ </a:t>
            </a: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С РОДИТЕЛЯМИ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5" name="Содержимое 3"/>
          <p:cNvSpPr txBox="1">
            <a:spLocks/>
          </p:cNvSpPr>
          <p:nvPr/>
        </p:nvSpPr>
        <p:spPr>
          <a:xfrm>
            <a:off x="714348" y="2285992"/>
            <a:ext cx="3816424" cy="2714644"/>
          </a:xfrm>
          <a:prstGeom prst="rect">
            <a:avLst/>
          </a:prstGeom>
          <a:solidFill>
            <a:srgbClr val="92D050">
              <a:alpha val="42000"/>
            </a:srgbClr>
          </a:solidFill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совместное проведение праздников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индивидуальные собеседования с родителями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работа с родительским комитетом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родительские собрания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Текст 4"/>
          <p:cNvSpPr txBox="1">
            <a:spLocks/>
          </p:cNvSpPr>
          <p:nvPr/>
        </p:nvSpPr>
        <p:spPr>
          <a:xfrm>
            <a:off x="4714876" y="785794"/>
            <a:ext cx="3672408" cy="1010701"/>
          </a:xfrm>
          <a:prstGeom prst="rect">
            <a:avLst/>
          </a:prstGeom>
          <a:solidFill>
            <a:srgbClr val="CCFF66"/>
          </a:solidFill>
        </p:spPr>
        <p:txBody>
          <a:bodyPr>
            <a:normAutofit fontScale="250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.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7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ФОРМЫ ПРОВЕДЕНИЯ РОДИТЕЛЬС КИХ </a:t>
            </a:r>
            <a:endParaRPr kumimoji="0" lang="en-US" sz="7200" b="0" i="0" u="none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7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СОБРАНИЙ</a:t>
            </a:r>
            <a:endParaRPr kumimoji="0" lang="ru-RU" sz="7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Содержимое 5"/>
          <p:cNvSpPr txBox="1">
            <a:spLocks/>
          </p:cNvSpPr>
          <p:nvPr/>
        </p:nvSpPr>
        <p:spPr>
          <a:xfrm>
            <a:off x="4643438" y="2285993"/>
            <a:ext cx="3887415" cy="2714644"/>
          </a:xfrm>
          <a:prstGeom prst="rect">
            <a:avLst/>
          </a:prstGeom>
          <a:solidFill>
            <a:srgbClr val="92D050">
              <a:alpha val="42000"/>
            </a:srgbClr>
          </a:solidFill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собрания-практикумы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собрания-диспуты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«круглые столы»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вечера вопросов и ответов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встречи с администрацией, учителями-предметниками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i="1" dirty="0" smtClean="0">
                <a:latin typeface="Georgia" pitchFamily="18" charset="0"/>
              </a:rPr>
              <a:t>Спасибо за внимание!</a:t>
            </a:r>
            <a:endParaRPr lang="ru-RU" sz="3600" dirty="0" smtClean="0"/>
          </a:p>
        </p:txBody>
      </p:sp>
      <p:sp>
        <p:nvSpPr>
          <p:cNvPr id="3" name="Прямоугольник 2"/>
          <p:cNvSpPr/>
          <p:nvPr/>
        </p:nvSpPr>
        <p:spPr>
          <a:xfrm>
            <a:off x="4211638" y="155733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marL="109538" eaLnBrk="1" hangingPunct="1">
              <a:defRPr/>
            </a:pPr>
            <a:r>
              <a:rPr lang="ru-RU" altLang="ru-RU" sz="1800" b="1" i="1" dirty="0" smtClean="0">
                <a:solidFill>
                  <a:schemeClr val="accent6">
                    <a:lumMod val="75000"/>
                  </a:schemeClr>
                </a:solidFill>
                <a:latin typeface="+mn-lt"/>
                <a:cs typeface="Arial" charset="0"/>
              </a:rPr>
              <a:t>.</a:t>
            </a:r>
            <a:endParaRPr lang="ru-RU" altLang="ru-RU" sz="1800" b="1" i="1" dirty="0">
              <a:solidFill>
                <a:schemeClr val="accent6">
                  <a:lumMod val="75000"/>
                </a:schemeClr>
              </a:solidFill>
              <a:latin typeface="+mn-lt"/>
              <a:cs typeface="Arial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00113" y="1714500"/>
            <a:ext cx="2646362" cy="35401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>
              <a:defRPr/>
            </a:pPr>
            <a:r>
              <a:rPr lang="ru-RU" sz="1600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Я учитель </a:t>
            </a:r>
            <a:r>
              <a:rPr lang="ru-RU" sz="1600" dirty="0" err="1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Княгининской</a:t>
            </a:r>
            <a:r>
              <a:rPr lang="ru-RU" sz="1600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школы.</a:t>
            </a:r>
            <a:br>
              <a:rPr lang="ru-RU" sz="1600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</a:br>
            <a:r>
              <a:rPr lang="ru-RU" sz="1600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Жизнь не мыслю без детей,</a:t>
            </a:r>
            <a:br>
              <a:rPr lang="ru-RU" sz="1600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</a:br>
            <a:r>
              <a:rPr lang="ru-RU" sz="1600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Без уроков, педсоветов,</a:t>
            </a:r>
            <a:br>
              <a:rPr lang="ru-RU" sz="1600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</a:br>
            <a:r>
              <a:rPr lang="ru-RU" sz="1600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Без кружков и без идей.</a:t>
            </a:r>
            <a:br>
              <a:rPr lang="ru-RU" sz="1600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</a:br>
            <a:r>
              <a:rPr lang="ru-RU" sz="1600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Научить детей учиться,</a:t>
            </a:r>
            <a:br>
              <a:rPr lang="ru-RU" sz="1600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</a:br>
            <a:r>
              <a:rPr lang="ru-RU" sz="1600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Рассуждать и размышлять,</a:t>
            </a:r>
            <a:br>
              <a:rPr lang="ru-RU" sz="1600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</a:br>
            <a:r>
              <a:rPr lang="ru-RU" sz="1600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Не стоять, а вверх стремиться,</a:t>
            </a:r>
          </a:p>
          <a:p>
            <a:pPr algn="l">
              <a:defRPr/>
            </a:pPr>
            <a:r>
              <a:rPr lang="ru-RU" sz="1600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О душе не забывать…</a:t>
            </a:r>
          </a:p>
          <a:p>
            <a:pPr algn="l">
              <a:defRPr/>
            </a:pPr>
            <a:r>
              <a:rPr lang="ru-RU" sz="1600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Миновало четверть века,</a:t>
            </a:r>
          </a:p>
          <a:p>
            <a:pPr algn="l">
              <a:defRPr/>
            </a:pPr>
            <a:r>
              <a:rPr lang="ru-RU" sz="1600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Как сою я у доски…</a:t>
            </a:r>
          </a:p>
          <a:p>
            <a:pPr algn="l">
              <a:defRPr/>
            </a:pPr>
            <a:r>
              <a:rPr lang="ru-RU" sz="1600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Этим я вполне довольна:</a:t>
            </a:r>
          </a:p>
          <a:p>
            <a:pPr algn="l">
              <a:defRPr/>
            </a:pPr>
            <a:r>
              <a:rPr lang="ru-RU" sz="1600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Жизнь моя – </a:t>
            </a:r>
            <a:r>
              <a:rPr lang="ru-RU" sz="16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ученики!</a:t>
            </a:r>
            <a:endParaRPr lang="ru-RU" sz="160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pic>
        <p:nvPicPr>
          <p:cNvPr id="7170" name="Picture 2" descr="I:\ЛЕНА\P51209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9124" y="1714488"/>
            <a:ext cx="3553571" cy="34290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SC_MS_RU_RU_Ed_9_ElementarySchool_2007v_Russi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429E10E7-7454-4191-A4C6-F63508B3320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MSC_MS_RU_RU_Ed_9_ElementarySchool_2007v_Russia</Template>
  <TotalTime>1720</TotalTime>
  <Words>975</Words>
  <Application>Microsoft Office PowerPoint</Application>
  <PresentationFormat>Экран (4:3)</PresentationFormat>
  <Paragraphs>212</Paragraphs>
  <Slides>21</Slides>
  <Notes>5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3" baseType="lpstr">
      <vt:lpstr>MSC_MS_RU_RU_Ed_9_ElementarySchool_2007v_Russia</vt:lpstr>
      <vt:lpstr>Диаграмма</vt:lpstr>
      <vt:lpstr>Слайд 1</vt:lpstr>
      <vt:lpstr>Слайд 2</vt:lpstr>
      <vt:lpstr>Общие сведения</vt:lpstr>
      <vt:lpstr>Курсы повышения квалификации</vt:lpstr>
      <vt:lpstr>Курсы повышения квалификации </vt:lpstr>
      <vt:lpstr> Муниципальные грамоты, благодарственные письма</vt:lpstr>
      <vt:lpstr>Слайд 7</vt:lpstr>
      <vt:lpstr>Учебно-методический комплекс</vt:lpstr>
      <vt:lpstr>Основная цель работы: Повышение качества знаний за счет  введения   активных  методов обучения  использования  различных педагогических технологий.  </vt:lpstr>
      <vt:lpstr> Демонстрация опыта работы   </vt:lpstr>
      <vt:lpstr>Показатель качества знаний</vt:lpstr>
      <vt:lpstr>Слайд 12</vt:lpstr>
      <vt:lpstr>    Публикации</vt:lpstr>
      <vt:lpstr>Участие в предметных олимпиадах</vt:lpstr>
      <vt:lpstr>Слайд 15</vt:lpstr>
      <vt:lpstr>Слайд 16</vt:lpstr>
      <vt:lpstr>Внеурочная деятельность как общекультурное развитие личности младшего школьника</vt:lpstr>
      <vt:lpstr> Достижения учащихся</vt:lpstr>
      <vt:lpstr>Результативность участия обучающихся  в конкурсах </vt:lpstr>
      <vt:lpstr>Слайд 20</vt:lpstr>
      <vt:lpstr>Спасибо за внимание!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keywords/>
  <dc:description>Шаблон оформления
Корпорация Майкрософт</dc:description>
  <cp:lastModifiedBy>SOSH1</cp:lastModifiedBy>
  <cp:revision>265</cp:revision>
  <dcterms:created xsi:type="dcterms:W3CDTF">2012-07-30T10:37:41Z</dcterms:created>
  <dcterms:modified xsi:type="dcterms:W3CDTF">2015-11-08T17:48:08Z</dcterms:modified>
  <cp:category>Шаблон оформления</cp:category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TC019087049991</vt:lpwstr>
  </property>
</Properties>
</file>