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2" r:id="rId2"/>
    <p:sldId id="266" r:id="rId3"/>
    <p:sldId id="283" r:id="rId4"/>
    <p:sldId id="284" r:id="rId5"/>
    <p:sldId id="268" r:id="rId6"/>
    <p:sldId id="285" r:id="rId7"/>
    <p:sldId id="297" r:id="rId8"/>
    <p:sldId id="298" r:id="rId9"/>
    <p:sldId id="299" r:id="rId10"/>
    <p:sldId id="300" r:id="rId11"/>
    <p:sldId id="286" r:id="rId12"/>
    <p:sldId id="269" r:id="rId13"/>
    <p:sldId id="287" r:id="rId14"/>
    <p:sldId id="289" r:id="rId15"/>
    <p:sldId id="291" r:id="rId16"/>
    <p:sldId id="288" r:id="rId17"/>
    <p:sldId id="270" r:id="rId18"/>
    <p:sldId id="293" r:id="rId19"/>
    <p:sldId id="294" r:id="rId20"/>
    <p:sldId id="296" r:id="rId21"/>
    <p:sldId id="273" r:id="rId22"/>
    <p:sldId id="264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3399"/>
    <a:srgbClr val="FF66CC"/>
    <a:srgbClr val="CCFF66"/>
    <a:srgbClr val="FF3300"/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ABE521-135F-4D2F-A68B-060DF6A66BE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F0F439-0963-4236-A81A-8DEC01B7D31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1C338E-0EF9-4310-A584-6AD2C5E09E3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AEA97A-7C35-44E0-92EA-5786D139F51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50DD96-784E-470A-BD20-2581D4A5338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9A098B-61D8-460F-98F4-766652FF7C6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E71C89-9C47-4582-9512-FBC0F31DD40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8B99B0-BE5B-4118-A8F7-D715EE6D669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AC7F34-A96D-4769-9ECA-E92A28C7F6F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8488EC-DA13-4FA9-AC50-561AAD1398C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696599-0115-43ED-81E5-0368568D7E4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9B476B9-ED52-4B6B-91AB-EB062702753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26D35D9-59EF-48DB-9B2E-E91C19F267E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folHlink"/>
            </a:gs>
            <a:gs pos="100000">
              <a:srgbClr val="FFFF00"/>
            </a:gs>
          </a:gsLst>
          <a:path path="rect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991D658-C068-4C40-A8AF-CAEE4E5F86B8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image" Target="../media/image32.gif"/><Relationship Id="rId11" Type="http://schemas.openxmlformats.org/officeDocument/2006/relationships/image" Target="../media/image37.jpeg"/><Relationship Id="rId5" Type="http://schemas.openxmlformats.org/officeDocument/2006/relationships/image" Target="../media/image31.pn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1341438"/>
            <a:ext cx="8642350" cy="2259012"/>
          </a:xfrm>
        </p:spPr>
        <p:txBody>
          <a:bodyPr/>
          <a:lstStyle/>
          <a:p>
            <a:r>
              <a:rPr lang="ru-RU" sz="2800" b="1">
                <a:latin typeface="Georgia" pitchFamily="18" charset="0"/>
              </a:rPr>
              <a:t>2 класс «Школа 2100»</a:t>
            </a:r>
            <a:br>
              <a:rPr lang="ru-RU" sz="2800" b="1">
                <a:latin typeface="Georgia" pitchFamily="18" charset="0"/>
              </a:rPr>
            </a:br>
            <a:r>
              <a:rPr lang="ru-RU" sz="2800" b="1">
                <a:latin typeface="Georgia" pitchFamily="18" charset="0"/>
              </a:rPr>
              <a:t>Раздел </a:t>
            </a:r>
            <a:r>
              <a:rPr lang="en-US" sz="2800" b="1">
                <a:latin typeface="Georgia" pitchFamily="18" charset="0"/>
              </a:rPr>
              <a:t>VI</a:t>
            </a:r>
            <a:r>
              <a:rPr lang="ru-RU" sz="2800" b="1">
                <a:latin typeface="Georgia" pitchFamily="18" charset="0"/>
              </a:rPr>
              <a:t>. </a:t>
            </a:r>
            <a:br>
              <a:rPr lang="ru-RU" sz="2800" b="1">
                <a:latin typeface="Georgia" pitchFamily="18" charset="0"/>
              </a:rPr>
            </a:br>
            <a:r>
              <a:rPr lang="ru-RU" sz="2800" b="1">
                <a:latin typeface="Georgia" pitchFamily="18" charset="0"/>
              </a:rPr>
              <a:t>«Самое обыкновенное чудо»</a:t>
            </a:r>
            <a:r>
              <a:rPr lang="ru-RU" sz="2800"/>
              <a:t/>
            </a:r>
            <a:br>
              <a:rPr lang="ru-RU" sz="2800"/>
            </a:br>
            <a:endParaRPr lang="ru-RU" sz="2800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3886200"/>
            <a:ext cx="8497887" cy="16303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 b="1">
                <a:latin typeface="Georgia" pitchFamily="18" charset="0"/>
              </a:rPr>
              <a:t>Тема.</a:t>
            </a:r>
            <a:r>
              <a:rPr lang="ru-RU" sz="2800">
                <a:latin typeface="Georgia" pitchFamily="18" charset="0"/>
              </a:rPr>
              <a:t> </a:t>
            </a:r>
            <a:r>
              <a:rPr lang="ru-RU" sz="2800" b="1">
                <a:latin typeface="Georgia" pitchFamily="18" charset="0"/>
              </a:rPr>
              <a:t>В.Берестов «Честное гусеничное»</a:t>
            </a:r>
          </a:p>
          <a:p>
            <a:pPr algn="r">
              <a:lnSpc>
                <a:spcPct val="90000"/>
              </a:lnSpc>
            </a:pPr>
            <a:endParaRPr lang="ru-RU" sz="1800">
              <a:latin typeface="Georgia" pitchFamily="18" charset="0"/>
            </a:endParaRPr>
          </a:p>
          <a:p>
            <a:pPr algn="r">
              <a:lnSpc>
                <a:spcPct val="90000"/>
              </a:lnSpc>
            </a:pPr>
            <a:endParaRPr lang="ru-RU" sz="1800">
              <a:latin typeface="Georgia" pitchFamily="18" charset="0"/>
            </a:endParaRPr>
          </a:p>
          <a:p>
            <a:pPr algn="r">
              <a:lnSpc>
                <a:spcPct val="90000"/>
              </a:lnSpc>
            </a:pPr>
            <a:r>
              <a:rPr lang="ru-RU" sz="28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chemeClr val="accent2"/>
                </a:solidFill>
                <a:latin typeface="Georgia" pitchFamily="18" charset="0"/>
              </a:rPr>
              <a:t>О чём загадка?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b="1">
                <a:latin typeface="Georgia" pitchFamily="18" charset="0"/>
              </a:rPr>
              <a:t>Расту червячком, питаюсь листком,</a:t>
            </a:r>
          </a:p>
          <a:p>
            <a:pPr>
              <a:buFontTx/>
              <a:buNone/>
            </a:pPr>
            <a:r>
              <a:rPr lang="ru-RU" b="1">
                <a:latin typeface="Georgia" pitchFamily="18" charset="0"/>
              </a:rPr>
              <a:t>Себя обмотаю, потом засыпаю, </a:t>
            </a:r>
          </a:p>
          <a:p>
            <a:pPr>
              <a:buFontTx/>
              <a:buNone/>
            </a:pPr>
            <a:r>
              <a:rPr lang="ru-RU" b="1">
                <a:latin typeface="Georgia" pitchFamily="18" charset="0"/>
              </a:rPr>
              <a:t>Не ем, не гляжу,</a:t>
            </a:r>
          </a:p>
          <a:p>
            <a:pPr>
              <a:buFontTx/>
              <a:buNone/>
            </a:pPr>
            <a:r>
              <a:rPr lang="ru-RU" b="1">
                <a:latin typeface="Georgia" pitchFamily="18" charset="0"/>
              </a:rPr>
              <a:t>Неподвижно лежу.</a:t>
            </a:r>
          </a:p>
          <a:p>
            <a:pPr>
              <a:buFontTx/>
              <a:buNone/>
            </a:pPr>
            <a:r>
              <a:rPr lang="ru-RU" b="1">
                <a:latin typeface="Georgia" pitchFamily="18" charset="0"/>
              </a:rPr>
              <a:t>Но теплой весной я вдруг оживаю,</a:t>
            </a:r>
          </a:p>
          <a:p>
            <a:pPr>
              <a:buFontTx/>
              <a:buNone/>
            </a:pPr>
            <a:r>
              <a:rPr lang="ru-RU" b="1">
                <a:latin typeface="Georgia" pitchFamily="18" charset="0"/>
              </a:rPr>
              <a:t>Уютный свой дом покидаю.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64" name="Picture 12" descr="кук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1125538"/>
            <a:ext cx="3033712" cy="373380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49163" name="Picture 11" descr="гус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3789363"/>
            <a:ext cx="3744912" cy="290195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49165" name="Picture 13" descr="баб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260350"/>
            <a:ext cx="2914650" cy="2185988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49166" name="Text Box 14"/>
          <p:cNvSpPr txBox="1">
            <a:spLocks noChangeArrowheads="1"/>
          </p:cNvSpPr>
          <p:nvPr/>
        </p:nvSpPr>
        <p:spPr bwMode="auto">
          <a:xfrm>
            <a:off x="6372225" y="6021388"/>
            <a:ext cx="25923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>
                <a:latin typeface="Georgia" pitchFamily="18" charset="0"/>
              </a:rPr>
              <a:t>гусеница</a:t>
            </a:r>
          </a:p>
        </p:txBody>
      </p:sp>
      <p:sp>
        <p:nvSpPr>
          <p:cNvPr id="49167" name="Text Box 15"/>
          <p:cNvSpPr txBox="1">
            <a:spLocks noChangeArrowheads="1"/>
          </p:cNvSpPr>
          <p:nvPr/>
        </p:nvSpPr>
        <p:spPr bwMode="auto">
          <a:xfrm>
            <a:off x="6300788" y="4581525"/>
            <a:ext cx="23764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>
                <a:latin typeface="Georgia" pitchFamily="18" charset="0"/>
              </a:rPr>
              <a:t>куколка</a:t>
            </a:r>
          </a:p>
        </p:txBody>
      </p:sp>
      <p:sp>
        <p:nvSpPr>
          <p:cNvPr id="49168" name="Text Box 16"/>
          <p:cNvSpPr txBox="1">
            <a:spLocks noChangeArrowheads="1"/>
          </p:cNvSpPr>
          <p:nvPr/>
        </p:nvSpPr>
        <p:spPr bwMode="auto">
          <a:xfrm>
            <a:off x="6372225" y="2781300"/>
            <a:ext cx="20161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>
                <a:latin typeface="Georgia" pitchFamily="18" charset="0"/>
              </a:rPr>
              <a:t>бабочка</a:t>
            </a:r>
          </a:p>
        </p:txBody>
      </p:sp>
      <p:sp>
        <p:nvSpPr>
          <p:cNvPr id="49174" name="Line 22"/>
          <p:cNvSpPr>
            <a:spLocks noChangeShapeType="1"/>
          </p:cNvSpPr>
          <p:nvPr/>
        </p:nvSpPr>
        <p:spPr bwMode="auto">
          <a:xfrm flipV="1">
            <a:off x="7308850" y="5084763"/>
            <a:ext cx="0" cy="10080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9175" name="Line 23"/>
          <p:cNvSpPr>
            <a:spLocks noChangeShapeType="1"/>
          </p:cNvSpPr>
          <p:nvPr/>
        </p:nvSpPr>
        <p:spPr bwMode="auto">
          <a:xfrm flipV="1">
            <a:off x="7308850" y="3357563"/>
            <a:ext cx="0" cy="12239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chemeClr val="accent2"/>
                </a:solidFill>
                <a:latin typeface="Georgia" pitchFamily="18" charset="0"/>
              </a:rPr>
              <a:t>Найди однокоренные слова: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z="3600" b="1"/>
              <a:t>Гусеница, гусли, гусеничное, гуси.</a:t>
            </a:r>
          </a:p>
        </p:txBody>
      </p:sp>
      <p:pic>
        <p:nvPicPr>
          <p:cNvPr id="51204" name="Picture 4" descr="г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72225" y="2636838"/>
            <a:ext cx="2232025" cy="1800225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51205" name="Picture 5" descr="г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79613" y="4724400"/>
            <a:ext cx="2076450" cy="1800225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51206" name="Picture 6" descr="г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3789363"/>
            <a:ext cx="1655763" cy="1933575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51207" name="Picture 7" descr="г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9338" y="5235575"/>
            <a:ext cx="2211387" cy="1622425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51208" name="Picture 8" descr="г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77050" y="4724400"/>
            <a:ext cx="1441450" cy="1589088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51209" name="Line 9"/>
          <p:cNvSpPr>
            <a:spLocks noChangeShapeType="1"/>
          </p:cNvSpPr>
          <p:nvPr/>
        </p:nvSpPr>
        <p:spPr bwMode="auto">
          <a:xfrm flipH="1">
            <a:off x="971550" y="1628775"/>
            <a:ext cx="71438" cy="1444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210" name="Line 10"/>
          <p:cNvSpPr>
            <a:spLocks noChangeShapeType="1"/>
          </p:cNvSpPr>
          <p:nvPr/>
        </p:nvSpPr>
        <p:spPr bwMode="auto">
          <a:xfrm flipH="1">
            <a:off x="3276600" y="1628775"/>
            <a:ext cx="71438" cy="1444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211" name="Line 11"/>
          <p:cNvSpPr>
            <a:spLocks noChangeShapeType="1"/>
          </p:cNvSpPr>
          <p:nvPr/>
        </p:nvSpPr>
        <p:spPr bwMode="auto">
          <a:xfrm flipH="1">
            <a:off x="4787900" y="1628775"/>
            <a:ext cx="71438" cy="1444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212" name="Line 12"/>
          <p:cNvSpPr>
            <a:spLocks noChangeShapeType="1"/>
          </p:cNvSpPr>
          <p:nvPr/>
        </p:nvSpPr>
        <p:spPr bwMode="auto">
          <a:xfrm>
            <a:off x="1908175" y="2133600"/>
            <a:ext cx="4176713" cy="1223963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213" name="Line 13"/>
          <p:cNvSpPr>
            <a:spLocks noChangeShapeType="1"/>
          </p:cNvSpPr>
          <p:nvPr/>
        </p:nvSpPr>
        <p:spPr bwMode="auto">
          <a:xfrm>
            <a:off x="5435600" y="2133600"/>
            <a:ext cx="649288" cy="1150938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214" name="Line 14"/>
          <p:cNvSpPr>
            <a:spLocks noChangeShapeType="1"/>
          </p:cNvSpPr>
          <p:nvPr/>
        </p:nvSpPr>
        <p:spPr bwMode="auto">
          <a:xfrm>
            <a:off x="3779838" y="2060575"/>
            <a:ext cx="2952750" cy="2808288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215" name="Line 15"/>
          <p:cNvSpPr>
            <a:spLocks noChangeShapeType="1"/>
          </p:cNvSpPr>
          <p:nvPr/>
        </p:nvSpPr>
        <p:spPr bwMode="auto">
          <a:xfrm flipH="1">
            <a:off x="2268538" y="2133600"/>
            <a:ext cx="5040312" cy="215900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216" name="AutoShape 16"/>
          <p:cNvSpPr>
            <a:spLocks noChangeArrowheads="1"/>
          </p:cNvSpPr>
          <p:nvPr/>
        </p:nvSpPr>
        <p:spPr bwMode="auto">
          <a:xfrm rot="5400000">
            <a:off x="1403351" y="692150"/>
            <a:ext cx="215900" cy="1800225"/>
          </a:xfrm>
          <a:prstGeom prst="moon">
            <a:avLst>
              <a:gd name="adj" fmla="val 500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217" name="AutoShape 17"/>
          <p:cNvSpPr>
            <a:spLocks noChangeArrowheads="1"/>
          </p:cNvSpPr>
          <p:nvPr/>
        </p:nvSpPr>
        <p:spPr bwMode="auto">
          <a:xfrm rot="5400000">
            <a:off x="5149057" y="764381"/>
            <a:ext cx="214312" cy="1800225"/>
          </a:xfrm>
          <a:prstGeom prst="moon">
            <a:avLst>
              <a:gd name="adj" fmla="val 500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218" name="AutoShape 18"/>
          <p:cNvSpPr>
            <a:spLocks noChangeArrowheads="1"/>
          </p:cNvSpPr>
          <p:nvPr/>
        </p:nvSpPr>
        <p:spPr bwMode="auto">
          <a:xfrm rot="5400000">
            <a:off x="3348831" y="1196182"/>
            <a:ext cx="142875" cy="1008062"/>
          </a:xfrm>
          <a:prstGeom prst="moon">
            <a:avLst>
              <a:gd name="adj" fmla="val 500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219" name="AutoShape 19"/>
          <p:cNvSpPr>
            <a:spLocks noChangeArrowheads="1"/>
          </p:cNvSpPr>
          <p:nvPr/>
        </p:nvSpPr>
        <p:spPr bwMode="auto">
          <a:xfrm rot="5400000">
            <a:off x="7524750" y="1268413"/>
            <a:ext cx="142875" cy="863600"/>
          </a:xfrm>
          <a:prstGeom prst="moon">
            <a:avLst>
              <a:gd name="adj" fmla="val 50000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1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1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1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1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1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1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2" grpId="0" animBg="1"/>
      <p:bldP spid="51213" grpId="0" animBg="1"/>
      <p:bldP spid="51214" grpId="0" animBg="1"/>
      <p:bldP spid="51215" grpId="0" animBg="1"/>
      <p:bldP spid="51216" grpId="0" animBg="1"/>
      <p:bldP spid="51217" grpId="0" animBg="1"/>
      <p:bldP spid="51218" grpId="0" animBg="1"/>
      <p:bldP spid="512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3" name="Picture 5" descr="гус1"/>
          <p:cNvPicPr>
            <a:picLocks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684213" y="1916113"/>
            <a:ext cx="3292475" cy="4389437"/>
          </a:xfrm>
          <a:noFill/>
          <a:ln>
            <a:solidFill>
              <a:srgbClr val="008000"/>
            </a:solidFill>
          </a:ln>
        </p:spPr>
      </p:pic>
      <p:pic>
        <p:nvPicPr>
          <p:cNvPr id="17417" name="Picture 9" descr="баб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9338" y="260350"/>
            <a:ext cx="3965575" cy="4525963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395288" y="333375"/>
            <a:ext cx="39592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>
                <a:latin typeface="Georgia" pitchFamily="18" charset="0"/>
              </a:rPr>
              <a:t>Умеют говорить?</a:t>
            </a:r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4787900" y="5445125"/>
            <a:ext cx="3600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>
                <a:latin typeface="Georgia" pitchFamily="18" charset="0"/>
              </a:rPr>
              <a:t>Не чудо ли?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8" grpId="0"/>
      <p:bldP spid="174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бе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0"/>
            <a:ext cx="5791200" cy="5876925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53251" name="WordArt 3"/>
          <p:cNvSpPr>
            <a:spLocks noChangeArrowheads="1" noChangeShapeType="1" noTextEdit="1"/>
          </p:cNvSpPr>
          <p:nvPr/>
        </p:nvSpPr>
        <p:spPr bwMode="auto">
          <a:xfrm>
            <a:off x="3492500" y="5638800"/>
            <a:ext cx="5400675" cy="1219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solidFill>
                  <a:srgbClr val="FF00FF"/>
                </a:solidFill>
                <a:latin typeface="Arial"/>
                <a:cs typeface="Arial"/>
              </a:rPr>
              <a:t>Валентин Берестов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WordArt 2"/>
          <p:cNvSpPr>
            <a:spLocks noChangeArrowheads="1" noChangeShapeType="1" noTextEdit="1"/>
          </p:cNvSpPr>
          <p:nvPr/>
        </p:nvSpPr>
        <p:spPr bwMode="auto">
          <a:xfrm>
            <a:off x="3635375" y="836613"/>
            <a:ext cx="4465638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40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333399"/>
                </a:solid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Книги В.Берестова</a:t>
            </a:r>
          </a:p>
        </p:txBody>
      </p:sp>
      <p:pic>
        <p:nvPicPr>
          <p:cNvPr id="68611" name="Picture 3" descr="кни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625" y="2060575"/>
            <a:ext cx="2876550" cy="4219575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68612" name="Picture 4" descr="книги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557338"/>
            <a:ext cx="4057650" cy="4953000"/>
          </a:xfrm>
          <a:prstGeom prst="rect">
            <a:avLst/>
          </a:prstGeom>
          <a:solidFill>
            <a:srgbClr val="008000"/>
          </a:solidFill>
          <a:ln w="9525">
            <a:solidFill>
              <a:srgbClr val="008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5" name="Picture 3" descr="книги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333375"/>
            <a:ext cx="3876675" cy="502920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69636" name="Picture 4" descr="книги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825" y="1628775"/>
            <a:ext cx="3810000" cy="4943475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книги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1989138"/>
            <a:ext cx="2876550" cy="4524375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70659" name="Picture 3" descr="книги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404813"/>
            <a:ext cx="4124325" cy="5430837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книги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620713"/>
            <a:ext cx="3810000" cy="544830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71683" name="Picture 3" descr="книги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825" y="2349500"/>
            <a:ext cx="2876550" cy="3990975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333375"/>
            <a:ext cx="8229600" cy="1143000"/>
          </a:xfrm>
        </p:spPr>
        <p:txBody>
          <a:bodyPr/>
          <a:lstStyle/>
          <a:p>
            <a:r>
              <a:rPr lang="ru-RU" sz="5400" b="1" i="1">
                <a:solidFill>
                  <a:schemeClr val="accent2"/>
                </a:solidFill>
                <a:latin typeface="Georgia" pitchFamily="18" charset="0"/>
              </a:rPr>
              <a:t>Валентин Берестов</a:t>
            </a:r>
          </a:p>
        </p:txBody>
      </p:sp>
      <p:sp>
        <p:nvSpPr>
          <p:cNvPr id="54275" name="WordArt 3"/>
          <p:cNvSpPr>
            <a:spLocks noChangeArrowheads="1" noChangeShapeType="1" noTextEdit="1"/>
          </p:cNvSpPr>
          <p:nvPr/>
        </p:nvSpPr>
        <p:spPr bwMode="auto">
          <a:xfrm>
            <a:off x="1116013" y="1557338"/>
            <a:ext cx="6840537" cy="1866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4800" b="1" kern="10">
                <a:ln w="9525">
                  <a:noFill/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"Честное гусеничное"</a:t>
            </a:r>
          </a:p>
        </p:txBody>
      </p:sp>
      <p:pic>
        <p:nvPicPr>
          <p:cNvPr id="54276" name="Picture 4" descr="гус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313" y="3644900"/>
            <a:ext cx="4038600" cy="302895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2" name="Picture 12" descr="гус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260350"/>
            <a:ext cx="4038600" cy="302895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20493" name="WordArt 13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1258888" y="4076700"/>
            <a:ext cx="6629400" cy="1244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"Честное гусеничное слово, что..."</a:t>
            </a:r>
          </a:p>
        </p:txBody>
      </p:sp>
      <p:sp>
        <p:nvSpPr>
          <p:cNvPr id="20494" name="Text Box 14"/>
          <p:cNvSpPr txBox="1">
            <a:spLocks noChangeArrowheads="1"/>
          </p:cNvSpPr>
          <p:nvPr/>
        </p:nvSpPr>
        <p:spPr bwMode="auto">
          <a:xfrm>
            <a:off x="4643438" y="908050"/>
            <a:ext cx="4249737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latin typeface="Georgia" pitchFamily="18" charset="0"/>
              </a:rPr>
              <a:t>Предположите, как она могла закончить свою клятву?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539750" y="1700213"/>
            <a:ext cx="82073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/>
              <a:t>1. Как же закончила клятву Гусеница?</a:t>
            </a: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539750" y="2708275"/>
            <a:ext cx="79200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/>
              <a:t>2. На кого она рассердилась?</a:t>
            </a:r>
          </a:p>
        </p:txBody>
      </p:sp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468313" y="3500438"/>
            <a:ext cx="82073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/>
              <a:t>3. Почему слово Гусеница написано с      заглавной буквы?</a:t>
            </a:r>
          </a:p>
        </p:txBody>
      </p:sp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468313" y="4652963"/>
            <a:ext cx="820896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/>
              <a:t>4. Какой литературный прием использовал автор?</a:t>
            </a:r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539750" y="476250"/>
            <a:ext cx="82089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>
                <a:solidFill>
                  <a:schemeClr val="accent2"/>
                </a:solidFill>
                <a:latin typeface="Georgia" pitchFamily="18" charset="0"/>
              </a:rPr>
              <a:t>Вопросы после чтения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5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55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0" grpId="0"/>
      <p:bldP spid="55301" grpId="0"/>
      <p:bldP spid="55302" grpId="0"/>
      <p:bldP spid="5530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дерево"/>
          <p:cNvPicPr>
            <a:picLocks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188913"/>
            <a:ext cx="4537075" cy="5465762"/>
          </a:xfrm>
          <a:noFill/>
          <a:ln>
            <a:solidFill>
              <a:srgbClr val="008000"/>
            </a:solidFill>
          </a:ln>
        </p:spPr>
      </p:pic>
      <p:pic>
        <p:nvPicPr>
          <p:cNvPr id="60419" name="Picture 3" descr="гус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2205038"/>
            <a:ext cx="3292475" cy="4389437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latin typeface="Georgia" pitchFamily="18" charset="0"/>
              </a:rPr>
              <a:t>«Совершенно замоталась…»</a:t>
            </a:r>
            <a:r>
              <a:rPr lang="ru-RU" sz="4000"/>
              <a:t> </a:t>
            </a:r>
          </a:p>
        </p:txBody>
      </p:sp>
      <p:pic>
        <p:nvPicPr>
          <p:cNvPr id="62467" name="Picture 3" descr="кук1"/>
          <p:cNvPicPr>
            <a:picLocks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79463" y="1600200"/>
            <a:ext cx="3394075" cy="4525963"/>
          </a:xfrm>
          <a:noFill/>
          <a:ln>
            <a:solidFill>
              <a:srgbClr val="008000"/>
            </a:solidFill>
          </a:ln>
        </p:spPr>
      </p:pic>
      <p:pic>
        <p:nvPicPr>
          <p:cNvPr id="62468" name="Picture 4" descr="кук3"/>
          <p:cNvPicPr>
            <a:picLocks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210175" y="1600200"/>
            <a:ext cx="2914650" cy="2185988"/>
          </a:xfrm>
          <a:noFill/>
          <a:ln>
            <a:solidFill>
              <a:srgbClr val="008000"/>
            </a:solidFill>
          </a:ln>
        </p:spPr>
      </p:pic>
      <p:pic>
        <p:nvPicPr>
          <p:cNvPr id="62469" name="Picture 5" descr="кук4"/>
          <p:cNvPicPr>
            <a:picLocks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5219700" y="3938588"/>
            <a:ext cx="2895600" cy="2187575"/>
          </a:xfrm>
          <a:noFill/>
          <a:ln>
            <a:solidFill>
              <a:srgbClr val="008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latin typeface="Georgia" pitchFamily="18" charset="0"/>
              </a:rPr>
              <a:t>Выход бабочки из кокона</a:t>
            </a:r>
          </a:p>
        </p:txBody>
      </p:sp>
      <p:pic>
        <p:nvPicPr>
          <p:cNvPr id="56322" name="Picture 2" descr="выход из кук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92275" y="1989138"/>
            <a:ext cx="5903913" cy="4032250"/>
          </a:xfrm>
          <a:noFill/>
          <a:ln>
            <a:solidFill>
              <a:srgbClr val="008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6" name="Picture 8" descr="гус6"/>
          <p:cNvPicPr>
            <a:picLocks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611188" y="3284538"/>
            <a:ext cx="4038600" cy="3028950"/>
          </a:xfrm>
          <a:noFill/>
          <a:ln>
            <a:solidFill>
              <a:srgbClr val="008000"/>
            </a:solidFill>
          </a:ln>
        </p:spPr>
      </p:pic>
      <p:pic>
        <p:nvPicPr>
          <p:cNvPr id="22540" name="Picture 12" descr="баб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620713"/>
            <a:ext cx="4038600" cy="302895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22546" name="Picture 18" descr="рос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32138" y="333375"/>
            <a:ext cx="4572000" cy="6096000"/>
          </a:xfrm>
          <a:prstGeom prst="rect">
            <a:avLst/>
          </a:prstGeom>
          <a:noFill/>
        </p:spPr>
      </p:pic>
      <p:sp>
        <p:nvSpPr>
          <p:cNvPr id="22547" name="Text Box 19"/>
          <p:cNvSpPr txBox="1">
            <a:spLocks noChangeArrowheads="1"/>
          </p:cNvSpPr>
          <p:nvPr/>
        </p:nvSpPr>
        <p:spPr bwMode="auto">
          <a:xfrm>
            <a:off x="179388" y="404813"/>
            <a:ext cx="2879725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latin typeface="Georgia" pitchFamily="18" charset="0"/>
              </a:rPr>
              <a:t>С какой целью Гусеница «погляделась в каплю росы»?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Oval 2"/>
          <p:cNvSpPr>
            <a:spLocks noChangeArrowheads="1"/>
          </p:cNvSpPr>
          <p:nvPr/>
        </p:nvSpPr>
        <p:spPr bwMode="auto">
          <a:xfrm>
            <a:off x="6732588" y="549275"/>
            <a:ext cx="1584325" cy="1584325"/>
          </a:xfrm>
          <a:prstGeom prst="ellipse">
            <a:avLst/>
          </a:prstGeom>
          <a:gradFill rotWithShape="1">
            <a:gsLst>
              <a:gs pos="0">
                <a:srgbClr val="FFFF66"/>
              </a:gs>
              <a:gs pos="100000">
                <a:srgbClr val="FF99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4515" name="AutoShape 3"/>
          <p:cNvSpPr>
            <a:spLocks noChangeArrowheads="1"/>
          </p:cNvSpPr>
          <p:nvPr/>
        </p:nvSpPr>
        <p:spPr bwMode="auto">
          <a:xfrm rot="669196">
            <a:off x="395288" y="476250"/>
            <a:ext cx="2159000" cy="1295400"/>
          </a:xfrm>
          <a:prstGeom prst="cloudCallout">
            <a:avLst>
              <a:gd name="adj1" fmla="val -56616"/>
              <a:gd name="adj2" fmla="val -12259"/>
            </a:avLst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ru-RU"/>
          </a:p>
        </p:txBody>
      </p:sp>
      <p:pic>
        <p:nvPicPr>
          <p:cNvPr id="64516" name="Picture 4" descr="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7636842">
            <a:off x="-1804988" y="12700"/>
            <a:ext cx="1584326" cy="1358900"/>
          </a:xfrm>
          <a:prstGeom prst="rect">
            <a:avLst/>
          </a:prstGeom>
          <a:noFill/>
        </p:spPr>
      </p:pic>
      <p:sp>
        <p:nvSpPr>
          <p:cNvPr id="64517" name="Freeform 5" descr="Штриховой вертикальный"/>
          <p:cNvSpPr>
            <a:spLocks/>
          </p:cNvSpPr>
          <p:nvPr/>
        </p:nvSpPr>
        <p:spPr bwMode="auto">
          <a:xfrm rot="-178922">
            <a:off x="-180975" y="4332288"/>
            <a:ext cx="7489825" cy="2978150"/>
          </a:xfrm>
          <a:custGeom>
            <a:avLst/>
            <a:gdLst/>
            <a:ahLst/>
            <a:cxnLst>
              <a:cxn ang="0">
                <a:pos x="82" y="0"/>
              </a:cxn>
              <a:cxn ang="0">
                <a:pos x="202" y="24"/>
              </a:cxn>
              <a:cxn ang="0">
                <a:pos x="594" y="24"/>
              </a:cxn>
              <a:cxn ang="0">
                <a:pos x="706" y="72"/>
              </a:cxn>
              <a:cxn ang="0">
                <a:pos x="754" y="96"/>
              </a:cxn>
              <a:cxn ang="0">
                <a:pos x="762" y="120"/>
              </a:cxn>
              <a:cxn ang="0">
                <a:pos x="858" y="168"/>
              </a:cxn>
              <a:cxn ang="0">
                <a:pos x="946" y="232"/>
              </a:cxn>
              <a:cxn ang="0">
                <a:pos x="954" y="256"/>
              </a:cxn>
              <a:cxn ang="0">
                <a:pos x="978" y="264"/>
              </a:cxn>
              <a:cxn ang="0">
                <a:pos x="1050" y="304"/>
              </a:cxn>
              <a:cxn ang="0">
                <a:pos x="1162" y="424"/>
              </a:cxn>
              <a:cxn ang="0">
                <a:pos x="1170" y="448"/>
              </a:cxn>
              <a:cxn ang="0">
                <a:pos x="1194" y="480"/>
              </a:cxn>
              <a:cxn ang="0">
                <a:pos x="1242" y="608"/>
              </a:cxn>
              <a:cxn ang="0">
                <a:pos x="1450" y="616"/>
              </a:cxn>
              <a:cxn ang="0">
                <a:pos x="1530" y="672"/>
              </a:cxn>
              <a:cxn ang="0">
                <a:pos x="1602" y="736"/>
              </a:cxn>
              <a:cxn ang="0">
                <a:pos x="1658" y="744"/>
              </a:cxn>
              <a:cxn ang="0">
                <a:pos x="1754" y="776"/>
              </a:cxn>
              <a:cxn ang="0">
                <a:pos x="1834" y="808"/>
              </a:cxn>
              <a:cxn ang="0">
                <a:pos x="1978" y="904"/>
              </a:cxn>
              <a:cxn ang="0">
                <a:pos x="2186" y="1008"/>
              </a:cxn>
              <a:cxn ang="0">
                <a:pos x="2274" y="1128"/>
              </a:cxn>
              <a:cxn ang="0">
                <a:pos x="2282" y="1152"/>
              </a:cxn>
              <a:cxn ang="0">
                <a:pos x="2410" y="1264"/>
              </a:cxn>
              <a:cxn ang="0">
                <a:pos x="2482" y="1344"/>
              </a:cxn>
              <a:cxn ang="0">
                <a:pos x="2634" y="1408"/>
              </a:cxn>
              <a:cxn ang="0">
                <a:pos x="2930" y="1408"/>
              </a:cxn>
              <a:cxn ang="0">
                <a:pos x="3026" y="1448"/>
              </a:cxn>
              <a:cxn ang="0">
                <a:pos x="3202" y="1488"/>
              </a:cxn>
              <a:cxn ang="0">
                <a:pos x="2330" y="1552"/>
              </a:cxn>
              <a:cxn ang="0">
                <a:pos x="2146" y="1544"/>
              </a:cxn>
              <a:cxn ang="0">
                <a:pos x="1386" y="1536"/>
              </a:cxn>
              <a:cxn ang="0">
                <a:pos x="1162" y="1520"/>
              </a:cxn>
              <a:cxn ang="0">
                <a:pos x="418" y="1504"/>
              </a:cxn>
              <a:cxn ang="0">
                <a:pos x="106" y="1520"/>
              </a:cxn>
              <a:cxn ang="0">
                <a:pos x="74" y="1512"/>
              </a:cxn>
              <a:cxn ang="0">
                <a:pos x="66" y="696"/>
              </a:cxn>
              <a:cxn ang="0">
                <a:pos x="90" y="272"/>
              </a:cxn>
              <a:cxn ang="0">
                <a:pos x="98" y="40"/>
              </a:cxn>
              <a:cxn ang="0">
                <a:pos x="74" y="24"/>
              </a:cxn>
              <a:cxn ang="0">
                <a:pos x="82" y="0"/>
              </a:cxn>
            </a:cxnLst>
            <a:rect l="0" t="0" r="r" b="b"/>
            <a:pathLst>
              <a:path w="3295" h="1767">
                <a:moveTo>
                  <a:pt x="82" y="0"/>
                </a:moveTo>
                <a:cubicBezTo>
                  <a:pt x="121" y="13"/>
                  <a:pt x="163" y="11"/>
                  <a:pt x="202" y="24"/>
                </a:cubicBezTo>
                <a:cubicBezTo>
                  <a:pt x="377" y="18"/>
                  <a:pt x="438" y="9"/>
                  <a:pt x="594" y="24"/>
                </a:cubicBezTo>
                <a:cubicBezTo>
                  <a:pt x="634" y="28"/>
                  <a:pt x="667" y="62"/>
                  <a:pt x="706" y="72"/>
                </a:cubicBezTo>
                <a:cubicBezTo>
                  <a:pt x="721" y="82"/>
                  <a:pt x="741" y="83"/>
                  <a:pt x="754" y="96"/>
                </a:cubicBezTo>
                <a:cubicBezTo>
                  <a:pt x="760" y="102"/>
                  <a:pt x="756" y="114"/>
                  <a:pt x="762" y="120"/>
                </a:cubicBezTo>
                <a:cubicBezTo>
                  <a:pt x="772" y="130"/>
                  <a:pt x="840" y="155"/>
                  <a:pt x="858" y="168"/>
                </a:cubicBezTo>
                <a:cubicBezTo>
                  <a:pt x="887" y="189"/>
                  <a:pt x="915" y="212"/>
                  <a:pt x="946" y="232"/>
                </a:cubicBezTo>
                <a:cubicBezTo>
                  <a:pt x="949" y="240"/>
                  <a:pt x="948" y="250"/>
                  <a:pt x="954" y="256"/>
                </a:cubicBezTo>
                <a:cubicBezTo>
                  <a:pt x="960" y="262"/>
                  <a:pt x="970" y="260"/>
                  <a:pt x="978" y="264"/>
                </a:cubicBezTo>
                <a:cubicBezTo>
                  <a:pt x="1003" y="276"/>
                  <a:pt x="1026" y="291"/>
                  <a:pt x="1050" y="304"/>
                </a:cubicBezTo>
                <a:cubicBezTo>
                  <a:pt x="1101" y="332"/>
                  <a:pt x="1129" y="380"/>
                  <a:pt x="1162" y="424"/>
                </a:cubicBezTo>
                <a:cubicBezTo>
                  <a:pt x="1165" y="432"/>
                  <a:pt x="1166" y="441"/>
                  <a:pt x="1170" y="448"/>
                </a:cubicBezTo>
                <a:cubicBezTo>
                  <a:pt x="1177" y="460"/>
                  <a:pt x="1189" y="468"/>
                  <a:pt x="1194" y="480"/>
                </a:cubicBezTo>
                <a:cubicBezTo>
                  <a:pt x="1203" y="504"/>
                  <a:pt x="1202" y="602"/>
                  <a:pt x="1242" y="608"/>
                </a:cubicBezTo>
                <a:cubicBezTo>
                  <a:pt x="1311" y="617"/>
                  <a:pt x="1381" y="613"/>
                  <a:pt x="1450" y="616"/>
                </a:cubicBezTo>
                <a:cubicBezTo>
                  <a:pt x="1481" y="631"/>
                  <a:pt x="1507" y="645"/>
                  <a:pt x="1530" y="672"/>
                </a:cubicBezTo>
                <a:cubicBezTo>
                  <a:pt x="1549" y="695"/>
                  <a:pt x="1571" y="727"/>
                  <a:pt x="1602" y="736"/>
                </a:cubicBezTo>
                <a:cubicBezTo>
                  <a:pt x="1620" y="741"/>
                  <a:pt x="1639" y="741"/>
                  <a:pt x="1658" y="744"/>
                </a:cubicBezTo>
                <a:cubicBezTo>
                  <a:pt x="1692" y="766"/>
                  <a:pt x="1713" y="769"/>
                  <a:pt x="1754" y="776"/>
                </a:cubicBezTo>
                <a:cubicBezTo>
                  <a:pt x="1781" y="787"/>
                  <a:pt x="1807" y="797"/>
                  <a:pt x="1834" y="808"/>
                </a:cubicBezTo>
                <a:cubicBezTo>
                  <a:pt x="1888" y="829"/>
                  <a:pt x="1924" y="882"/>
                  <a:pt x="1978" y="904"/>
                </a:cubicBezTo>
                <a:cubicBezTo>
                  <a:pt x="2046" y="931"/>
                  <a:pt x="2134" y="951"/>
                  <a:pt x="2186" y="1008"/>
                </a:cubicBezTo>
                <a:cubicBezTo>
                  <a:pt x="2186" y="1008"/>
                  <a:pt x="2268" y="1110"/>
                  <a:pt x="2274" y="1128"/>
                </a:cubicBezTo>
                <a:cubicBezTo>
                  <a:pt x="2277" y="1136"/>
                  <a:pt x="2277" y="1145"/>
                  <a:pt x="2282" y="1152"/>
                </a:cubicBezTo>
                <a:cubicBezTo>
                  <a:pt x="2322" y="1201"/>
                  <a:pt x="2363" y="1225"/>
                  <a:pt x="2410" y="1264"/>
                </a:cubicBezTo>
                <a:cubicBezTo>
                  <a:pt x="2438" y="1287"/>
                  <a:pt x="2452" y="1323"/>
                  <a:pt x="2482" y="1344"/>
                </a:cubicBezTo>
                <a:cubicBezTo>
                  <a:pt x="2525" y="1375"/>
                  <a:pt x="2586" y="1384"/>
                  <a:pt x="2634" y="1408"/>
                </a:cubicBezTo>
                <a:cubicBezTo>
                  <a:pt x="2759" y="1398"/>
                  <a:pt x="2777" y="1392"/>
                  <a:pt x="2930" y="1408"/>
                </a:cubicBezTo>
                <a:cubicBezTo>
                  <a:pt x="2960" y="1411"/>
                  <a:pt x="2994" y="1442"/>
                  <a:pt x="3026" y="1448"/>
                </a:cubicBezTo>
                <a:cubicBezTo>
                  <a:pt x="3103" y="1487"/>
                  <a:pt x="3081" y="1480"/>
                  <a:pt x="3202" y="1488"/>
                </a:cubicBezTo>
                <a:cubicBezTo>
                  <a:pt x="3295" y="1767"/>
                  <a:pt x="2444" y="1553"/>
                  <a:pt x="2330" y="1552"/>
                </a:cubicBezTo>
                <a:cubicBezTo>
                  <a:pt x="2266" y="1541"/>
                  <a:pt x="2210" y="1535"/>
                  <a:pt x="2146" y="1544"/>
                </a:cubicBezTo>
                <a:cubicBezTo>
                  <a:pt x="1834" y="1534"/>
                  <a:pt x="1755" y="1530"/>
                  <a:pt x="1386" y="1536"/>
                </a:cubicBezTo>
                <a:cubicBezTo>
                  <a:pt x="1323" y="1578"/>
                  <a:pt x="1232" y="1522"/>
                  <a:pt x="1162" y="1520"/>
                </a:cubicBezTo>
                <a:cubicBezTo>
                  <a:pt x="914" y="1512"/>
                  <a:pt x="666" y="1509"/>
                  <a:pt x="418" y="1504"/>
                </a:cubicBezTo>
                <a:cubicBezTo>
                  <a:pt x="329" y="1445"/>
                  <a:pt x="193" y="1462"/>
                  <a:pt x="106" y="1520"/>
                </a:cubicBezTo>
                <a:cubicBezTo>
                  <a:pt x="95" y="1517"/>
                  <a:pt x="76" y="1523"/>
                  <a:pt x="74" y="1512"/>
                </a:cubicBezTo>
                <a:cubicBezTo>
                  <a:pt x="59" y="1414"/>
                  <a:pt x="0" y="498"/>
                  <a:pt x="66" y="696"/>
                </a:cubicBezTo>
                <a:cubicBezTo>
                  <a:pt x="111" y="560"/>
                  <a:pt x="45" y="408"/>
                  <a:pt x="90" y="272"/>
                </a:cubicBezTo>
                <a:cubicBezTo>
                  <a:pt x="94" y="212"/>
                  <a:pt x="117" y="102"/>
                  <a:pt x="98" y="40"/>
                </a:cubicBezTo>
                <a:cubicBezTo>
                  <a:pt x="95" y="31"/>
                  <a:pt x="82" y="29"/>
                  <a:pt x="74" y="24"/>
                </a:cubicBezTo>
                <a:cubicBezTo>
                  <a:pt x="77" y="16"/>
                  <a:pt x="82" y="0"/>
                  <a:pt x="82" y="0"/>
                </a:cubicBezTo>
                <a:close/>
              </a:path>
            </a:pathLst>
          </a:custGeom>
          <a:pattFill prst="dashVert">
            <a:fgClr>
              <a:srgbClr val="009900"/>
            </a:fgClr>
            <a:bgClr>
              <a:srgbClr val="33CC33"/>
            </a:bgClr>
          </a:patt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64518" name="Picture 6" descr="3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/>
          </a:blip>
          <a:srcRect l="55405" r="6810"/>
          <a:stretch>
            <a:fillRect/>
          </a:stretch>
        </p:blipFill>
        <p:spPr bwMode="auto">
          <a:xfrm>
            <a:off x="2339975" y="5589588"/>
            <a:ext cx="1295400" cy="1144587"/>
          </a:xfrm>
          <a:prstGeom prst="rect">
            <a:avLst/>
          </a:prstGeom>
          <a:noFill/>
        </p:spPr>
      </p:pic>
      <p:pic>
        <p:nvPicPr>
          <p:cNvPr id="64519" name="Picture 7" descr="3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/>
          </a:blip>
          <a:srcRect l="55405" r="6810"/>
          <a:stretch>
            <a:fillRect/>
          </a:stretch>
        </p:blipFill>
        <p:spPr bwMode="auto">
          <a:xfrm rot="1490066">
            <a:off x="4003675" y="5670550"/>
            <a:ext cx="1079500" cy="954088"/>
          </a:xfrm>
          <a:prstGeom prst="rect">
            <a:avLst/>
          </a:prstGeom>
          <a:noFill/>
        </p:spPr>
      </p:pic>
      <p:sp>
        <p:nvSpPr>
          <p:cNvPr id="64520" name="Rectangle 8"/>
          <p:cNvSpPr>
            <a:spLocks noChangeArrowheads="1"/>
          </p:cNvSpPr>
          <p:nvPr/>
        </p:nvSpPr>
        <p:spPr bwMode="auto">
          <a:xfrm rot="-1562800">
            <a:off x="5740400" y="1984375"/>
            <a:ext cx="1152525" cy="71438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4521" name="Rectangle 9"/>
          <p:cNvSpPr>
            <a:spLocks noChangeArrowheads="1"/>
          </p:cNvSpPr>
          <p:nvPr/>
        </p:nvSpPr>
        <p:spPr bwMode="auto">
          <a:xfrm rot="-377981">
            <a:off x="4791075" y="1555750"/>
            <a:ext cx="1939925" cy="115888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4522" name="Rectangle 10"/>
          <p:cNvSpPr>
            <a:spLocks noChangeArrowheads="1"/>
          </p:cNvSpPr>
          <p:nvPr/>
        </p:nvSpPr>
        <p:spPr bwMode="auto">
          <a:xfrm rot="466734">
            <a:off x="5573713" y="1123950"/>
            <a:ext cx="1152525" cy="71438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4523" name="Rectangle 11"/>
          <p:cNvSpPr>
            <a:spLocks noChangeArrowheads="1"/>
          </p:cNvSpPr>
          <p:nvPr/>
        </p:nvSpPr>
        <p:spPr bwMode="auto">
          <a:xfrm rot="1130946">
            <a:off x="4862513" y="595313"/>
            <a:ext cx="1951037" cy="117475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4524" name="Rectangle 12"/>
          <p:cNvSpPr>
            <a:spLocks noChangeArrowheads="1"/>
          </p:cNvSpPr>
          <p:nvPr/>
        </p:nvSpPr>
        <p:spPr bwMode="auto">
          <a:xfrm rot="-2526955">
            <a:off x="5297488" y="2532063"/>
            <a:ext cx="1893887" cy="136525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4525" name="Rectangle 13"/>
          <p:cNvSpPr>
            <a:spLocks noChangeArrowheads="1"/>
          </p:cNvSpPr>
          <p:nvPr/>
        </p:nvSpPr>
        <p:spPr bwMode="auto">
          <a:xfrm rot="-3416466">
            <a:off x="6330156" y="2548732"/>
            <a:ext cx="1152525" cy="71438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4526" name="Rectangle 14"/>
          <p:cNvSpPr>
            <a:spLocks noChangeArrowheads="1"/>
          </p:cNvSpPr>
          <p:nvPr/>
        </p:nvSpPr>
        <p:spPr bwMode="auto">
          <a:xfrm rot="-4767063">
            <a:off x="6263482" y="3023393"/>
            <a:ext cx="1943100" cy="144463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4527" name="Rectangle 15"/>
          <p:cNvSpPr>
            <a:spLocks noChangeArrowheads="1"/>
          </p:cNvSpPr>
          <p:nvPr/>
        </p:nvSpPr>
        <p:spPr bwMode="auto">
          <a:xfrm rot="-5660716">
            <a:off x="7198519" y="2670969"/>
            <a:ext cx="1152525" cy="71437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64528" name="Picture 1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лето.wav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8604250" y="6237288"/>
            <a:ext cx="304800" cy="304800"/>
          </a:xfrm>
          <a:prstGeom prst="rect">
            <a:avLst/>
          </a:prstGeom>
          <a:noFill/>
        </p:spPr>
      </p:pic>
      <p:pic>
        <p:nvPicPr>
          <p:cNvPr id="64529" name="Picture 17" descr="tree23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252413" y="2420938"/>
            <a:ext cx="1595438" cy="2592387"/>
          </a:xfrm>
          <a:prstGeom prst="rect">
            <a:avLst/>
          </a:prstGeom>
          <a:noFill/>
        </p:spPr>
      </p:pic>
      <p:pic>
        <p:nvPicPr>
          <p:cNvPr id="64530" name="Picture 18" descr="tree23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8313" y="3213100"/>
            <a:ext cx="1595437" cy="1681163"/>
          </a:xfrm>
          <a:prstGeom prst="rect">
            <a:avLst/>
          </a:prstGeom>
          <a:noFill/>
        </p:spPr>
      </p:pic>
      <p:pic>
        <p:nvPicPr>
          <p:cNvPr id="64531" name="Picture 19" descr="tree23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16013" y="3933825"/>
            <a:ext cx="1049337" cy="1104900"/>
          </a:xfrm>
          <a:prstGeom prst="rect">
            <a:avLst/>
          </a:prstGeom>
          <a:noFill/>
        </p:spPr>
      </p:pic>
      <p:pic>
        <p:nvPicPr>
          <p:cNvPr id="64532" name="Picture 20" descr="kalendula_kopija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996" r="11684"/>
          <a:stretch>
            <a:fillRect/>
          </a:stretch>
        </p:blipFill>
        <p:spPr bwMode="auto">
          <a:xfrm>
            <a:off x="395288" y="5230813"/>
            <a:ext cx="720725" cy="720725"/>
          </a:xfrm>
          <a:prstGeom prst="rect">
            <a:avLst/>
          </a:prstGeom>
          <a:noFill/>
        </p:spPr>
      </p:pic>
      <p:pic>
        <p:nvPicPr>
          <p:cNvPr id="64533" name="Picture 21" descr="kalendula_kopija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996" r="11684"/>
          <a:stretch>
            <a:fillRect/>
          </a:stretch>
        </p:blipFill>
        <p:spPr bwMode="auto">
          <a:xfrm>
            <a:off x="1403350" y="5919788"/>
            <a:ext cx="938213" cy="938212"/>
          </a:xfrm>
          <a:prstGeom prst="rect">
            <a:avLst/>
          </a:prstGeom>
          <a:noFill/>
        </p:spPr>
      </p:pic>
      <p:pic>
        <p:nvPicPr>
          <p:cNvPr id="64534" name="Picture 22" descr="kalendula_kopija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996" r="11684"/>
          <a:stretch>
            <a:fillRect/>
          </a:stretch>
        </p:blipFill>
        <p:spPr bwMode="auto">
          <a:xfrm>
            <a:off x="3059113" y="6021388"/>
            <a:ext cx="647700" cy="647700"/>
          </a:xfrm>
          <a:prstGeom prst="rect">
            <a:avLst/>
          </a:prstGeom>
          <a:noFill/>
        </p:spPr>
      </p:pic>
      <p:pic>
        <p:nvPicPr>
          <p:cNvPr id="64535" name="Picture 23" descr="kalendula_kopija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996" r="11684"/>
          <a:stretch>
            <a:fillRect/>
          </a:stretch>
        </p:blipFill>
        <p:spPr bwMode="auto">
          <a:xfrm>
            <a:off x="4643438" y="6281738"/>
            <a:ext cx="576262" cy="576262"/>
          </a:xfrm>
          <a:prstGeom prst="rect">
            <a:avLst/>
          </a:prstGeom>
          <a:noFill/>
        </p:spPr>
      </p:pic>
      <p:pic>
        <p:nvPicPr>
          <p:cNvPr id="64536" name="Picture 24" descr="kalendula_kopija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996" r="11684"/>
          <a:stretch>
            <a:fillRect/>
          </a:stretch>
        </p:blipFill>
        <p:spPr bwMode="auto">
          <a:xfrm>
            <a:off x="1763713" y="4868863"/>
            <a:ext cx="576262" cy="576262"/>
          </a:xfrm>
          <a:prstGeom prst="rect">
            <a:avLst/>
          </a:prstGeom>
          <a:noFill/>
        </p:spPr>
      </p:pic>
      <p:pic>
        <p:nvPicPr>
          <p:cNvPr id="64537" name="Picture 25" descr="2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3429256">
            <a:off x="9330531" y="3639344"/>
            <a:ext cx="1544638" cy="1123950"/>
          </a:xfrm>
          <a:prstGeom prst="rect">
            <a:avLst/>
          </a:prstGeom>
          <a:noFill/>
        </p:spPr>
      </p:pic>
      <p:pic>
        <p:nvPicPr>
          <p:cNvPr id="64538" name="Picture 26" descr="3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/>
          </a:blip>
          <a:srcRect l="55405" r="6810"/>
          <a:stretch>
            <a:fillRect/>
          </a:stretch>
        </p:blipFill>
        <p:spPr bwMode="auto">
          <a:xfrm>
            <a:off x="900113" y="4797425"/>
            <a:ext cx="1655762" cy="1463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45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10" presetClass="entr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4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4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4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1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4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4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3000"/>
                            </p:stCondLst>
                            <p:childTnLst>
                              <p:par>
                                <p:cTn id="48" presetID="10" presetClass="entr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4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0"/>
                            </p:stCondLst>
                            <p:childTnLst>
                              <p:par>
                                <p:cTn id="52" presetID="10" presetClass="entr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4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000"/>
                            </p:stCondLst>
                            <p:childTnLst>
                              <p:par>
                                <p:cTn id="56" presetID="10" presetClass="entr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9000"/>
                            </p:stCondLst>
                            <p:childTnLst>
                              <p:par>
                                <p:cTn id="60" presetID="10" presetClass="entr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4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1000"/>
                            </p:stCondLst>
                            <p:childTnLst>
                              <p:par>
                                <p:cTn id="6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500" fill="hold"/>
                                        <p:tgtEl>
                                          <p:spTgt spid="645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645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645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1500"/>
                            </p:stCondLst>
                            <p:childTnLst>
                              <p:par>
                                <p:cTn id="6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2000"/>
                            </p:stCondLst>
                            <p:childTnLst>
                              <p:par>
                                <p:cTn id="7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645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645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645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2500"/>
                            </p:stCondLst>
                            <p:childTnLst>
                              <p:par>
                                <p:cTn id="7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3000"/>
                            </p:stCondLst>
                            <p:childTnLst>
                              <p:par>
                                <p:cTn id="84" presetID="37" presetClass="path" presetSubtype="0" repeatCount="200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385 -0.05232 L -0.02309 0.0868 C 0.00018 0.11759 0.03525 0.13657 0.07153 0.13657 C 0.11303 0.13657 0.14619 0.11759 0.1698 0.0868 L 0.28143 -0.05232 " pathEditMode="relative" rAng="0" ptsTypes="FffFF">
                                      <p:cBhvr>
                                        <p:cTn id="85" dur="2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7000"/>
                            </p:stCondLst>
                            <p:childTnLst>
                              <p:par>
                                <p:cTn id="8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4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4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4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45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45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45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45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45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45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45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45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8000"/>
                            </p:stCondLst>
                            <p:childTnLst>
                              <p:par>
                                <p:cTn id="10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9000"/>
                            </p:stCondLst>
                            <p:childTnLst>
                              <p:par>
                                <p:cTn id="121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8 -0.07199 L 0.0184 -0.10718 C 0.03368 -0.12315 0.06823 -0.11505 0.08125 -0.0926 L 0.11024 -0.04283 " pathEditMode="relative" rAng="3132363" ptsTypes="FfFF">
                                      <p:cBhvr>
                                        <p:cTn id="122" dur="5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" y="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9500"/>
                            </p:stCondLst>
                            <p:childTnLst>
                              <p:par>
                                <p:cTn id="12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30500"/>
                            </p:stCondLst>
                            <p:childTnLst>
                              <p:par>
                                <p:cTn id="141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8 -0.07199 L 0.0184 -0.10718 C 0.03368 -0.12315 0.06823 -0.11505 0.08125 -0.0926 L 0.11024 -0.04283 " pathEditMode="relative" rAng="3132363" ptsTypes="FfFF">
                                      <p:cBhvr>
                                        <p:cTn id="142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" y="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31000"/>
                            </p:stCondLst>
                            <p:childTnLst>
                              <p:par>
                                <p:cTn id="144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0.00046 L 0.02604 -0.07824 C 0.03819 -0.11319 0.0875 -0.1338 0.11719 -0.1162 L 0.18264 -0.07708 " pathEditMode="relative" rAng="1452706" ptsTypes="FfFF">
                                      <p:cBhvr>
                                        <p:cTn id="145" dur="500" fill="hold"/>
                                        <p:tgtEl>
                                          <p:spTgt spid="645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31500"/>
                            </p:stCondLst>
                            <p:childTnLst>
                              <p:par>
                                <p:cTn id="14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281 -0.07731 L 0.32691 -0.07523 " pathEditMode="relative" rAng="0" ptsTypes="AA">
                                      <p:cBhvr>
                                        <p:cTn id="148" dur="500" fill="hold"/>
                                        <p:tgtEl>
                                          <p:spTgt spid="645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32000"/>
                            </p:stCondLst>
                            <p:childTnLst>
                              <p:par>
                                <p:cTn id="150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691 -0.07523 L 0.4165 -0.20231 C 0.45729 -0.26041 0.62743 -0.17453 0.729 -0.04606 L 0.95625 0.23982 " pathEditMode="relative" rAng="2604517" ptsTypes="FfFF">
                                      <p:cBhvr>
                                        <p:cTn id="151" dur="500" fill="hold"/>
                                        <p:tgtEl>
                                          <p:spTgt spid="645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" y="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32500"/>
                            </p:stCondLst>
                            <p:childTnLst>
                              <p:par>
                                <p:cTn id="15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007 -0.04306 L 0.19219 0.03426 " pathEditMode="relative" rAng="0" ptsTypes="AA">
                                      <p:cBhvr>
                                        <p:cTn id="154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" y="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33000"/>
                            </p:stCondLst>
                            <p:childTnLst>
                              <p:par>
                                <p:cTn id="156" presetID="6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757 -0.01783 C 0.08507 0.01458 0.07013 0.06203 0.09948 0.08912 C 0.1401 0.12939 0.21753 -0.00209 0.26666 0.0456 C 0.31059 0.08935 0.22257 0.18379 0.2651 0.22453 C 0.30954 0.26805 0.33264 0.15972 0.38003 0.20601 C 0.42291 0.24745 0.36753 0.2824 0.40538 0.31875 C 0.44184 0.35486 0.44757 0.29259 0.48038 0.325 C 0.49948 0.34328 0.49427 0.35694 0.49079 0.36782 " pathEditMode="relative" rAng="2181646" ptsTypes="ffffffff">
                                      <p:cBhvr>
                                        <p:cTn id="157" dur="20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" y="194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20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0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35000"/>
                            </p:stCondLst>
                            <p:childTnLst>
                              <p:par>
                                <p:cTn id="163" presetID="7" presetClass="path" presetSubtype="0" repeatCount="2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833 0.00278 L -0.91979 0.00278 L -0.91979 -0.43866 L -0.25833 -0.43866 L -0.25833 0.00278 Z " pathEditMode="relative" rAng="10800000" ptsTypes="FFFFF">
                                      <p:cBhvr>
                                        <p:cTn id="164" dur="3000" fill="hold"/>
                                        <p:tgtEl>
                                          <p:spTgt spid="645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1" y="-2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41000"/>
                            </p:stCondLst>
                            <p:childTnLst>
                              <p:par>
                                <p:cTn id="166" presetID="2" presetClass="exit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7" dur="3000"/>
                                        <p:tgtEl>
                                          <p:spTgt spid="64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3000"/>
                                        <p:tgtEl>
                                          <p:spTgt spid="64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4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2000" fill="hold"/>
                                        <p:tgtEl>
                                          <p:spTgt spid="645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2000" fill="hold"/>
                                        <p:tgtEl>
                                          <p:spTgt spid="645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00"/>
                                        <p:tgtEl>
                                          <p:spTgt spid="64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64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64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64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64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8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4528"/>
                </p:tgtEl>
              </p:cMediaNode>
            </p:audio>
          </p:childTnLst>
        </p:cTn>
      </p:par>
    </p:tnLst>
    <p:bldLst>
      <p:bldP spid="64514" grpId="0" animBg="1"/>
      <p:bldP spid="64514" grpId="1" animBg="1"/>
      <p:bldP spid="64515" grpId="0" animBg="1"/>
      <p:bldP spid="64520" grpId="0" animBg="1"/>
      <p:bldP spid="64520" grpId="1" animBg="1"/>
      <p:bldP spid="64521" grpId="0" animBg="1"/>
      <p:bldP spid="64522" grpId="0" animBg="1"/>
      <p:bldP spid="64522" grpId="1" animBg="1"/>
      <p:bldP spid="64523" grpId="0" animBg="1"/>
      <p:bldP spid="64524" grpId="0" animBg="1"/>
      <p:bldP spid="64525" grpId="0" animBg="1"/>
      <p:bldP spid="64525" grpId="1" animBg="1"/>
      <p:bldP spid="64526" grpId="0" animBg="1"/>
      <p:bldP spid="64527" grpId="0" animBg="1"/>
      <p:bldP spid="6452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773238"/>
            <a:ext cx="8507412" cy="4321175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ru-RU" b="1">
                <a:solidFill>
                  <a:schemeClr val="accent2"/>
                </a:solidFill>
                <a:latin typeface="Georgia" pitchFamily="18" charset="0"/>
              </a:rPr>
              <a:t>Расту червячком, питаюсь листком.</a:t>
            </a:r>
          </a:p>
          <a:p>
            <a:pPr marL="609600" indent="-609600">
              <a:buFontTx/>
              <a:buNone/>
            </a:pPr>
            <a:r>
              <a:rPr lang="ru-RU" b="1">
                <a:solidFill>
                  <a:schemeClr val="accent2"/>
                </a:solidFill>
                <a:latin typeface="Georgia" pitchFamily="18" charset="0"/>
              </a:rPr>
              <a:t>2. Себя обмотаю, потом засыпаю.</a:t>
            </a:r>
          </a:p>
          <a:p>
            <a:pPr marL="609600" indent="-609600">
              <a:buFontTx/>
              <a:buNone/>
            </a:pPr>
            <a:r>
              <a:rPr lang="ru-RU" b="1">
                <a:solidFill>
                  <a:schemeClr val="accent2"/>
                </a:solidFill>
                <a:latin typeface="Georgia" pitchFamily="18" charset="0"/>
              </a:rPr>
              <a:t>    Не ем, не гляжу,</a:t>
            </a:r>
          </a:p>
          <a:p>
            <a:pPr marL="609600" indent="-609600">
              <a:buFontTx/>
              <a:buNone/>
            </a:pPr>
            <a:r>
              <a:rPr lang="ru-RU" b="1">
                <a:solidFill>
                  <a:schemeClr val="accent2"/>
                </a:solidFill>
                <a:latin typeface="Georgia" pitchFamily="18" charset="0"/>
              </a:rPr>
              <a:t>    Неподвижно лежу.</a:t>
            </a:r>
          </a:p>
          <a:p>
            <a:pPr marL="609600" indent="-609600">
              <a:buFontTx/>
              <a:buNone/>
            </a:pPr>
            <a:r>
              <a:rPr lang="ru-RU" b="1">
                <a:solidFill>
                  <a:schemeClr val="accent2"/>
                </a:solidFill>
                <a:latin typeface="Georgia" pitchFamily="18" charset="0"/>
              </a:rPr>
              <a:t>3. Но теплой весной я вдруг оживаю,</a:t>
            </a:r>
          </a:p>
          <a:p>
            <a:pPr marL="609600" indent="-609600">
              <a:buFontTx/>
              <a:buNone/>
            </a:pPr>
            <a:r>
              <a:rPr lang="ru-RU" b="1">
                <a:solidFill>
                  <a:schemeClr val="accent2"/>
                </a:solidFill>
                <a:latin typeface="Georgia" pitchFamily="18" charset="0"/>
              </a:rPr>
              <a:t>     Уютный свой дом покидаю.</a:t>
            </a:r>
          </a:p>
        </p:txBody>
      </p:sp>
      <p:sp>
        <p:nvSpPr>
          <p:cNvPr id="65543" name="Text Box 7"/>
          <p:cNvSpPr txBox="1">
            <a:spLocks noChangeArrowheads="1"/>
          </p:cNvSpPr>
          <p:nvPr/>
        </p:nvSpPr>
        <p:spPr bwMode="auto">
          <a:xfrm>
            <a:off x="250825" y="260350"/>
            <a:ext cx="849788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latin typeface="Georgia" pitchFamily="18" charset="0"/>
              </a:rPr>
              <a:t>Разделите сказку на части соответственно частям загадки.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гадкий"/>
          <p:cNvPicPr>
            <a:picLocks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620713"/>
            <a:ext cx="2857500" cy="4019550"/>
          </a:xfrm>
          <a:noFill/>
          <a:ln>
            <a:solidFill>
              <a:srgbClr val="008000"/>
            </a:solidFill>
          </a:ln>
        </p:spPr>
      </p:pic>
      <p:pic>
        <p:nvPicPr>
          <p:cNvPr id="67587" name="Picture 3" descr="гадкий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1275" y="549275"/>
            <a:ext cx="4038600" cy="292735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67588" name="Picture 4" descr="гадкий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7900" y="3716338"/>
            <a:ext cx="4038600" cy="292735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274638"/>
            <a:ext cx="8135937" cy="1143000"/>
          </a:xfrm>
        </p:spPr>
        <p:txBody>
          <a:bodyPr/>
          <a:lstStyle/>
          <a:p>
            <a:r>
              <a:rPr lang="ru-RU" sz="4000" b="1">
                <a:solidFill>
                  <a:schemeClr val="accent2"/>
                </a:solidFill>
                <a:latin typeface="Georgia" pitchFamily="18" charset="0"/>
              </a:rPr>
              <a:t>А как же быть с </a:t>
            </a:r>
            <a:br>
              <a:rPr lang="ru-RU" sz="4000" b="1">
                <a:solidFill>
                  <a:schemeClr val="accent2"/>
                </a:solidFill>
                <a:latin typeface="Georgia" pitchFamily="18" charset="0"/>
              </a:rPr>
            </a:br>
            <a:r>
              <a:rPr lang="ru-RU" sz="4000" b="1">
                <a:solidFill>
                  <a:schemeClr val="accent2"/>
                </a:solidFill>
                <a:latin typeface="Georgia" pitchFamily="18" charset="0"/>
              </a:rPr>
              <a:t>«честным словом»?</a:t>
            </a:r>
          </a:p>
        </p:txBody>
      </p:sp>
      <p:pic>
        <p:nvPicPr>
          <p:cNvPr id="29705" name="Picture 9" descr="гус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492375"/>
            <a:ext cx="4038600" cy="2689225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29708" name="Picture 12" descr="баб3"/>
          <p:cNvPicPr>
            <a:picLocks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643438" y="1989138"/>
            <a:ext cx="4038600" cy="4044950"/>
          </a:xfrm>
          <a:noFill/>
          <a:ln>
            <a:solidFill>
              <a:srgbClr val="008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chemeClr val="accent2"/>
                </a:solidFill>
                <a:latin typeface="Georgia" pitchFamily="18" charset="0"/>
              </a:rPr>
              <a:t>Дома: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2016125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b="1">
                <a:latin typeface="Georgia" pitchFamily="18" charset="0"/>
              </a:rPr>
              <a:t>  Творческое задание: попробуйте сочинить свою историю чудесного превращения.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b="1">
                <a:latin typeface="Georgia" pitchFamily="18" charset="0"/>
              </a:rPr>
              <a:t>  </a:t>
            </a:r>
          </a:p>
        </p:txBody>
      </p:sp>
      <p:pic>
        <p:nvPicPr>
          <p:cNvPr id="13316" name="Picture 4" descr="зерно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4221163"/>
            <a:ext cx="3048000" cy="228600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13317" name="Picture 5" descr="торт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7538" y="3573463"/>
            <a:ext cx="4038600" cy="3021012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684213" y="3500438"/>
            <a:ext cx="33115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>
                <a:solidFill>
                  <a:schemeClr val="accent2"/>
                </a:solidFill>
                <a:latin typeface="Georgia" pitchFamily="18" charset="0"/>
              </a:rPr>
              <a:t>Например: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222</Words>
  <Application>Microsoft Office PowerPoint</Application>
  <PresentationFormat>Экран (4:3)</PresentationFormat>
  <Paragraphs>45</Paragraphs>
  <Slides>22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Arial</vt:lpstr>
      <vt:lpstr>Georgia</vt:lpstr>
      <vt:lpstr>Оформление по умолчанию</vt:lpstr>
      <vt:lpstr>2 класс «Школа 2100» Раздел VI.  «Самое обыкновенное чудо» </vt:lpstr>
      <vt:lpstr>О чём загадка?</vt:lpstr>
      <vt:lpstr>Слайд 3</vt:lpstr>
      <vt:lpstr>Найди однокоренные слова:</vt:lpstr>
      <vt:lpstr>Слайд 5</vt:lpstr>
      <vt:lpstr>Слайд 6</vt:lpstr>
      <vt:lpstr>Слайд 7</vt:lpstr>
      <vt:lpstr>Слайд 8</vt:lpstr>
      <vt:lpstr>Слайд 9</vt:lpstr>
      <vt:lpstr>Слайд 10</vt:lpstr>
      <vt:lpstr>Валентин Берестов</vt:lpstr>
      <vt:lpstr>Слайд 12</vt:lpstr>
      <vt:lpstr>Слайд 13</vt:lpstr>
      <vt:lpstr>Слайд 14</vt:lpstr>
      <vt:lpstr>«Совершенно замоталась…» </vt:lpstr>
      <vt:lpstr>Выход бабочки из кокона</vt:lpstr>
      <vt:lpstr>Слайд 17</vt:lpstr>
      <vt:lpstr>Слайд 18</vt:lpstr>
      <vt:lpstr>Слайд 19</vt:lpstr>
      <vt:lpstr>Слайд 20</vt:lpstr>
      <vt:lpstr>А как же быть с  «честным словом»?</vt:lpstr>
      <vt:lpstr>Дома: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Ильшат</dc:creator>
  <cp:lastModifiedBy>Пользователь</cp:lastModifiedBy>
  <cp:revision>13</cp:revision>
  <dcterms:created xsi:type="dcterms:W3CDTF">2010-04-25T09:28:12Z</dcterms:created>
  <dcterms:modified xsi:type="dcterms:W3CDTF">2015-11-19T18:34:46Z</dcterms:modified>
</cp:coreProperties>
</file>