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57" r:id="rId3"/>
    <p:sldId id="261" r:id="rId4"/>
    <p:sldId id="262" r:id="rId5"/>
    <p:sldId id="263" r:id="rId6"/>
    <p:sldId id="258" r:id="rId7"/>
    <p:sldId id="265" r:id="rId8"/>
    <p:sldId id="270" r:id="rId9"/>
    <p:sldId id="271" r:id="rId10"/>
    <p:sldId id="259" r:id="rId11"/>
    <p:sldId id="267" r:id="rId12"/>
    <p:sldId id="272" r:id="rId13"/>
    <p:sldId id="273" r:id="rId14"/>
    <p:sldId id="274" r:id="rId15"/>
    <p:sldId id="260" r:id="rId16"/>
    <p:sldId id="268" r:id="rId17"/>
    <p:sldId id="269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30.10.2014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30.10.2014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30.10.2014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30.10.2014</a:t>
            </a:fld>
            <a:endParaRPr lang="ru-RU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30.10.2014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30.10.2014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5B106E36-FD25-4E2D-B0AA-010F637433A0}" type="datetimeFigureOut">
              <a:rPr lang="ru-RU" smtClean="0"/>
              <a:pPr/>
              <a:t>30.10.2014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30.10.2014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30.10.2014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Художественная культура Древней Передней Азии.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П</a:t>
            </a:r>
            <a:r>
              <a:rPr lang="ru-RU" dirty="0" smtClean="0"/>
              <a:t>роектную работу </a:t>
            </a:r>
            <a:r>
              <a:rPr lang="ru-RU" dirty="0" smtClean="0"/>
              <a:t>выполнила ученица </a:t>
            </a:r>
            <a:r>
              <a:rPr lang="ru-RU" dirty="0" smtClean="0"/>
              <a:t>9 </a:t>
            </a:r>
            <a:r>
              <a:rPr lang="ru-RU" dirty="0" smtClean="0"/>
              <a:t>класса </a:t>
            </a:r>
            <a:r>
              <a:rPr lang="ru-RU" dirty="0" smtClean="0"/>
              <a:t>МБОУ «Ульяновской СОШ» </a:t>
            </a:r>
          </a:p>
          <a:p>
            <a:r>
              <a:rPr lang="ru-RU" dirty="0" smtClean="0"/>
              <a:t>Рудакова Татьяна</a:t>
            </a:r>
            <a:r>
              <a:rPr lang="ru-RU" dirty="0" smtClean="0"/>
              <a:t>. 2013-2014 </a:t>
            </a:r>
            <a:r>
              <a:rPr lang="ru-RU" dirty="0" err="1" smtClean="0"/>
              <a:t>уч.год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5" name="Рисунок 4" descr="MKZq_fuP3e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88641"/>
            <a:ext cx="8280920" cy="3816424"/>
          </a:xfrm>
          <a:prstGeom prst="rect">
            <a:avLst/>
          </a:prstGeom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Возникновение письменности.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В 3 тыс. до н.э. образовывались города-государства в южных долинах </a:t>
            </a:r>
            <a:r>
              <a:rPr lang="ru-RU" dirty="0" err="1" smtClean="0"/>
              <a:t>Двуречья</a:t>
            </a:r>
            <a:r>
              <a:rPr lang="ru-RU" dirty="0" smtClean="0"/>
              <a:t>. Одним из таких государств был Шумер. Он стал известен благодаря изобретению письменности.</a:t>
            </a:r>
            <a:endParaRPr lang="ru-RU" dirty="0"/>
          </a:p>
        </p:txBody>
      </p:sp>
      <p:pic>
        <p:nvPicPr>
          <p:cNvPr id="4" name="Рисунок 3" descr="загруженное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3807213"/>
            <a:ext cx="3290895" cy="3050787"/>
          </a:xfrm>
          <a:prstGeom prst="rect">
            <a:avLst/>
          </a:prstGeom>
        </p:spPr>
      </p:pic>
      <p:pic>
        <p:nvPicPr>
          <p:cNvPr id="6" name="Рисунок 5" descr="mesomap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3473553"/>
            <a:ext cx="3357586" cy="3384447"/>
          </a:xfrm>
          <a:prstGeom prst="rect">
            <a:avLst/>
          </a:prstGeom>
        </p:spPr>
      </p:pic>
      <p:sp>
        <p:nvSpPr>
          <p:cNvPr id="7" name="Стрелка вниз 6"/>
          <p:cNvSpPr/>
          <p:nvPr/>
        </p:nvSpPr>
        <p:spPr>
          <a:xfrm>
            <a:off x="6572264" y="5572140"/>
            <a:ext cx="142876" cy="285752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2" build="p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Возникновение письменности.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Первоначально было создано пиктографическое (рисуночное) письмо.</a:t>
            </a:r>
          </a:p>
          <a:p>
            <a:r>
              <a:rPr lang="ru-RU" dirty="0" smtClean="0"/>
              <a:t>Оно писалось на «дощечках» по мягкой глине,  тщательно очищенной от всяких примесей, с помощью тростниковых палочек, заточенных в виде клина. После чего дощечки обжигались. </a:t>
            </a:r>
          </a:p>
          <a:p>
            <a:r>
              <a:rPr lang="ru-RU" dirty="0" smtClean="0"/>
              <a:t>Поначалу люди писали справа налево, но это было не удобно. Поэтому постепенно стали писать слева направо. Постепенно пиктография превратилась в клинопись.</a:t>
            </a:r>
            <a:endParaRPr lang="ru-RU" dirty="0"/>
          </a:p>
        </p:txBody>
      </p:sp>
      <p:pic>
        <p:nvPicPr>
          <p:cNvPr id="5" name="Содержимое 4" descr="Sumerian_language_800.jp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4929190" y="1571612"/>
            <a:ext cx="3886200" cy="2716857"/>
          </a:xfrm>
        </p:spPr>
      </p:pic>
      <p:pic>
        <p:nvPicPr>
          <p:cNvPr id="7" name="Рисунок 6" descr="250px-Letter_Luenna_Louvre_AO423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9256" y="4286256"/>
            <a:ext cx="3238738" cy="2500306"/>
          </a:xfrm>
          <a:prstGeom prst="rect">
            <a:avLst/>
          </a:prstGeom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 чем поведывала клинопись.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2553813"/>
          </a:xfrm>
        </p:spPr>
        <p:txBody>
          <a:bodyPr>
            <a:noAutofit/>
          </a:bodyPr>
          <a:lstStyle/>
          <a:p>
            <a:r>
              <a:rPr lang="ru-RU" sz="2000" dirty="0" smtClean="0"/>
              <a:t>Глиняные таблички  поведывали о жизни шумеров. По  ним ученики постигали азы чтения и письма. Из сохранившихся памятников письменности мы можем узнать о том, как строился учебный процесс в этих своеобразных школах.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844901" y="1589566"/>
            <a:ext cx="3886200" cy="5054143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5" name="Рисунок 4" descr="000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8" y="1785926"/>
            <a:ext cx="4357686" cy="4011952"/>
          </a:xfrm>
          <a:prstGeom prst="rect">
            <a:avLst/>
          </a:prstGeom>
        </p:spPr>
      </p:pic>
      <p:pic>
        <p:nvPicPr>
          <p:cNvPr id="6" name="Содержимое 4" descr="klinopis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786" y="4143380"/>
            <a:ext cx="3768187" cy="2419176"/>
          </a:xfrm>
          <a:prstGeom prst="rect">
            <a:avLst/>
          </a:prstGeom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Библиотека царя Ассирии </a:t>
            </a:r>
            <a:r>
              <a:rPr lang="ru-RU" dirty="0" err="1" smtClean="0"/>
              <a:t>Ашшурбанипала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В </a:t>
            </a:r>
            <a:r>
              <a:rPr lang="ru-RU" dirty="0" err="1" smtClean="0"/>
              <a:t>Ниневие</a:t>
            </a:r>
            <a:r>
              <a:rPr lang="ru-RU" dirty="0" smtClean="0"/>
              <a:t> была обнаружена знаменитая библиотека царя Ассирии </a:t>
            </a:r>
            <a:r>
              <a:rPr lang="ru-RU" dirty="0" err="1" smtClean="0"/>
              <a:t>Ашшурбанипала</a:t>
            </a:r>
            <a:r>
              <a:rPr lang="ru-RU" dirty="0" smtClean="0"/>
              <a:t> </a:t>
            </a:r>
            <a:r>
              <a:rPr lang="ru-RU" dirty="0" err="1" smtClean="0"/>
              <a:t>насчитававшая</a:t>
            </a:r>
            <a:r>
              <a:rPr lang="ru-RU" dirty="0" smtClean="0"/>
              <a:t> более 30 тыс. табличек. Это первое в мире </a:t>
            </a:r>
            <a:r>
              <a:rPr lang="ru-RU" dirty="0" err="1" smtClean="0"/>
              <a:t>систематизированиванное</a:t>
            </a:r>
            <a:r>
              <a:rPr lang="ru-RU" dirty="0" smtClean="0"/>
              <a:t> собрание , где книга имели заглавия, порядковый номер и размещались по отраслям знаний. Эти «книги» хранились в ящиках, в сухом помещение на втором этаже.</a:t>
            </a:r>
          </a:p>
          <a:p>
            <a:r>
              <a:rPr lang="ru-RU" dirty="0" smtClean="0"/>
              <a:t>Выдающим памятником мировой литературы является «Эпос о Гильгамеше», сохранился на глиняных </a:t>
            </a:r>
            <a:r>
              <a:rPr lang="ru-RU" dirty="0" err="1" smtClean="0"/>
              <a:t>тпбличках</a:t>
            </a:r>
            <a:r>
              <a:rPr lang="ru-RU" dirty="0" smtClean="0"/>
              <a:t>, датируемых началом 2 тыс. до н.э.</a:t>
            </a:r>
          </a:p>
          <a:p>
            <a:endParaRPr lang="ru-RU" dirty="0"/>
          </a:p>
        </p:txBody>
      </p:sp>
      <p:pic>
        <p:nvPicPr>
          <p:cNvPr id="6" name="Рисунок 5" descr="image1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0562" y="2071678"/>
            <a:ext cx="4531141" cy="4500594"/>
          </a:xfrm>
          <a:prstGeom prst="rect">
            <a:avLst/>
          </a:prstGeom>
        </p:spPr>
      </p:pic>
      <p:sp>
        <p:nvSpPr>
          <p:cNvPr id="7" name="Содержимое 6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Архитектура Месопотамии.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До нашего времени не много сохранилось архитектурных сооружений, в основном лишь фундамент зданий. Постройки быстро разрушались из-за необожженной глины-сырца в условиях повышенной влажности. Так же не пощадили их и многочисленные войны. Важной  частью архитектурного ансамбля были лестницы и пандусы.</a:t>
            </a:r>
            <a:endParaRPr lang="ru-RU" dirty="0"/>
          </a:p>
        </p:txBody>
      </p:sp>
      <p:pic>
        <p:nvPicPr>
          <p:cNvPr id="6" name="Рисунок 5" descr="History_5_8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9190" y="4770106"/>
            <a:ext cx="3429024" cy="2087894"/>
          </a:xfrm>
          <a:prstGeom prst="rect">
            <a:avLst/>
          </a:prstGeom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Достижения храмового и </a:t>
            </a:r>
            <a:r>
              <a:rPr lang="ru-RU" dirty="0" err="1" smtClean="0"/>
              <a:t>градостроитительного</a:t>
            </a:r>
            <a:r>
              <a:rPr lang="ru-RU" dirty="0" smtClean="0"/>
              <a:t> зодчества.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1589566"/>
            <a:ext cx="3643338" cy="4982705"/>
          </a:xfrm>
        </p:spPr>
        <p:txBody>
          <a:bodyPr>
            <a:normAutofit fontScale="85000" lnSpcReduction="10000"/>
          </a:bodyPr>
          <a:lstStyle/>
          <a:p>
            <a:r>
              <a:rPr lang="ru-RU" sz="3300" b="1" i="1" dirty="0" err="1" smtClean="0"/>
              <a:t>Зиккурат</a:t>
            </a:r>
            <a:r>
              <a:rPr lang="ru-RU" sz="3300" b="1" i="1" dirty="0" smtClean="0"/>
              <a:t>.</a:t>
            </a:r>
          </a:p>
          <a:p>
            <a:r>
              <a:rPr lang="ru-RU" sz="2800" dirty="0" smtClean="0"/>
              <a:t>Ступенчатый башнеобразный храм выражавший идею иерархического </a:t>
            </a:r>
            <a:r>
              <a:rPr lang="ru-RU" sz="2800" dirty="0" err="1" smtClean="0"/>
              <a:t>устроиства</a:t>
            </a:r>
            <a:r>
              <a:rPr lang="ru-RU" sz="2800" dirty="0" smtClean="0"/>
              <a:t> Вселенной и использовался для совершение культовых обрядов, а позднее для астрономических наблюдений. Наиболее известным стал </a:t>
            </a:r>
            <a:r>
              <a:rPr lang="ru-RU" sz="2800" dirty="0" err="1" smtClean="0"/>
              <a:t>зиккурат</a:t>
            </a:r>
            <a:r>
              <a:rPr lang="ru-RU" sz="2800" dirty="0" smtClean="0"/>
              <a:t>  бога Луны в городе Уре.</a:t>
            </a:r>
            <a:endParaRPr lang="ru-RU" sz="2800" dirty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857752" y="1571612"/>
            <a:ext cx="3886200" cy="4572000"/>
          </a:xfrm>
        </p:spPr>
        <p:txBody>
          <a:bodyPr>
            <a:normAutofit fontScale="85000" lnSpcReduction="10000"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</p:txBody>
      </p:sp>
      <p:pic>
        <p:nvPicPr>
          <p:cNvPr id="5" name="Рисунок 4" descr="1295615141_nuke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9058" y="1714489"/>
            <a:ext cx="2643206" cy="1963524"/>
          </a:xfrm>
          <a:prstGeom prst="rect">
            <a:avLst/>
          </a:prstGeom>
        </p:spPr>
      </p:pic>
      <p:pic>
        <p:nvPicPr>
          <p:cNvPr id="6" name="Рисунок 5" descr="Arquitectura-de-Mesopotami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2232" y="1714488"/>
            <a:ext cx="2571768" cy="1936863"/>
          </a:xfrm>
          <a:prstGeom prst="rect">
            <a:avLst/>
          </a:prstGeom>
        </p:spPr>
      </p:pic>
      <p:pic>
        <p:nvPicPr>
          <p:cNvPr id="8" name="Рисунок 7" descr="MKZq_fuP3e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9124" y="3643314"/>
            <a:ext cx="4286248" cy="3214686"/>
          </a:xfrm>
          <a:prstGeom prst="rect">
            <a:avLst/>
          </a:prstGeom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Достижения храмового и </a:t>
            </a:r>
            <a:r>
              <a:rPr lang="ru-RU" dirty="0" err="1" smtClean="0"/>
              <a:t>градостроитительного</a:t>
            </a:r>
            <a:r>
              <a:rPr lang="ru-RU" dirty="0" smtClean="0"/>
              <a:t> зодчества.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b="1" i="1" dirty="0" smtClean="0"/>
              <a:t>Висячие сады Семирамиды.</a:t>
            </a:r>
          </a:p>
          <a:p>
            <a:r>
              <a:rPr lang="ru-RU" sz="2400" dirty="0" smtClean="0"/>
              <a:t>Пирамидальная конструкция террас. На каждой ее ступени были расположены сады. Была использована идея водоснабжения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pic>
        <p:nvPicPr>
          <p:cNvPr id="5" name="Содержимое 4" descr="загруженное (1).jp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5143504" y="1500174"/>
            <a:ext cx="2701810" cy="1962151"/>
          </a:xfrm>
          <a:prstGeom prst="rect">
            <a:avLst/>
          </a:prstGeom>
        </p:spPr>
      </p:pic>
      <p:pic>
        <p:nvPicPr>
          <p:cNvPr id="6" name="Рисунок 5" descr="загруженное (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4857760"/>
            <a:ext cx="2800336" cy="2000240"/>
          </a:xfrm>
          <a:prstGeom prst="rect">
            <a:avLst/>
          </a:prstGeom>
        </p:spPr>
      </p:pic>
      <p:pic>
        <p:nvPicPr>
          <p:cNvPr id="7" name="Рисунок 6" descr="shumeri-pervaya-civilizaciya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0562" y="3482578"/>
            <a:ext cx="4500562" cy="3375422"/>
          </a:xfrm>
          <a:prstGeom prst="rect">
            <a:avLst/>
          </a:prstGeom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Достижения храмового и </a:t>
            </a:r>
            <a:r>
              <a:rPr lang="ru-RU" dirty="0" err="1" smtClean="0"/>
              <a:t>градостроитительного</a:t>
            </a:r>
            <a:r>
              <a:rPr lang="ru-RU" dirty="0" smtClean="0"/>
              <a:t> зодчества.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1589567"/>
            <a:ext cx="4214842" cy="3768259"/>
          </a:xfrm>
        </p:spPr>
        <p:txBody>
          <a:bodyPr>
            <a:normAutofit lnSpcReduction="10000"/>
          </a:bodyPr>
          <a:lstStyle/>
          <a:p>
            <a:r>
              <a:rPr lang="ru-RU" b="1" i="1" dirty="0" smtClean="0"/>
              <a:t>Храм богини </a:t>
            </a:r>
            <a:r>
              <a:rPr lang="ru-RU" b="1" i="1" dirty="0" err="1" smtClean="0"/>
              <a:t>Иштар</a:t>
            </a:r>
            <a:r>
              <a:rPr lang="ru-RU" b="1" i="1" dirty="0" smtClean="0"/>
              <a:t>.</a:t>
            </a:r>
          </a:p>
          <a:p>
            <a:r>
              <a:rPr lang="ru-RU" sz="2600" dirty="0" smtClean="0"/>
              <a:t>Ворота облицованы глазурованным темно-синем кирпичом с изображением священных быков золотисто-желтого цвета, а также рядами белых и желтых драконов.</a:t>
            </a:r>
          </a:p>
          <a:p>
            <a:endParaRPr lang="ru-RU" dirty="0"/>
          </a:p>
        </p:txBody>
      </p:sp>
      <p:pic>
        <p:nvPicPr>
          <p:cNvPr id="5" name="Содержимое 4" descr="images (2).jp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1071538" y="5048250"/>
            <a:ext cx="2524125" cy="1809750"/>
          </a:xfrm>
          <a:prstGeom prst="rect">
            <a:avLst/>
          </a:prstGeom>
        </p:spPr>
      </p:pic>
      <p:pic>
        <p:nvPicPr>
          <p:cNvPr id="6" name="Рисунок 5" descr="ворота Иштар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628" y="1500174"/>
            <a:ext cx="3857620" cy="2572810"/>
          </a:xfrm>
          <a:prstGeom prst="rect">
            <a:avLst/>
          </a:prstGeom>
        </p:spPr>
      </p:pic>
      <p:pic>
        <p:nvPicPr>
          <p:cNvPr id="7" name="Рисунок 6" descr="1327307279_mylitta-goddess-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4876" y="4071942"/>
            <a:ext cx="4169610" cy="2786058"/>
          </a:xfrm>
          <a:prstGeom prst="rect">
            <a:avLst/>
          </a:prstGeom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Изобразительное </a:t>
            </a:r>
            <a:r>
              <a:rPr lang="ru-RU" dirty="0" err="1" smtClean="0"/>
              <a:t>исскуство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Изобразительное </a:t>
            </a:r>
            <a:r>
              <a:rPr lang="ru-RU" dirty="0" err="1" smtClean="0"/>
              <a:t>исскуство</a:t>
            </a:r>
            <a:r>
              <a:rPr lang="ru-RU" dirty="0" smtClean="0"/>
              <a:t> Древней Передней Азии представлено главным образом рельефами и мозаикой, которые украшали внутренние стены парадных залов во дворцах . </a:t>
            </a:r>
          </a:p>
          <a:p>
            <a:r>
              <a:rPr lang="ru-RU" dirty="0" smtClean="0"/>
              <a:t>Чаще всего изображалось:</a:t>
            </a:r>
          </a:p>
          <a:p>
            <a:r>
              <a:rPr lang="ru-RU" dirty="0" smtClean="0"/>
              <a:t>Придворная жизнь царя и его приближенных.</a:t>
            </a:r>
          </a:p>
          <a:p>
            <a:r>
              <a:rPr lang="ru-RU" dirty="0" smtClean="0"/>
              <a:t>Военные сражения.</a:t>
            </a:r>
          </a:p>
          <a:p>
            <a:r>
              <a:rPr lang="ru-RU" dirty="0" err="1" smtClean="0"/>
              <a:t>Адоранты</a:t>
            </a:r>
            <a:r>
              <a:rPr lang="ru-RU" dirty="0" smtClean="0"/>
              <a:t>.</a:t>
            </a:r>
          </a:p>
          <a:p>
            <a:r>
              <a:rPr lang="ru-RU" dirty="0" smtClean="0"/>
              <a:t>Охота на диких животных.</a:t>
            </a:r>
          </a:p>
          <a:p>
            <a:endParaRPr lang="ru-RU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Достижения изобразительного искусства.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71472" y="1643050"/>
            <a:ext cx="3886200" cy="3429024"/>
          </a:xfrm>
        </p:spPr>
        <p:txBody>
          <a:bodyPr>
            <a:normAutofit fontScale="92500" lnSpcReduction="20000"/>
          </a:bodyPr>
          <a:lstStyle/>
          <a:p>
            <a:r>
              <a:rPr lang="ru-RU" sz="3000" b="1" i="1" dirty="0" err="1" smtClean="0"/>
              <a:t>Штарнад</a:t>
            </a:r>
            <a:r>
              <a:rPr lang="ru-RU" sz="3000" b="1" i="1" dirty="0" smtClean="0"/>
              <a:t> из Ура.</a:t>
            </a:r>
          </a:p>
          <a:p>
            <a:r>
              <a:rPr lang="ru-RU" sz="2600" dirty="0" smtClean="0"/>
              <a:t>Трехъярусная мозаичная плита. В ней показан военное сражение и </a:t>
            </a:r>
            <a:r>
              <a:rPr lang="ru-RU" sz="2600" dirty="0" err="1" smtClean="0"/>
              <a:t>одержанний</a:t>
            </a:r>
            <a:r>
              <a:rPr lang="ru-RU" sz="2600" dirty="0" smtClean="0"/>
              <a:t> победы. Боевые колесницы с запряженными в них приспособлениями для метания снарядов прокладывают дорогу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pPr>
              <a:buNone/>
            </a:pPr>
            <a:endParaRPr lang="ru-RU" dirty="0" smtClean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92500" lnSpcReduction="20000"/>
          </a:bodyPr>
          <a:lstStyle/>
          <a:p>
            <a:endParaRPr lang="ru-RU" dirty="0" smtClean="0"/>
          </a:p>
          <a:p>
            <a:endParaRPr lang="ru-RU" b="1" i="1" dirty="0" smtClean="0"/>
          </a:p>
        </p:txBody>
      </p:sp>
      <p:pic>
        <p:nvPicPr>
          <p:cNvPr id="5" name="Рисунок 4" descr="73329408_da4aa7d9vimpe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0562" y="1785926"/>
            <a:ext cx="4492656" cy="2571768"/>
          </a:xfrm>
          <a:prstGeom prst="rect">
            <a:avLst/>
          </a:prstGeom>
        </p:spPr>
      </p:pic>
      <p:pic>
        <p:nvPicPr>
          <p:cNvPr id="6" name="Рисунок 5" descr="images (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2132" y="4500570"/>
            <a:ext cx="2786082" cy="2271384"/>
          </a:xfrm>
          <a:prstGeom prst="rect">
            <a:avLst/>
          </a:prstGeom>
        </p:spPr>
      </p:pic>
      <p:pic>
        <p:nvPicPr>
          <p:cNvPr id="7" name="Рисунок 6" descr="Standard_of_Ur_-_peace_sid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34" y="4857736"/>
            <a:ext cx="4562245" cy="2000264"/>
          </a:xfrm>
          <a:prstGeom prst="rect">
            <a:avLst/>
          </a:prstGeom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Достижения изобразительного искусства.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1643050"/>
            <a:ext cx="3643338" cy="4572000"/>
          </a:xfrm>
        </p:spPr>
        <p:txBody>
          <a:bodyPr>
            <a:normAutofit lnSpcReduction="10000"/>
          </a:bodyPr>
          <a:lstStyle/>
          <a:p>
            <a:r>
              <a:rPr lang="ru-RU" sz="3000" b="1" i="1" dirty="0" err="1" smtClean="0"/>
              <a:t>Адорант</a:t>
            </a:r>
            <a:r>
              <a:rPr lang="ru-RU" sz="3000" b="1" i="1" dirty="0" smtClean="0"/>
              <a:t>.</a:t>
            </a:r>
          </a:p>
          <a:p>
            <a:r>
              <a:rPr lang="ru-RU" sz="2600" dirty="0" smtClean="0"/>
              <a:t>Небольшие статуэтки с изображением людей, совершающих обряд почитания божество. Они всегда изображены в позах смирения и покорности. На плече каждой фигурки - имя того, кого она должна представлять в храме.</a:t>
            </a:r>
          </a:p>
          <a:p>
            <a:endParaRPr lang="ru-RU" dirty="0"/>
          </a:p>
        </p:txBody>
      </p:sp>
      <p:pic>
        <p:nvPicPr>
          <p:cNvPr id="5" name="Содержимое 4" descr="загружено (1).jp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4000496" y="1643050"/>
            <a:ext cx="1533525" cy="2981325"/>
          </a:xfrm>
          <a:prstGeom prst="rect">
            <a:avLst/>
          </a:prstGeom>
        </p:spPr>
      </p:pic>
      <p:pic>
        <p:nvPicPr>
          <p:cNvPr id="6" name="Рисунок 5" descr="загружено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0926" y="1714488"/>
            <a:ext cx="1643074" cy="2768884"/>
          </a:xfrm>
          <a:prstGeom prst="rect">
            <a:avLst/>
          </a:prstGeom>
        </p:spPr>
      </p:pic>
      <p:pic>
        <p:nvPicPr>
          <p:cNvPr id="7" name="Рисунок 6" descr="no21__9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0694" y="3929066"/>
            <a:ext cx="2092096" cy="2928934"/>
          </a:xfrm>
          <a:prstGeom prst="rect">
            <a:avLst/>
          </a:prstGeom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Достижения изобразительного искусства.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b="1" i="1" dirty="0" smtClean="0"/>
              <a:t>Стела Царя Хаммурапи.</a:t>
            </a:r>
          </a:p>
          <a:p>
            <a:r>
              <a:rPr lang="ru-RU" dirty="0" smtClean="0"/>
              <a:t>Шаман величественно восседает на троне, похожем на вавилонский храм с нишами и выступами. Голову шамана венчает четыре пары рогов. Из-за плеч вырываются снопы солнечных лучей.</a:t>
            </a:r>
          </a:p>
          <a:p>
            <a:endParaRPr lang="ru-RU" dirty="0"/>
          </a:p>
        </p:txBody>
      </p:sp>
      <p:pic>
        <p:nvPicPr>
          <p:cNvPr id="5" name="Содержимое 4" descr="images (4).jp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4286248" y="1643050"/>
            <a:ext cx="2571751" cy="1996889"/>
          </a:xfrm>
          <a:prstGeom prst="rect">
            <a:avLst/>
          </a:prstGeom>
        </p:spPr>
      </p:pic>
      <p:pic>
        <p:nvPicPr>
          <p:cNvPr id="6" name="Рисунок 5" descr="attach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5563" y="2714620"/>
            <a:ext cx="2288437" cy="3214710"/>
          </a:xfrm>
          <a:prstGeom prst="rect">
            <a:avLst/>
          </a:prstGeom>
        </p:spPr>
      </p:pic>
      <p:pic>
        <p:nvPicPr>
          <p:cNvPr id="7" name="Рисунок 6" descr="attach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6248" y="3643314"/>
            <a:ext cx="2660884" cy="2928958"/>
          </a:xfrm>
          <a:prstGeom prst="rect">
            <a:avLst/>
          </a:prstGeom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Достижения изобразительного искусства.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7820052" cy="2268061"/>
          </a:xfrm>
        </p:spPr>
        <p:txBody>
          <a:bodyPr>
            <a:normAutofit/>
          </a:bodyPr>
          <a:lstStyle/>
          <a:p>
            <a:r>
              <a:rPr lang="ru-RU" sz="3000" b="1" i="1" dirty="0" smtClean="0"/>
              <a:t>Большая охота на львов.</a:t>
            </a:r>
          </a:p>
          <a:p>
            <a:r>
              <a:rPr lang="ru-RU" sz="2600" dirty="0" smtClean="0"/>
              <a:t>Фигуры львов переданы в экспрессивном движении – охота уже началась. Царь напрягает лук, готовясь пронзить животное. Разъяренный дикий лев встал передними лапами на колесницу.</a:t>
            </a:r>
          </a:p>
          <a:p>
            <a:endParaRPr lang="ru-RU" dirty="0"/>
          </a:p>
        </p:txBody>
      </p:sp>
      <p:pic>
        <p:nvPicPr>
          <p:cNvPr id="5" name="Содержимое 4" descr="0005.jp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1357290" y="3929066"/>
            <a:ext cx="6572296" cy="2555325"/>
          </a:xfrm>
          <a:prstGeom prst="rect">
            <a:avLst/>
          </a:prstGeom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Музыкальное искусство.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Памятники музыкальной культуры не сохранились, но о высоком уровне развития музыки можно судить по произведениям литературы и изобразительному </a:t>
            </a:r>
            <a:r>
              <a:rPr lang="ru-RU" dirty="0" err="1" smtClean="0"/>
              <a:t>искусству.Из</a:t>
            </a:r>
            <a:r>
              <a:rPr lang="ru-RU" dirty="0" smtClean="0"/>
              <a:t> клинописей мы узнали, что храмовые </a:t>
            </a:r>
            <a:r>
              <a:rPr lang="ru-RU" dirty="0" err="1" smtClean="0"/>
              <a:t>музыкаты-жрецы</a:t>
            </a:r>
            <a:r>
              <a:rPr lang="ru-RU" dirty="0" smtClean="0"/>
              <a:t> пользовались большим почетом. Во время траурных церемоний они  исполняли песни-плачи, а в обычный день радовали богов и царей прекрасными звуками. Позднее появились придворные ансамбли, которые давали публичные концерты.</a:t>
            </a:r>
          </a:p>
          <a:p>
            <a:r>
              <a:rPr lang="ru-RU" dirty="0" smtClean="0"/>
              <a:t>Из музыкальных инструментов особое расположение имели: арфа, тарелки, двойной гобой, продольные </a:t>
            </a:r>
            <a:r>
              <a:rPr lang="ru-RU" dirty="0" err="1" smtClean="0"/>
              <a:t>флейты,лютни</a:t>
            </a:r>
            <a:r>
              <a:rPr lang="ru-RU" dirty="0" smtClean="0"/>
              <a:t> и лиры.</a:t>
            </a:r>
            <a:endParaRPr lang="ru-RU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Музыкальное искусство.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85720" y="1643050"/>
            <a:ext cx="3886200" cy="3625383"/>
          </a:xfrm>
        </p:spPr>
        <p:txBody>
          <a:bodyPr>
            <a:normAutofit fontScale="92500" lnSpcReduction="10000"/>
          </a:bodyPr>
          <a:lstStyle/>
          <a:p>
            <a:r>
              <a:rPr lang="ru-RU" sz="2400" dirty="0" smtClean="0"/>
              <a:t>Во время раскопок одной из царских гробниц в городе Уре была обнаружена арфа с головой быка. На передней части арфы , под подбородком быка, укреплена дощечка с  изображением </a:t>
            </a:r>
            <a:r>
              <a:rPr lang="ru-RU" sz="2400" dirty="0" err="1" smtClean="0"/>
              <a:t>Гильгимеша</a:t>
            </a:r>
            <a:r>
              <a:rPr lang="ru-RU" sz="2400" dirty="0" smtClean="0"/>
              <a:t>, борющегося с двумя быками с человеческими лицами.</a:t>
            </a:r>
            <a:endParaRPr lang="ru-RU" sz="2400" dirty="0"/>
          </a:p>
        </p:txBody>
      </p:sp>
      <p:pic>
        <p:nvPicPr>
          <p:cNvPr id="5" name="Содержимое 4" descr="2.jpe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4143372" y="1571612"/>
            <a:ext cx="2778937" cy="3547579"/>
          </a:xfrm>
        </p:spPr>
      </p:pic>
      <p:pic>
        <p:nvPicPr>
          <p:cNvPr id="6" name="Рисунок 5" descr="image00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3818" y="2745168"/>
            <a:ext cx="2180182" cy="4112832"/>
          </a:xfrm>
          <a:prstGeom prst="rect">
            <a:avLst/>
          </a:prstGeom>
        </p:spPr>
      </p:pic>
      <p:pic>
        <p:nvPicPr>
          <p:cNvPr id="7" name="Рисунок 6" descr="загружено (2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794" y="4699990"/>
            <a:ext cx="2091755" cy="2158010"/>
          </a:xfrm>
          <a:prstGeom prst="rect">
            <a:avLst/>
          </a:prstGeom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2643182"/>
            <a:ext cx="8572560" cy="1107996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6600" dirty="0" smtClean="0"/>
              <a:t>Спасибо за внимание!</a:t>
            </a:r>
            <a:endParaRPr lang="ru-RU" sz="6600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бычная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420</TotalTime>
  <Words>707</Words>
  <Application>Microsoft Office PowerPoint</Application>
  <PresentationFormat>Экран (4:3)</PresentationFormat>
  <Paragraphs>51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Обычная</vt:lpstr>
      <vt:lpstr>Художественная культура Древней Передней Азии.</vt:lpstr>
      <vt:lpstr>Возникновение письменности.</vt:lpstr>
      <vt:lpstr>Возникновение письменности. </vt:lpstr>
      <vt:lpstr>О чем поведывала клинопись.</vt:lpstr>
      <vt:lpstr>Библиотека царя Ассирии Ашшурбанипала.</vt:lpstr>
      <vt:lpstr>Архитектура Месопотамии.</vt:lpstr>
      <vt:lpstr>Достижения храмового и градостроитительного зодчества.</vt:lpstr>
      <vt:lpstr>Достижения храмового и градостроитительного зодчества.</vt:lpstr>
      <vt:lpstr>Достижения храмового и градостроитительного зодчества.</vt:lpstr>
      <vt:lpstr>Изобразительное исскуство.</vt:lpstr>
      <vt:lpstr>Достижения изобразительного искусства.</vt:lpstr>
      <vt:lpstr>Достижения изобразительного искусства.</vt:lpstr>
      <vt:lpstr>Достижения изобразительного искусства.</vt:lpstr>
      <vt:lpstr>Достижения изобразительного искусства.</vt:lpstr>
      <vt:lpstr>Музыкальное искусство.</vt:lpstr>
      <vt:lpstr>Музыкальное искусство.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Художественная культура Древней Передней Азии.</dc:title>
  <dc:creator>1</dc:creator>
  <cp:lastModifiedBy>школа</cp:lastModifiedBy>
  <cp:revision>52</cp:revision>
  <dcterms:created xsi:type="dcterms:W3CDTF">2014-10-02T11:12:00Z</dcterms:created>
  <dcterms:modified xsi:type="dcterms:W3CDTF">2014-10-30T10:19:58Z</dcterms:modified>
</cp:coreProperties>
</file>