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71" r:id="rId4"/>
    <p:sldId id="272" r:id="rId5"/>
    <p:sldId id="287" r:id="rId6"/>
    <p:sldId id="274" r:id="rId7"/>
    <p:sldId id="275" r:id="rId8"/>
    <p:sldId id="276" r:id="rId9"/>
    <p:sldId id="277" r:id="rId10"/>
    <p:sldId id="288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56" r:id="rId20"/>
    <p:sldId id="257" r:id="rId21"/>
    <p:sldId id="258" r:id="rId22"/>
    <p:sldId id="259" r:id="rId23"/>
    <p:sldId id="260" r:id="rId24"/>
    <p:sldId id="261" r:id="rId25"/>
    <p:sldId id="262" r:id="rId26"/>
    <p:sldId id="263" r:id="rId27"/>
    <p:sldId id="264" r:id="rId28"/>
    <p:sldId id="265" r:id="rId29"/>
    <p:sldId id="266" r:id="rId30"/>
    <p:sldId id="267" r:id="rId31"/>
    <p:sldId id="268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EAD8-A569-4EEE-9810-C7F139DFCFAD}" type="datetimeFigureOut">
              <a:rPr lang="ru-RU" smtClean="0"/>
              <a:pPr/>
              <a:t>08.09.2010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A380E-A517-4428-92C6-50DD26CC29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EAD8-A569-4EEE-9810-C7F139DFCFAD}" type="datetimeFigureOut">
              <a:rPr lang="ru-RU" smtClean="0"/>
              <a:pPr/>
              <a:t>08.09.2010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A380E-A517-4428-92C6-50DD26CC29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EAD8-A569-4EEE-9810-C7F139DFCFAD}" type="datetimeFigureOut">
              <a:rPr lang="ru-RU" smtClean="0"/>
              <a:pPr/>
              <a:t>08.09.2010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A380E-A517-4428-92C6-50DD26CC29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EAD8-A569-4EEE-9810-C7F139DFCFAD}" type="datetimeFigureOut">
              <a:rPr lang="ru-RU" smtClean="0"/>
              <a:pPr/>
              <a:t>08.09.2010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A380E-A517-4428-92C6-50DD26CC29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EAD8-A569-4EEE-9810-C7F139DFCFAD}" type="datetimeFigureOut">
              <a:rPr lang="ru-RU" smtClean="0"/>
              <a:pPr/>
              <a:t>08.09.2010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A380E-A517-4428-92C6-50DD26CC29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EAD8-A569-4EEE-9810-C7F139DFCFAD}" type="datetimeFigureOut">
              <a:rPr lang="ru-RU" smtClean="0"/>
              <a:pPr/>
              <a:t>08.09.2010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A380E-A517-4428-92C6-50DD26CC29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EAD8-A569-4EEE-9810-C7F139DFCFAD}" type="datetimeFigureOut">
              <a:rPr lang="ru-RU" smtClean="0"/>
              <a:pPr/>
              <a:t>08.09.2010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A380E-A517-4428-92C6-50DD26CC29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EAD8-A569-4EEE-9810-C7F139DFCFAD}" type="datetimeFigureOut">
              <a:rPr lang="ru-RU" smtClean="0"/>
              <a:pPr/>
              <a:t>08.09.2010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A380E-A517-4428-92C6-50DD26CC29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EAD8-A569-4EEE-9810-C7F139DFCFAD}" type="datetimeFigureOut">
              <a:rPr lang="ru-RU" smtClean="0"/>
              <a:pPr/>
              <a:t>08.09.2010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A380E-A517-4428-92C6-50DD26CC29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EAD8-A569-4EEE-9810-C7F139DFCFAD}" type="datetimeFigureOut">
              <a:rPr lang="ru-RU" smtClean="0"/>
              <a:pPr/>
              <a:t>08.09.2010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A380E-A517-4428-92C6-50DD26CC29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EAD8-A569-4EEE-9810-C7F139DFCFAD}" type="datetimeFigureOut">
              <a:rPr lang="ru-RU" smtClean="0"/>
              <a:pPr/>
              <a:t>08.09.2010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A380E-A517-4428-92C6-50DD26CC29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AEAD8-A569-4EEE-9810-C7F139DFCFAD}" type="datetimeFigureOut">
              <a:rPr lang="ru-RU" smtClean="0"/>
              <a:pPr/>
              <a:t>08.09.2010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A380E-A517-4428-92C6-50DD26CC291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 dir="r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.png"/><Relationship Id="rId3" Type="http://schemas.openxmlformats.org/officeDocument/2006/relationships/image" Target="../media/image3.jpeg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5" Type="http://schemas.openxmlformats.org/officeDocument/2006/relationships/image" Target="../media/image2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5" Type="http://schemas.openxmlformats.org/officeDocument/2006/relationships/image" Target="../media/image2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5" Type="http://schemas.openxmlformats.org/officeDocument/2006/relationships/image" Target="../media/image2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5" Type="http://schemas.openxmlformats.org/officeDocument/2006/relationships/image" Target="../media/image2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5" Type="http://schemas.openxmlformats.org/officeDocument/2006/relationships/image" Target="../media/image2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6" Type="http://schemas.openxmlformats.org/officeDocument/2006/relationships/image" Target="../media/image39.png"/><Relationship Id="rId5" Type="http://schemas.openxmlformats.org/officeDocument/2006/relationships/image" Target="../media/image38.wmf"/><Relationship Id="rId10" Type="http://schemas.openxmlformats.org/officeDocument/2006/relationships/image" Target="../media/image2.png"/><Relationship Id="rId4" Type="http://schemas.openxmlformats.org/officeDocument/2006/relationships/image" Target="../media/image37.wmf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4.wav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37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5.wav"/><Relationship Id="rId5" Type="http://schemas.openxmlformats.org/officeDocument/2006/relationships/image" Target="../media/image2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6.wav"/><Relationship Id="rId5" Type="http://schemas.openxmlformats.org/officeDocument/2006/relationships/image" Target="../media/image2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7.wav"/><Relationship Id="rId5" Type="http://schemas.openxmlformats.org/officeDocument/2006/relationships/image" Target="../media/image2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8.wav"/><Relationship Id="rId5" Type="http://schemas.openxmlformats.org/officeDocument/2006/relationships/image" Target="../media/image2.pn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jpeg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.wav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2.png"/><Relationship Id="rId4" Type="http://schemas.openxmlformats.org/officeDocument/2006/relationships/image" Target="../media/image54.png"/><Relationship Id="rId9" Type="http://schemas.openxmlformats.org/officeDocument/2006/relationships/image" Target="../media/image59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.wav"/><Relationship Id="rId6" Type="http://schemas.openxmlformats.org/officeDocument/2006/relationships/image" Target="../media/image61.gif"/><Relationship Id="rId5" Type="http://schemas.openxmlformats.org/officeDocument/2006/relationships/image" Target="../media/image59.wmf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2.jpeg"/><Relationship Id="rId7" Type="http://schemas.openxmlformats.org/officeDocument/2006/relationships/image" Target="../media/image6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.wav"/><Relationship Id="rId6" Type="http://schemas.openxmlformats.org/officeDocument/2006/relationships/image" Target="../media/image63.jpeg"/><Relationship Id="rId5" Type="http://schemas.openxmlformats.org/officeDocument/2006/relationships/image" Target="../media/image59.wmf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.wav"/><Relationship Id="rId6" Type="http://schemas.openxmlformats.org/officeDocument/2006/relationships/image" Target="../media/image2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.wav"/><Relationship Id="rId5" Type="http://schemas.openxmlformats.org/officeDocument/2006/relationships/image" Target="../media/image2.png"/><Relationship Id="rId4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.wav"/><Relationship Id="rId5" Type="http://schemas.openxmlformats.org/officeDocument/2006/relationships/image" Target="../media/image2.png"/><Relationship Id="rId4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.wav"/><Relationship Id="rId6" Type="http://schemas.openxmlformats.org/officeDocument/2006/relationships/image" Target="../media/image74.wmf"/><Relationship Id="rId5" Type="http://schemas.openxmlformats.org/officeDocument/2006/relationships/image" Target="../media/image73.gif"/><Relationship Id="rId4" Type="http://schemas.openxmlformats.org/officeDocument/2006/relationships/image" Target="../media/image7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5.jpeg"/><Relationship Id="rId7" Type="http://schemas.openxmlformats.org/officeDocument/2006/relationships/image" Target="../media/image7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.wav"/><Relationship Id="rId6" Type="http://schemas.openxmlformats.org/officeDocument/2006/relationships/image" Target="../media/image77.gif"/><Relationship Id="rId5" Type="http://schemas.openxmlformats.org/officeDocument/2006/relationships/image" Target="../media/image73.gif"/><Relationship Id="rId10" Type="http://schemas.openxmlformats.org/officeDocument/2006/relationships/image" Target="../media/image2.png"/><Relationship Id="rId4" Type="http://schemas.openxmlformats.org/officeDocument/2006/relationships/image" Target="../media/image76.png"/><Relationship Id="rId9" Type="http://schemas.openxmlformats.org/officeDocument/2006/relationships/image" Target="../media/image8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81.jpeg"/><Relationship Id="rId7" Type="http://schemas.openxmlformats.org/officeDocument/2006/relationships/image" Target="../media/image8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.wav"/><Relationship Id="rId6" Type="http://schemas.openxmlformats.org/officeDocument/2006/relationships/image" Target="../media/image82.png"/><Relationship Id="rId5" Type="http://schemas.openxmlformats.org/officeDocument/2006/relationships/image" Target="../media/image73.gif"/><Relationship Id="rId4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5.jpeg"/><Relationship Id="rId7" Type="http://schemas.openxmlformats.org/officeDocument/2006/relationships/image" Target="../media/image8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.wav"/><Relationship Id="rId6" Type="http://schemas.openxmlformats.org/officeDocument/2006/relationships/image" Target="../media/image84.gif"/><Relationship Id="rId5" Type="http://schemas.openxmlformats.org/officeDocument/2006/relationships/image" Target="../media/image73.gif"/><Relationship Id="rId4" Type="http://schemas.openxmlformats.org/officeDocument/2006/relationships/image" Target="../media/image7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.wav"/><Relationship Id="rId6" Type="http://schemas.openxmlformats.org/officeDocument/2006/relationships/image" Target="../media/image87.png"/><Relationship Id="rId5" Type="http://schemas.openxmlformats.org/officeDocument/2006/relationships/image" Target="../media/image73.gif"/><Relationship Id="rId4" Type="http://schemas.openxmlformats.org/officeDocument/2006/relationships/image" Target="../media/image8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0.wav"/><Relationship Id="rId6" Type="http://schemas.openxmlformats.org/officeDocument/2006/relationships/image" Target="../media/image87.png"/><Relationship Id="rId5" Type="http://schemas.openxmlformats.org/officeDocument/2006/relationships/image" Target="../media/image73.gif"/><Relationship Id="rId4" Type="http://schemas.openxmlformats.org/officeDocument/2006/relationships/image" Target="../media/image8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1.wav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000108"/>
            <a:ext cx="5786478" cy="2714643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«Про</a:t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правила</a:t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дорожного движения»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100" y="3286124"/>
            <a:ext cx="4500594" cy="1500198"/>
          </a:xfrm>
        </p:spPr>
        <p:txBody>
          <a:bodyPr>
            <a:normAutofit lnSpcReduction="10000"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«Торопыжка </a:t>
            </a:r>
          </a:p>
          <a:p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улице»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~PP570.WAV">
            <a:hlinkClick r:id="" action="ppaction://media"/>
          </p:cNvPr>
          <p:cNvPicPr>
            <a:picLocks noRot="1" noChangeAspect="1"/>
          </p:cNvPicPr>
          <p:nvPr>
            <a:wavAudioFile r:embed="rId1" name="~PP570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400420" cy="211455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</a:rPr>
              <a:t>Перед вами – Торопыжка,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</a:rPr>
              <a:t>Сорванец и шалунишка!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</a:rPr>
              <a:t>Он весёлый, озорной,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</a:rPr>
              <a:t>Непоседливый, смешной.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</a:rPr>
              <a:t>Всем хорош, но вот беда – 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</a:rPr>
              <a:t>Он торопится всегда!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endParaRPr lang="ru-RU" sz="1800" dirty="0"/>
          </a:p>
        </p:txBody>
      </p:sp>
      <p:pic>
        <p:nvPicPr>
          <p:cNvPr id="4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5500694" y="2643182"/>
            <a:ext cx="2857520" cy="4016843"/>
          </a:xfrm>
          <a:prstGeom prst="rect">
            <a:avLst/>
          </a:prstGeom>
          <a:noFill/>
        </p:spPr>
      </p:pic>
      <p:pic>
        <p:nvPicPr>
          <p:cNvPr id="5" name="Picture 12" descr="http://s60.radikal.ru/i170/0905/74/7d2cff5e65ff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000364" y="5286388"/>
            <a:ext cx="1838131" cy="1428760"/>
          </a:xfrm>
          <a:prstGeom prst="rect">
            <a:avLst/>
          </a:prstGeom>
          <a:noFill/>
        </p:spPr>
      </p:pic>
      <p:pic>
        <p:nvPicPr>
          <p:cNvPr id="7" name="Picture 8" descr="illustration_tech_11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90" y="6000768"/>
            <a:ext cx="1373210" cy="584193"/>
          </a:xfrm>
          <a:prstGeom prst="rect">
            <a:avLst/>
          </a:prstGeom>
          <a:noFill/>
        </p:spPr>
      </p:pic>
      <p:pic>
        <p:nvPicPr>
          <p:cNvPr id="8" name="Picture 7" descr="C:\Documents and Settings\Ольга\Рабочий стол\картинки\Новая папка (2)\игрушки\9b18a1327af1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7786710" y="6199133"/>
            <a:ext cx="1071538" cy="658867"/>
          </a:xfrm>
          <a:prstGeom prst="rect">
            <a:avLst/>
          </a:prstGeom>
          <a:noFill/>
        </p:spPr>
      </p:pic>
      <p:pic>
        <p:nvPicPr>
          <p:cNvPr id="10" name="Picture 6" descr="C:\Documents and Settings\Ольга\Рабочий стол\картинки\Новая папка (2)\игрушки\bbb508ab05e9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flipH="1">
            <a:off x="3357554" y="1643050"/>
            <a:ext cx="862037" cy="857369"/>
          </a:xfrm>
          <a:prstGeom prst="rect">
            <a:avLst/>
          </a:prstGeom>
          <a:noFill/>
        </p:spPr>
      </p:pic>
      <p:pic>
        <p:nvPicPr>
          <p:cNvPr id="9" name="~PP1842.WAV">
            <a:hlinkClick r:id="" action="ppaction://media"/>
          </p:cNvPr>
          <p:cNvPicPr>
            <a:picLocks noRot="1" noChangeAspect="1"/>
          </p:cNvPicPr>
          <p:nvPr>
            <a:wavAudioFile r:embed="rId1" name="~PP1842.WAV"/>
          </p:nvPr>
        </p:nvPicPr>
        <p:blipFill>
          <a:blip r:embed="rId9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7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686172" cy="900106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Сидел дома Торопыжка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смотрел картинки в книжке.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 descr="http://s43.radikal.ru/i099/0810/85/a5e0290288e5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86512" y="2714620"/>
            <a:ext cx="1785950" cy="1143008"/>
          </a:xfrm>
          <a:prstGeom prst="rect">
            <a:avLst/>
          </a:prstGeom>
          <a:noFill/>
        </p:spPr>
      </p:pic>
      <p:pic>
        <p:nvPicPr>
          <p:cNvPr id="8" name="Picture 2" descr="http://s43.radikal.ru/i099/0810/85/a5e0290288e5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143636" y="4143380"/>
            <a:ext cx="1785950" cy="1531287"/>
          </a:xfrm>
          <a:prstGeom prst="rect">
            <a:avLst/>
          </a:prstGeom>
          <a:noFill/>
        </p:spPr>
      </p:pic>
      <p:pic>
        <p:nvPicPr>
          <p:cNvPr id="10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5429256" y="3929066"/>
            <a:ext cx="3071834" cy="1460586"/>
          </a:xfrm>
          <a:prstGeom prst="rect">
            <a:avLst/>
          </a:prstGeom>
          <a:noFill/>
        </p:spPr>
      </p:pic>
      <p:pic>
        <p:nvPicPr>
          <p:cNvPr id="11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5643570" y="1357298"/>
            <a:ext cx="2714644" cy="2500330"/>
          </a:xfrm>
          <a:prstGeom prst="rect">
            <a:avLst/>
          </a:prstGeom>
          <a:noFill/>
        </p:spPr>
      </p:pic>
      <p:pic>
        <p:nvPicPr>
          <p:cNvPr id="13" name="Picture 12" descr="http://s60.radikal.ru/i170/0905/74/7d2cff5e65ff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2857488" y="5357826"/>
            <a:ext cx="1643074" cy="1277144"/>
          </a:xfrm>
          <a:prstGeom prst="rect">
            <a:avLst/>
          </a:prstGeom>
          <a:noFill/>
        </p:spPr>
      </p:pic>
      <p:pic>
        <p:nvPicPr>
          <p:cNvPr id="15" name="Picture 8" descr="illustration_tech_11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90" y="6000768"/>
            <a:ext cx="1373210" cy="584193"/>
          </a:xfrm>
          <a:prstGeom prst="rect">
            <a:avLst/>
          </a:prstGeom>
          <a:noFill/>
        </p:spPr>
      </p:pic>
      <p:pic>
        <p:nvPicPr>
          <p:cNvPr id="16" name="Picture 7" descr="C:\Documents and Settings\Ольга\Рабочий стол\картинки\Новая папка (2)\игрушки\9b18a1327af1.pn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 flipH="1">
            <a:off x="7929586" y="6243039"/>
            <a:ext cx="1000132" cy="614961"/>
          </a:xfrm>
          <a:prstGeom prst="rect">
            <a:avLst/>
          </a:prstGeom>
          <a:noFill/>
        </p:spPr>
      </p:pic>
      <p:pic>
        <p:nvPicPr>
          <p:cNvPr id="19" name="Picture 6" descr="C:\Documents and Settings\Ольга\Рабочий стол\картинки\Новая папка (2)\игрушки\bbb508ab05e9.pn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 flipH="1">
            <a:off x="3357554" y="1571612"/>
            <a:ext cx="927413" cy="922391"/>
          </a:xfrm>
          <a:prstGeom prst="rect">
            <a:avLst/>
          </a:prstGeom>
          <a:noFill/>
        </p:spPr>
      </p:pic>
      <p:pic>
        <p:nvPicPr>
          <p:cNvPr id="3076" name="Picture 4" descr="http://s49.radikal.ru/i123/0908/5b/b940ac4ce325.png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6429388" y="3357562"/>
            <a:ext cx="1245714" cy="571504"/>
          </a:xfrm>
          <a:prstGeom prst="rect">
            <a:avLst/>
          </a:prstGeom>
          <a:noFill/>
        </p:spPr>
      </p:pic>
      <p:pic>
        <p:nvPicPr>
          <p:cNvPr id="12" name="~PP619.WAV">
            <a:hlinkClick r:id="" action="ppaction://media"/>
          </p:cNvPr>
          <p:cNvPicPr>
            <a:picLocks noRot="1" noChangeAspect="1"/>
          </p:cNvPicPr>
          <p:nvPr>
            <a:wavAudioFile r:embed="rId1" name="~PP619.WAV"/>
          </p:nvPr>
        </p:nvPicPr>
        <p:blipFill>
          <a:blip r:embed="rId13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2786050" cy="2857496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Тут вдруг Машенька звонит,</a:t>
            </a:r>
          </a:p>
          <a:p>
            <a:pPr>
              <a:buNone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Торопыжке говорит:</a:t>
            </a:r>
          </a:p>
          <a:p>
            <a:pPr>
              <a:buNone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«У меня сегодня праздник,</a:t>
            </a:r>
          </a:p>
          <a:p>
            <a:pPr>
              <a:buNone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Мне исполнилось шесть лет.</a:t>
            </a:r>
          </a:p>
          <a:p>
            <a:pPr>
              <a:buNone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Приглашаю тебя в гости</a:t>
            </a:r>
          </a:p>
          <a:p>
            <a:pPr>
              <a:buNone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нам на праздничный обед!</a:t>
            </a:r>
          </a:p>
          <a:p>
            <a:pPr>
              <a:buNone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Мама торт мне испекла,</a:t>
            </a:r>
          </a:p>
          <a:p>
            <a:pPr>
              <a:buNone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 друзей всех позвала.</a:t>
            </a:r>
          </a:p>
          <a:p>
            <a:pPr>
              <a:buNone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Торопыжка, приходи,</a:t>
            </a:r>
          </a:p>
          <a:p>
            <a:pPr>
              <a:buNone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забудь – начало в три!»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D:\картинки\фоны\дорога\a01aa1f2126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86512" y="2643182"/>
            <a:ext cx="2857488" cy="4008228"/>
          </a:xfrm>
          <a:prstGeom prst="rect">
            <a:avLst/>
          </a:prstGeom>
          <a:noFill/>
        </p:spPr>
      </p:pic>
      <p:pic>
        <p:nvPicPr>
          <p:cNvPr id="6" name="Picture 2" descr="C:\Documents and Settings\Ольга\Рабочий стол\картинки\Новая папка (2)\688766f6808c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643042" y="2857496"/>
            <a:ext cx="687204" cy="794248"/>
          </a:xfrm>
          <a:prstGeom prst="rect">
            <a:avLst/>
          </a:prstGeom>
          <a:noFill/>
        </p:spPr>
      </p:pic>
      <p:pic>
        <p:nvPicPr>
          <p:cNvPr id="7" name="Picture 2" descr="C:\Documents and Settings\Ольга\Рабочий стол\картинки\Новая папка (2)\688766f6808c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714612" y="2571744"/>
            <a:ext cx="687204" cy="794248"/>
          </a:xfrm>
          <a:prstGeom prst="rect">
            <a:avLst/>
          </a:prstGeom>
          <a:noFill/>
        </p:spPr>
      </p:pic>
      <p:pic>
        <p:nvPicPr>
          <p:cNvPr id="8" name="Picture 2" descr="C:\Documents and Settings\Ольга\Рабочий стол\картинки\Новая папка (2)\688766f6808c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643570" y="2643182"/>
            <a:ext cx="687204" cy="794248"/>
          </a:xfrm>
          <a:prstGeom prst="rect">
            <a:avLst/>
          </a:prstGeom>
          <a:noFill/>
        </p:spPr>
      </p:pic>
      <p:pic>
        <p:nvPicPr>
          <p:cNvPr id="1033" name="Picture 9" descr="D:\картинки\торопыжка\33f9fabcea29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786182" y="1928802"/>
            <a:ext cx="1972186" cy="1795364"/>
          </a:xfrm>
          <a:prstGeom prst="rect">
            <a:avLst/>
          </a:prstGeom>
          <a:noFill/>
        </p:spPr>
      </p:pic>
      <p:pic>
        <p:nvPicPr>
          <p:cNvPr id="18" name="Picture 2" descr="C:\Documents and Settings\Ольга\Рабочий стол\картинки\Новая папка (2)\688766f6808c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071802" y="3000372"/>
            <a:ext cx="687204" cy="794248"/>
          </a:xfrm>
          <a:prstGeom prst="rect">
            <a:avLst/>
          </a:prstGeom>
          <a:noFill/>
        </p:spPr>
      </p:pic>
      <p:pic>
        <p:nvPicPr>
          <p:cNvPr id="9" name="~PP3215.WAV">
            <a:hlinkClick r:id="" action="ppaction://media"/>
          </p:cNvPr>
          <p:cNvPicPr>
            <a:picLocks noRot="1" noChangeAspect="1"/>
          </p:cNvPicPr>
          <p:nvPr>
            <a:wavAudioFile r:embed="rId1" name="~PP3215.WAV"/>
          </p:nvPr>
        </p:nvPicPr>
        <p:blipFill>
          <a:blip r:embed="rId7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7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357554" cy="2257428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Нарядился Торопыжка,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Надел новые штанишки.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И на день рожденья к Маше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Он отправился скорей,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Чтобы Машеньку поздравить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Самым первым из друзей!</a:t>
            </a:r>
            <a:endParaRPr lang="ru-RU" sz="1800" b="1" dirty="0">
              <a:solidFill>
                <a:srgbClr val="FF0000"/>
              </a:solidFill>
            </a:endParaRPr>
          </a:p>
        </p:txBody>
      </p:sp>
      <p:pic>
        <p:nvPicPr>
          <p:cNvPr id="4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5072066" y="2714620"/>
            <a:ext cx="3071834" cy="4143380"/>
          </a:xfrm>
          <a:prstGeom prst="rect">
            <a:avLst/>
          </a:prstGeom>
          <a:noFill/>
        </p:spPr>
      </p:pic>
      <p:pic>
        <p:nvPicPr>
          <p:cNvPr id="5" name="~PP3206.WAV">
            <a:hlinkClick r:id="" action="ppaction://media"/>
          </p:cNvPr>
          <p:cNvPicPr>
            <a:picLocks noRot="1" noChangeAspect="1"/>
          </p:cNvPicPr>
          <p:nvPr>
            <a:wavAudioFile r:embed="rId1" name="~PP3206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6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543296" cy="1400172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rgbClr val="00B050"/>
                </a:solidFill>
              </a:rPr>
              <a:t>Вот на улицу вприпрыжку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00B050"/>
                </a:solidFill>
              </a:rPr>
              <a:t>Выбегает Торопыжка.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00B050"/>
                </a:solidFill>
              </a:rPr>
              <a:t>По асфальту шуршат шины  -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00B050"/>
                </a:solidFill>
              </a:rPr>
              <a:t>Едут разные машины.</a:t>
            </a:r>
            <a:endParaRPr lang="ru-RU" sz="1800" b="1" dirty="0">
              <a:solidFill>
                <a:srgbClr val="00B050"/>
              </a:solidFill>
            </a:endParaRPr>
          </a:p>
        </p:txBody>
      </p:sp>
      <p:pic>
        <p:nvPicPr>
          <p:cNvPr id="4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072198" y="2571744"/>
            <a:ext cx="2714644" cy="3786190"/>
          </a:xfrm>
          <a:prstGeom prst="rect">
            <a:avLst/>
          </a:prstGeom>
          <a:noFill/>
        </p:spPr>
      </p:pic>
      <p:pic>
        <p:nvPicPr>
          <p:cNvPr id="1026" name="Picture 2" descr="D:\МАМА\детские презентации\азбука\avto\93SPORT2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14282" y="3429000"/>
            <a:ext cx="3445779" cy="1152000"/>
          </a:xfrm>
          <a:prstGeom prst="rect">
            <a:avLst/>
          </a:prstGeom>
          <a:noFill/>
        </p:spPr>
      </p:pic>
      <p:pic>
        <p:nvPicPr>
          <p:cNvPr id="1027" name="Picture 3" descr="D:\МАМА\детские презентации\азбука\avto\AMBULAN3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3643306" y="2714620"/>
            <a:ext cx="1928826" cy="1080000"/>
          </a:xfrm>
          <a:prstGeom prst="rect">
            <a:avLst/>
          </a:prstGeom>
          <a:noFill/>
        </p:spPr>
      </p:pic>
      <p:pic>
        <p:nvPicPr>
          <p:cNvPr id="6" name="~PP2652.WAV">
            <a:hlinkClick r:id="" action="ppaction://media"/>
          </p:cNvPr>
          <p:cNvPicPr>
            <a:picLocks noRot="1" noChangeAspect="1"/>
          </p:cNvPicPr>
          <p:nvPr>
            <a:wavAudioFile r:embed="rId1" name="~PP2652.WAV"/>
          </p:nvPr>
        </p:nvPicPr>
        <p:blipFill>
          <a:blip r:embed="rId7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1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328982" cy="1614486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rgbClr val="7030A0"/>
                </a:solidFill>
              </a:rPr>
              <a:t>Есть машины </a:t>
            </a:r>
            <a:r>
              <a:rPr lang="ru-RU" sz="1800" b="1" dirty="0" smtClean="0">
                <a:solidFill>
                  <a:srgbClr val="FF0000"/>
                </a:solidFill>
              </a:rPr>
              <a:t>легковые,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7030A0"/>
                </a:solidFill>
              </a:rPr>
              <a:t>По размерам небольшие.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7030A0"/>
                </a:solidFill>
              </a:rPr>
              <a:t>Очень быстро они мчатся,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7030A0"/>
                </a:solidFill>
              </a:rPr>
              <a:t>Даже птице не угнаться.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4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2714620"/>
            <a:ext cx="2928958" cy="3950664"/>
          </a:xfrm>
          <a:prstGeom prst="rect">
            <a:avLst/>
          </a:prstGeom>
          <a:noFill/>
        </p:spPr>
      </p:pic>
      <p:pic>
        <p:nvPicPr>
          <p:cNvPr id="5" name="~PP2583.WAV">
            <a:hlinkClick r:id="" action="ppaction://media"/>
          </p:cNvPr>
          <p:cNvPicPr>
            <a:picLocks noRot="1" noChangeAspect="1"/>
          </p:cNvPicPr>
          <p:nvPr>
            <a:wavAudioFile r:embed="rId1" name="~PP2583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2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757610" cy="1543048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rgbClr val="3333CC"/>
                </a:solidFill>
              </a:rPr>
              <a:t> А вот это – </a:t>
            </a:r>
            <a:r>
              <a:rPr lang="ru-RU" sz="1800" b="1" dirty="0" smtClean="0">
                <a:solidFill>
                  <a:srgbClr val="FF0000"/>
                </a:solidFill>
              </a:rPr>
              <a:t>грузовик.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3333CC"/>
                </a:solidFill>
              </a:rPr>
              <a:t>Он могуч, силён, как бык.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3333CC"/>
                </a:solidFill>
              </a:rPr>
              <a:t>У него огромный кузов.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3333CC"/>
                </a:solidFill>
              </a:rPr>
              <a:t>Кузов – для различных грузов!</a:t>
            </a:r>
            <a:endParaRPr lang="ru-RU" sz="1800" b="1" dirty="0">
              <a:solidFill>
                <a:srgbClr val="3333CC"/>
              </a:solidFill>
            </a:endParaRPr>
          </a:p>
        </p:txBody>
      </p:sp>
      <p:pic>
        <p:nvPicPr>
          <p:cNvPr id="5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072166" y="2714620"/>
            <a:ext cx="3071834" cy="4143380"/>
          </a:xfrm>
          <a:prstGeom prst="rect">
            <a:avLst/>
          </a:prstGeom>
          <a:noFill/>
        </p:spPr>
      </p:pic>
      <p:pic>
        <p:nvPicPr>
          <p:cNvPr id="4" name="~PP449.WAV">
            <a:hlinkClick r:id="" action="ppaction://media"/>
          </p:cNvPr>
          <p:cNvPicPr>
            <a:picLocks noRot="1" noChangeAspect="1"/>
          </p:cNvPicPr>
          <p:nvPr>
            <a:wavAudioFile r:embed="rId1" name="~PP449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4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471858" cy="2400328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b="1" dirty="0" smtClean="0">
                <a:solidFill>
                  <a:srgbClr val="7030A0"/>
                </a:solidFill>
              </a:rPr>
              <a:t>Это что, велосипед?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7030A0"/>
                </a:solidFill>
              </a:rPr>
              <a:t>Нет дверей, кабины нет!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7030A0"/>
                </a:solidFill>
              </a:rPr>
              <a:t>Лихо мчится, тарахтит,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7030A0"/>
                </a:solidFill>
              </a:rPr>
              <a:t>Вдоль по улице летит,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7030A0"/>
                </a:solidFill>
              </a:rPr>
              <a:t>Быстрей всех машин несётся,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Мотоциклом</a:t>
            </a:r>
            <a:r>
              <a:rPr lang="ru-RU" sz="1600" b="1" dirty="0" smtClean="0">
                <a:solidFill>
                  <a:srgbClr val="7030A0"/>
                </a:solidFill>
              </a:rPr>
              <a:t> он зовётся.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7030A0"/>
                </a:solidFill>
              </a:rPr>
              <a:t>Сидит, как всадник на коне,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7030A0"/>
                </a:solidFill>
              </a:rPr>
              <a:t>Водитель на его спине!</a:t>
            </a:r>
            <a:endParaRPr lang="ru-RU" sz="1600" b="1" dirty="0">
              <a:solidFill>
                <a:srgbClr val="7030A0"/>
              </a:solidFill>
            </a:endParaRPr>
          </a:p>
        </p:txBody>
      </p:sp>
      <p:pic>
        <p:nvPicPr>
          <p:cNvPr id="4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2907336"/>
            <a:ext cx="2928958" cy="3950664"/>
          </a:xfrm>
          <a:prstGeom prst="rect">
            <a:avLst/>
          </a:prstGeom>
          <a:noFill/>
        </p:spPr>
      </p:pic>
      <p:pic>
        <p:nvPicPr>
          <p:cNvPr id="5" name="~PP2922.WAV">
            <a:hlinkClick r:id="" action="ppaction://media"/>
          </p:cNvPr>
          <p:cNvPicPr>
            <a:picLocks noRot="1" noChangeAspect="1"/>
          </p:cNvPicPr>
          <p:nvPr>
            <a:wavAudioFile r:embed="rId1" name="~PP2922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2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971924" cy="2043114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На колёсах едет дом.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Люди могут ездить в нём.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По бокам – большие окна,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Сверху – крыша, чтоб не мокнуть,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Дом </a:t>
            </a:r>
            <a:r>
              <a:rPr lang="ru-RU" sz="1800" b="1" dirty="0" smtClean="0">
                <a:solidFill>
                  <a:srgbClr val="FF0000"/>
                </a:solidFill>
              </a:rPr>
              <a:t>автобусом </a:t>
            </a:r>
            <a:r>
              <a:rPr lang="ru-RU" sz="1800" b="1" dirty="0" smtClean="0">
                <a:solidFill>
                  <a:srgbClr val="002060"/>
                </a:solidFill>
              </a:rPr>
              <a:t>зовут,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У него есть свой маршрут.</a:t>
            </a: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3196409"/>
            <a:ext cx="2714644" cy="3661591"/>
          </a:xfrm>
          <a:prstGeom prst="rect">
            <a:avLst/>
          </a:prstGeom>
          <a:noFill/>
        </p:spPr>
      </p:pic>
      <p:pic>
        <p:nvPicPr>
          <p:cNvPr id="5" name="~PP645.WAV">
            <a:hlinkClick r:id="" action="ppaction://media"/>
          </p:cNvPr>
          <p:cNvPicPr>
            <a:picLocks noRot="1" noChangeAspect="1"/>
          </p:cNvPicPr>
          <p:nvPr>
            <a:wavAudioFile r:embed="rId1" name="~PP645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8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72142" y="0"/>
            <a:ext cx="3471858" cy="1400172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Вот </a:t>
            </a:r>
            <a:r>
              <a:rPr lang="ru-RU" sz="1800" b="1" dirty="0" smtClean="0">
                <a:solidFill>
                  <a:srgbClr val="FF0000"/>
                </a:solidFill>
              </a:rPr>
              <a:t>троллейбус,</a:t>
            </a:r>
            <a:r>
              <a:rPr lang="ru-RU" sz="1800" b="1" dirty="0" smtClean="0">
                <a:solidFill>
                  <a:srgbClr val="002060"/>
                </a:solidFill>
              </a:rPr>
              <a:t> он с усами.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Едет он под проводами.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Если ус вдруг соскользнёт,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То троллейбус вмиг замрёт!</a:t>
            </a: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2907336"/>
            <a:ext cx="2928958" cy="3950664"/>
          </a:xfrm>
          <a:prstGeom prst="rect">
            <a:avLst/>
          </a:prstGeom>
          <a:noFill/>
        </p:spPr>
      </p:pic>
      <p:pic>
        <p:nvPicPr>
          <p:cNvPr id="5" name="~PP2014.WAV">
            <a:hlinkClick r:id="" action="ppaction://media"/>
          </p:cNvPr>
          <p:cNvPicPr>
            <a:picLocks noRot="1" noChangeAspect="1"/>
          </p:cNvPicPr>
          <p:nvPr>
            <a:wavAudioFile r:embed="rId1" name="~PP2014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3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57894" y="0"/>
            <a:ext cx="3186106" cy="2400304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rgbClr val="7030A0"/>
                </a:solidFill>
              </a:rPr>
              <a:t>Дзинь – дзинь – дзинь!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7030A0"/>
                </a:solidFill>
              </a:rPr>
              <a:t>Что за звон?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7030A0"/>
                </a:solidFill>
              </a:rPr>
              <a:t>По рельсам катится вагон.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7030A0"/>
                </a:solidFill>
              </a:rPr>
              <a:t>Внутри креслица стоят,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7030A0"/>
                </a:solidFill>
              </a:rPr>
              <a:t>Люди в креслицах сидят.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7030A0"/>
                </a:solidFill>
              </a:rPr>
              <a:t>Такой вагон, запоминай,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7030A0"/>
                </a:solidFill>
              </a:rPr>
              <a:t>Называется </a:t>
            </a:r>
            <a:r>
              <a:rPr lang="ru-RU" sz="1800" b="1" dirty="0" smtClean="0">
                <a:solidFill>
                  <a:srgbClr val="FF0000"/>
                </a:solidFill>
              </a:rPr>
              <a:t>трамвай.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4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3714752"/>
            <a:ext cx="1747778" cy="2357454"/>
          </a:xfrm>
          <a:prstGeom prst="rect">
            <a:avLst/>
          </a:prstGeom>
          <a:noFill/>
        </p:spPr>
      </p:pic>
      <p:pic>
        <p:nvPicPr>
          <p:cNvPr id="5" name="~PP3583.WAV">
            <a:hlinkClick r:id="" action="ppaction://media"/>
          </p:cNvPr>
          <p:cNvPicPr>
            <a:picLocks noRot="1" noChangeAspect="1"/>
          </p:cNvPicPr>
          <p:nvPr>
            <a:wavAudioFile r:embed="rId1" name="~PP3583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7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72142" y="0"/>
            <a:ext cx="3471858" cy="2757494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Растерялся Торопыжка: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Как по улице пройти?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Пешеходы и машины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У мальчишки на пути..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Он торопится, спешит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И вдоль улицы бежит.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А вокруг него народ</a:t>
            </a:r>
          </a:p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По своим делам идет.</a:t>
            </a:r>
            <a:endParaRPr lang="ru-RU" sz="1800" b="1" dirty="0">
              <a:solidFill>
                <a:srgbClr val="C00000"/>
              </a:solidFill>
            </a:endParaRPr>
          </a:p>
        </p:txBody>
      </p:sp>
      <p:pic>
        <p:nvPicPr>
          <p:cNvPr id="10" name="Picture 7" descr="C:\Users\viki\AppData\Local\Microsoft\Windows\Temporary Internet Files\Content.IE5\6NZXK4SD\MCj0438231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357562"/>
            <a:ext cx="1000132" cy="1241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8" descr="C:\Users\viki\AppData\Local\Microsoft\Windows\Temporary Internet Files\Content.IE5\6NZXK4SD\MCj04382370000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48" y="3786190"/>
            <a:ext cx="1071570" cy="1391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http://s53.radikal.ru/i142/0905/4c/2552f6ee2e91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571604" y="3143248"/>
            <a:ext cx="1357322" cy="1357322"/>
          </a:xfrm>
          <a:prstGeom prst="rect">
            <a:avLst/>
          </a:prstGeom>
          <a:noFill/>
        </p:spPr>
      </p:pic>
      <p:pic>
        <p:nvPicPr>
          <p:cNvPr id="25609" name="Picture 9" descr="D:\MD\сценарии\авто\avto\94SUPRA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714348" y="4500570"/>
            <a:ext cx="2827443" cy="1116000"/>
          </a:xfrm>
          <a:prstGeom prst="rect">
            <a:avLst/>
          </a:prstGeom>
          <a:noFill/>
        </p:spPr>
      </p:pic>
      <p:pic>
        <p:nvPicPr>
          <p:cNvPr id="18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flipH="1">
            <a:off x="6072198" y="3582000"/>
            <a:ext cx="2350427" cy="3276000"/>
          </a:xfrm>
          <a:prstGeom prst="rect">
            <a:avLst/>
          </a:prstGeom>
          <a:noFill/>
        </p:spPr>
      </p:pic>
      <p:pic>
        <p:nvPicPr>
          <p:cNvPr id="12" name="Picture 9" descr="D:\MD\сценарии\авто\avto\94SUPRA2.pn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 flipH="1">
            <a:off x="4643438" y="3929066"/>
            <a:ext cx="1732947" cy="684000"/>
          </a:xfrm>
          <a:prstGeom prst="rect">
            <a:avLst/>
          </a:prstGeom>
          <a:noFill/>
        </p:spPr>
      </p:pic>
      <p:pic>
        <p:nvPicPr>
          <p:cNvPr id="9" name="~PP1087.WAV">
            <a:hlinkClick r:id="" action="ppaction://media"/>
          </p:cNvPr>
          <p:cNvPicPr>
            <a:picLocks noRot="1" noChangeAspect="1"/>
          </p:cNvPicPr>
          <p:nvPr>
            <a:wavAudioFile r:embed="rId1" name="~PP1087.WAV"/>
          </p:nvPr>
        </p:nvPicPr>
        <p:blipFill>
          <a:blip r:embed="rId10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7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2857488" cy="2285992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Тротуар – для пешеходов,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Здесь машинам нету хода!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Чуть повыше, чем дорога,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Пешеходные пути,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Чтобы все по тротуару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Без забот идти могли.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Чтоб машины не въезжали,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Пешеходов </a:t>
            </a:r>
            <a:r>
              <a:rPr lang="ru-RU" sz="1600" b="1" dirty="0" smtClean="0">
                <a:solidFill>
                  <a:srgbClr val="002060"/>
                </a:solidFill>
              </a:rPr>
              <a:t>не пугали!</a:t>
            </a:r>
            <a:endParaRPr lang="ru-RU" sz="1600" b="1" dirty="0">
              <a:solidFill>
                <a:srgbClr val="002060"/>
              </a:solidFill>
            </a:endParaRPr>
          </a:p>
        </p:txBody>
      </p:sp>
      <p:pic>
        <p:nvPicPr>
          <p:cNvPr id="4" name="Picture 7" descr="C:\Users\viki\AppData\Local\Microsoft\Windows\Temporary Internet Files\Content.IE5\6NZXK4SD\MCj0438231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2857496"/>
            <a:ext cx="870153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http://s53.radikal.ru/i142/0905/4c/2552f6ee2e91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500562" y="3143248"/>
            <a:ext cx="2071702" cy="2071702"/>
          </a:xfrm>
          <a:prstGeom prst="rect">
            <a:avLst/>
          </a:prstGeom>
          <a:noFill/>
        </p:spPr>
      </p:pic>
      <p:pic>
        <p:nvPicPr>
          <p:cNvPr id="8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flipH="1">
            <a:off x="3071802" y="3714752"/>
            <a:ext cx="2500330" cy="3276117"/>
          </a:xfrm>
          <a:prstGeom prst="rect">
            <a:avLst/>
          </a:prstGeom>
          <a:noFill/>
        </p:spPr>
      </p:pic>
      <p:pic>
        <p:nvPicPr>
          <p:cNvPr id="7" name="~PP2310.WAV">
            <a:hlinkClick r:id="" action="ppaction://media"/>
          </p:cNvPr>
          <p:cNvPicPr>
            <a:picLocks noRot="1" noChangeAspect="1"/>
          </p:cNvPicPr>
          <p:nvPr>
            <a:wavAudioFile r:embed="rId1" name="~PP2310.WAV"/>
          </p:nvPr>
        </p:nvPicPr>
        <p:blipFill>
          <a:blip r:embed="rId7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1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2500298" cy="2714620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</a:rPr>
              <a:t>И скорей по тротуару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</a:rPr>
              <a:t>Торопыжка побежал,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</a:rPr>
              <a:t>По пути всех пешеходов 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</a:rPr>
              <a:t>Задевал он и толкал!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</a:rPr>
              <a:t>Почему он всех толкает,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</a:rPr>
              <a:t>Всех локтями задевает?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002060"/>
                </a:solidFill>
              </a:rPr>
              <a:t>Торопыжке говорят: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C00000"/>
                </a:solidFill>
              </a:rPr>
              <a:t>«Перейди-ка в правый ряд!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C00000"/>
                </a:solidFill>
              </a:rPr>
              <a:t>Другим людям дай пройти,</a:t>
            </a:r>
          </a:p>
          <a:p>
            <a:pPr>
              <a:buNone/>
            </a:pPr>
            <a:r>
              <a:rPr lang="ru-RU" sz="1400" b="1" dirty="0" smtClean="0">
                <a:solidFill>
                  <a:srgbClr val="C00000"/>
                </a:solidFill>
              </a:rPr>
              <a:t>Не мешайся на пути!»</a:t>
            </a:r>
            <a:endParaRPr lang="ru-RU" sz="1400" b="1" dirty="0">
              <a:solidFill>
                <a:srgbClr val="C00000"/>
              </a:solidFill>
            </a:endParaRPr>
          </a:p>
        </p:txBody>
      </p:sp>
      <p:pic>
        <p:nvPicPr>
          <p:cNvPr id="4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3870913"/>
            <a:ext cx="2214578" cy="2987087"/>
          </a:xfrm>
          <a:prstGeom prst="rect">
            <a:avLst/>
          </a:prstGeom>
          <a:noFill/>
        </p:spPr>
      </p:pic>
      <p:pic>
        <p:nvPicPr>
          <p:cNvPr id="5" name="~PP3783.WAV">
            <a:hlinkClick r:id="" action="ppaction://media"/>
          </p:cNvPr>
          <p:cNvPicPr>
            <a:picLocks noRot="1" noChangeAspect="1"/>
          </p:cNvPicPr>
          <p:nvPr>
            <a:wavAudioFile r:embed="rId1" name="~PP3783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1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5.27778E-6 -1.85185E-6 L 1.03958 -0.01042 " pathEditMode="relative" ptsTypes="AA">
                                      <p:cBhvr>
                                        <p:cTn id="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829048" cy="2257428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Извинился Торопыжка,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В правый ряд он перешёл.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И теперь идти мальчишке 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Стало очень хорошо: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Он идёт со всеми вместе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В одну сторону  шагает,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Никого из пешеходов 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Торопыжка не толкает!</a:t>
            </a:r>
            <a:endParaRPr lang="ru-RU" sz="1600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643702" y="3857604"/>
            <a:ext cx="2224444" cy="3000396"/>
          </a:xfrm>
          <a:prstGeom prst="rect">
            <a:avLst/>
          </a:prstGeom>
          <a:noFill/>
        </p:spPr>
      </p:pic>
      <p:pic>
        <p:nvPicPr>
          <p:cNvPr id="5" name="~PP2522.WAV">
            <a:hlinkClick r:id="" action="ppaction://media"/>
          </p:cNvPr>
          <p:cNvPicPr>
            <a:picLocks noRot="1" noChangeAspect="1"/>
          </p:cNvPicPr>
          <p:nvPr>
            <a:wavAudioFile r:embed="rId1" name="~PP2522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-4.16667E-6 2.22222E-6 L -0.92934 2.22222E-6 " pathEditMode="relative" ptsTypes="AA">
                                      <p:cBhvr>
                                        <p:cTn id="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457828" y="0"/>
            <a:ext cx="3686172" cy="2257428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600" b="1" dirty="0" smtClean="0"/>
              <a:t>Там, где движутся машины,</a:t>
            </a:r>
          </a:p>
          <a:p>
            <a:pPr>
              <a:buNone/>
            </a:pPr>
            <a:r>
              <a:rPr lang="ru-RU" sz="1600" b="1" dirty="0" smtClean="0"/>
              <a:t>Люди не должны ходить.</a:t>
            </a:r>
          </a:p>
          <a:p>
            <a:pPr>
              <a:buNone/>
            </a:pPr>
            <a:r>
              <a:rPr lang="ru-RU" sz="1600" b="1" dirty="0" smtClean="0"/>
              <a:t>Потому что очень просто</a:t>
            </a:r>
          </a:p>
          <a:p>
            <a:pPr>
              <a:buNone/>
            </a:pPr>
            <a:r>
              <a:rPr lang="ru-RU" sz="1600" b="1" dirty="0" smtClean="0"/>
              <a:t>Под машину угодить.</a:t>
            </a:r>
          </a:p>
          <a:p>
            <a:pPr>
              <a:buNone/>
            </a:pPr>
            <a:r>
              <a:rPr lang="ru-RU" sz="1600" b="1" dirty="0" smtClean="0"/>
              <a:t>На улице такое место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Проезжей частью </a:t>
            </a:r>
            <a:r>
              <a:rPr lang="ru-RU" sz="1600" b="1" dirty="0" smtClean="0"/>
              <a:t>называется,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И по проезжей части людям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Ходить строжайше запрещается!</a:t>
            </a:r>
            <a:endParaRPr lang="ru-RU" sz="1600" b="1" dirty="0">
              <a:solidFill>
                <a:srgbClr val="FF0000"/>
              </a:solidFill>
            </a:endParaRPr>
          </a:p>
        </p:txBody>
      </p:sp>
      <p:pic>
        <p:nvPicPr>
          <p:cNvPr id="4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3857619" y="2807657"/>
            <a:ext cx="2155451" cy="2907335"/>
          </a:xfrm>
          <a:prstGeom prst="rect">
            <a:avLst/>
          </a:prstGeom>
          <a:noFill/>
        </p:spPr>
      </p:pic>
      <p:pic>
        <p:nvPicPr>
          <p:cNvPr id="5" name="~PP180.WAV">
            <a:hlinkClick r:id="" action="ppaction://media"/>
          </p:cNvPr>
          <p:cNvPicPr>
            <a:picLocks noRot="1" noChangeAspect="1"/>
          </p:cNvPicPr>
          <p:nvPr>
            <a:wavAudioFile r:embed="rId1" name="~PP180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2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714976" y="0"/>
            <a:ext cx="3429024" cy="3143272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b="1" dirty="0" smtClean="0"/>
              <a:t>Видишь белую полоску?</a:t>
            </a:r>
          </a:p>
          <a:p>
            <a:pPr>
              <a:buNone/>
            </a:pPr>
            <a:r>
              <a:rPr lang="ru-RU" sz="1600" b="1" dirty="0" smtClean="0"/>
              <a:t>Что она обозначает?</a:t>
            </a:r>
          </a:p>
          <a:p>
            <a:pPr>
              <a:buNone/>
            </a:pPr>
            <a:r>
              <a:rPr lang="ru-RU" sz="1600" b="1" dirty="0" smtClean="0"/>
              <a:t>Она полосы движенья</a:t>
            </a:r>
          </a:p>
          <a:p>
            <a:pPr>
              <a:buNone/>
            </a:pPr>
            <a:r>
              <a:rPr lang="ru-RU" sz="1600" b="1" dirty="0" smtClean="0"/>
              <a:t>Друг от друга отделяет.</a:t>
            </a:r>
          </a:p>
          <a:p>
            <a:pPr>
              <a:buNone/>
            </a:pPr>
            <a:r>
              <a:rPr lang="ru-RU" sz="1600" b="1" dirty="0" smtClean="0"/>
              <a:t>Для машин есть правил много – </a:t>
            </a:r>
          </a:p>
          <a:p>
            <a:pPr>
              <a:buNone/>
            </a:pPr>
            <a:r>
              <a:rPr lang="ru-RU" sz="1600" b="1" dirty="0" smtClean="0"/>
              <a:t>Знать их нужно  на дороге.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Но есть правило одно,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Очень важное оно: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Все водители должны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FF0000"/>
                </a:solidFill>
              </a:rPr>
              <a:t>Держаться правой стороны!</a:t>
            </a:r>
          </a:p>
          <a:p>
            <a:pPr>
              <a:buNone/>
            </a:pPr>
            <a:endParaRPr lang="ru-RU" sz="1600" b="1" dirty="0"/>
          </a:p>
        </p:txBody>
      </p:sp>
      <p:pic>
        <p:nvPicPr>
          <p:cNvPr id="6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428728" y="2928934"/>
            <a:ext cx="2571768" cy="3468875"/>
          </a:xfrm>
          <a:prstGeom prst="rect">
            <a:avLst/>
          </a:prstGeom>
          <a:noFill/>
        </p:spPr>
      </p:pic>
      <p:sp>
        <p:nvSpPr>
          <p:cNvPr id="8" name="Стрелка вправо 7"/>
          <p:cNvSpPr>
            <a:spLocks noChangeAspect="1"/>
          </p:cNvSpPr>
          <p:nvPr/>
        </p:nvSpPr>
        <p:spPr>
          <a:xfrm>
            <a:off x="5643570" y="4286256"/>
            <a:ext cx="1235546" cy="6120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~PP1183.WAV">
            <a:hlinkClick r:id="" action="ppaction://media"/>
          </p:cNvPr>
          <p:cNvPicPr>
            <a:picLocks noRot="1" noChangeAspect="1"/>
          </p:cNvPicPr>
          <p:nvPr>
            <a:wavAudioFile r:embed="rId1" name="~PP1183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5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4643438" y="3042000"/>
            <a:ext cx="2714644" cy="3816000"/>
          </a:xfrm>
          <a:prstGeom prst="rect">
            <a:avLst/>
          </a:prstGeom>
          <a:noFill/>
        </p:spPr>
      </p:pic>
      <p:pic>
        <p:nvPicPr>
          <p:cNvPr id="1027" name="Picture 3" descr="D:\МАМА\детские презентации\азбука\avto\93SPORT2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643702" y="4143380"/>
            <a:ext cx="2357454" cy="900000"/>
          </a:xfrm>
          <a:prstGeom prst="rect">
            <a:avLst/>
          </a:prstGeom>
          <a:noFill/>
        </p:spPr>
      </p:pic>
      <p:pic>
        <p:nvPicPr>
          <p:cNvPr id="1028" name="Picture 4" descr="D:\МАМА\детские презентации\азбука\avto\94SUPRA3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42844" y="4143380"/>
            <a:ext cx="4007440" cy="1332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643702" y="1"/>
            <a:ext cx="2500298" cy="26776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7030A0"/>
                </a:solidFill>
              </a:rPr>
              <a:t>Возле края тротуара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Торопыжка наш стоит.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На высокий дом красивый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Через улицу глядит.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Там цветочный магазин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На всей улице – один!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Очень хочет Торопыжка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Машеньке цветы купить.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Чтоб потом на дне рожденья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Всех приятно удивить.</a:t>
            </a:r>
          </a:p>
          <a:p>
            <a:endParaRPr lang="ru-RU" sz="1400" b="1" dirty="0">
              <a:solidFill>
                <a:srgbClr val="7030A0"/>
              </a:solidFill>
            </a:endParaRPr>
          </a:p>
          <a:p>
            <a:endParaRPr lang="ru-RU" sz="14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43702" y="0"/>
            <a:ext cx="2386294" cy="22467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Как пройти через дорогу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Торопыжке в магазин?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Очень, очень, очень, много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На его пути машин!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Может, стоит расспросить,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Где и как переходить?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Торопыжка не такой!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Он на всё махнул рукой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И через дорогу прямо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К магазину побежал.</a:t>
            </a:r>
            <a:endParaRPr lang="ru-RU" sz="1400" b="1" dirty="0">
              <a:solidFill>
                <a:srgbClr val="C00000"/>
              </a:solidFill>
            </a:endParaRPr>
          </a:p>
        </p:txBody>
      </p:sp>
      <p:pic>
        <p:nvPicPr>
          <p:cNvPr id="1034" name="Picture 10" descr="D:\МАМА\детские презентации\азбука\авто\tehno08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flipH="1">
            <a:off x="428596" y="5000636"/>
            <a:ext cx="4666745" cy="1656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715140" y="0"/>
            <a:ext cx="2372316" cy="26776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В это время на дороге</a:t>
            </a:r>
          </a:p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Появился самосвал.</a:t>
            </a:r>
          </a:p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Шофёр мальчика увидел,</a:t>
            </a:r>
          </a:p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Самосвал остановил,</a:t>
            </a:r>
          </a:p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А не то бы Торопыжка</a:t>
            </a:r>
          </a:p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Под колёса угодил.</a:t>
            </a:r>
          </a:p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Говорит ему шофёр:</a:t>
            </a:r>
          </a:p>
          <a:p>
            <a:pPr>
              <a:buFontTx/>
              <a:buChar char="-"/>
            </a:pP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Паренёк, ты больно скор!</a:t>
            </a:r>
          </a:p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Без оглядки ты бежишь –</a:t>
            </a:r>
          </a:p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Под машину угодишь!</a:t>
            </a:r>
          </a:p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Вот послушай, объясню я,</a:t>
            </a:r>
          </a:p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Как тебе себя вести.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26" name="Picture 2" descr="D:\МАМА\клипарт\full\CONSTRUCTION\CONSTRCT1\CN0102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142908" y="2857496"/>
            <a:ext cx="5087438" cy="2880000"/>
          </a:xfrm>
          <a:prstGeom prst="rect">
            <a:avLst/>
          </a:prstGeom>
          <a:noFill/>
        </p:spPr>
      </p:pic>
      <p:pic>
        <p:nvPicPr>
          <p:cNvPr id="2" name="Picture 3" descr="D:\МАМА\клипарт\full\EDUCATION\EDCATION1\ED0493.WM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428860" y="2718000"/>
            <a:ext cx="2150328" cy="4140000"/>
          </a:xfrm>
          <a:prstGeom prst="rect">
            <a:avLst/>
          </a:prstGeom>
          <a:noFill/>
        </p:spPr>
      </p:pic>
      <p:pic>
        <p:nvPicPr>
          <p:cNvPr id="11" name="~PP908.WAV">
            <a:hlinkClick r:id="" action="ppaction://media"/>
          </p:cNvPr>
          <p:cNvPicPr>
            <a:picLocks noRot="1" noChangeAspect="1"/>
          </p:cNvPicPr>
          <p:nvPr>
            <a:wavAudioFile r:embed="rId1" name="~PP908.WAV"/>
          </p:nvPr>
        </p:nvPicPr>
        <p:blipFill>
          <a:blip r:embed="rId10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3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500"/>
                            </p:stCondLst>
                            <p:childTnLst>
                              <p:par>
                                <p:cTn id="15" presetID="7" presetClass="entr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8500"/>
                            </p:stCondLst>
                            <p:childTnLst>
                              <p:par>
                                <p:cTn id="20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500"/>
                            </p:stCondLst>
                            <p:childTnLst>
                              <p:par>
                                <p:cTn id="2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500"/>
                            </p:stCondLst>
                            <p:childTnLst>
                              <p:par>
                                <p:cTn id="30" presetID="64" presetClass="path" presetSubtype="0" accel="50000" decel="50000" fill="hold" nodeType="after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1.11022E-16 7.40741E-7 L -0.06181 -0.09583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" y="-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1500"/>
                            </p:stCondLst>
                            <p:childTnLst>
                              <p:par>
                                <p:cTn id="33" presetID="1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3000"/>
                            </p:stCondLst>
                            <p:childTnLst>
                              <p:par>
                                <p:cTn id="40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3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4500"/>
                            </p:stCondLst>
                            <p:childTnLst>
                              <p:par>
                                <p:cTn id="51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8500"/>
                            </p:stCondLst>
                            <p:childTnLst>
                              <p:par>
                                <p:cTn id="60" presetID="42" presetClass="path" presetSubtype="0" accel="50000" decel="5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11022E-16 1.61462E-6 L 0.05642 0.05112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" y="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6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8" grpId="0" animBg="1"/>
      <p:bldP spid="7" grpId="0" animBg="1"/>
      <p:bldP spid="7" grpId="1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4643438" y="3042000"/>
            <a:ext cx="2714644" cy="3816000"/>
          </a:xfrm>
          <a:prstGeom prst="rect">
            <a:avLst/>
          </a:prstGeom>
          <a:noFill/>
        </p:spPr>
      </p:pic>
      <p:pic>
        <p:nvPicPr>
          <p:cNvPr id="3" name="Picture 3" descr="D:\МАМА\клипарт\full\EDUCATION\EDCATION1\ED0493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3174" y="2500306"/>
            <a:ext cx="2150328" cy="4140000"/>
          </a:xfrm>
          <a:prstGeom prst="rect">
            <a:avLst/>
          </a:prstGeom>
          <a:noFill/>
        </p:spPr>
      </p:pic>
      <p:pic>
        <p:nvPicPr>
          <p:cNvPr id="2050" name="Picture 2" descr="D:\МАМА\клипарт\5.17.1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14744" y="1142984"/>
            <a:ext cx="1181100" cy="120015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429388" y="0"/>
            <a:ext cx="2714612" cy="18158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</a:rPr>
              <a:t>-Чтоб ты мог дорогу эту</a:t>
            </a:r>
          </a:p>
          <a:p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</a:rPr>
              <a:t>Безопасно перейти,</a:t>
            </a:r>
          </a:p>
          <a:p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</a:rPr>
              <a:t>Есть подземный переход –</a:t>
            </a:r>
          </a:p>
          <a:p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</a:rPr>
              <a:t>Он тебя переведёт.</a:t>
            </a:r>
          </a:p>
          <a:p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</a:rPr>
              <a:t>Видишь – знак вон там висит.</a:t>
            </a:r>
          </a:p>
          <a:p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</a:rPr>
              <a:t>Этот знак всем говорит:</a:t>
            </a:r>
          </a:p>
          <a:p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</a:rPr>
              <a:t>«Чтоб в беду не угодить</a:t>
            </a:r>
          </a:p>
          <a:p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</a:rPr>
              <a:t>Нужно здесь переходить.</a:t>
            </a:r>
            <a:endParaRPr lang="ru-RU" sz="1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6" name="~PP2693.WAV">
            <a:hlinkClick r:id="" action="ppaction://media"/>
          </p:cNvPr>
          <p:cNvPicPr>
            <a:picLocks noRot="1" noChangeAspect="1"/>
          </p:cNvPicPr>
          <p:nvPr>
            <a:wavAudioFile r:embed="rId1" name="~PP2693.WAV"/>
          </p:nvPr>
        </p:nvPicPr>
        <p:blipFill>
          <a:blip r:embed="rId7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2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5857884" y="2857496"/>
            <a:ext cx="2714644" cy="3816000"/>
          </a:xfrm>
          <a:prstGeom prst="rect">
            <a:avLst/>
          </a:prstGeom>
          <a:noFill/>
        </p:spPr>
      </p:pic>
      <p:pic>
        <p:nvPicPr>
          <p:cNvPr id="3" name="Picture 3" descr="D:\МАМА\клипарт\full\EDUCATION\EDCATION1\ED0493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5852" y="2718000"/>
            <a:ext cx="2150328" cy="4140000"/>
          </a:xfrm>
          <a:prstGeom prst="rect">
            <a:avLst/>
          </a:prstGeom>
          <a:noFill/>
        </p:spPr>
      </p:pic>
      <p:pic>
        <p:nvPicPr>
          <p:cNvPr id="3074" name="Picture 2" descr="D:\МАМА\клипарт\zjm8gf6rwy4ex7n0qui2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429256" y="214290"/>
            <a:ext cx="1422720" cy="1440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0"/>
            <a:ext cx="3394904" cy="181588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-А вот обычный переход.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По нему идёт народ.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Здесь специальная разметка,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«Зеброю» зовётся метко!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Белые полоски тут через улицу ведут.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Знак «Пешеходный переход»,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Где на зебре пешеход,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Ты на улице найди и под ним переходи.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3612977" cy="26776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7030A0"/>
                </a:solidFill>
              </a:rPr>
              <a:t>Не дослушал Торопыжка,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Сразу к зебре он спешит.</a:t>
            </a:r>
          </a:p>
          <a:p>
            <a:pPr>
              <a:buFontTx/>
              <a:buChar char="-"/>
            </a:pPr>
            <a:r>
              <a:rPr lang="ru-RU" sz="1400" b="1" dirty="0" smtClean="0">
                <a:solidFill>
                  <a:srgbClr val="7030A0"/>
                </a:solidFill>
              </a:rPr>
              <a:t>Стой! – шофёр ему кричит.</a:t>
            </a:r>
          </a:p>
          <a:p>
            <a:pPr>
              <a:buFontTx/>
              <a:buChar char="-"/>
            </a:pPr>
            <a:r>
              <a:rPr lang="ru-RU" sz="1400" b="1" dirty="0" smtClean="0">
                <a:solidFill>
                  <a:srgbClr val="7030A0"/>
                </a:solidFill>
              </a:rPr>
              <a:t>- Ты куда так побежал?</a:t>
            </a:r>
          </a:p>
          <a:p>
            <a:pPr>
              <a:buFontTx/>
              <a:buChar char="-"/>
            </a:pPr>
            <a:r>
              <a:rPr lang="ru-RU" sz="1400" b="1" dirty="0" smtClean="0">
                <a:solidFill>
                  <a:srgbClr val="7030A0"/>
                </a:solidFill>
              </a:rPr>
              <a:t>Я не всё тебе сказал: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-К зебре подошёл – и жди,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Не спеши вперёд идти: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Ты налево погляди,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Если нет машин – иди.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Полдороги перейди – и немного подожди.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Вправо смотришь – нет машин.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Всё, шагай в свой магазин.</a:t>
            </a:r>
            <a:endParaRPr lang="ru-RU" sz="1400" b="1" dirty="0">
              <a:solidFill>
                <a:srgbClr val="7030A0"/>
              </a:solidFill>
            </a:endParaRPr>
          </a:p>
        </p:txBody>
      </p:sp>
      <p:sp>
        <p:nvSpPr>
          <p:cNvPr id="7" name="Стрелка влево 6"/>
          <p:cNvSpPr>
            <a:spLocks noChangeAspect="1"/>
          </p:cNvSpPr>
          <p:nvPr/>
        </p:nvSpPr>
        <p:spPr>
          <a:xfrm>
            <a:off x="3571868" y="3786190"/>
            <a:ext cx="1235546" cy="612000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>
            <a:spLocks noChangeAspect="1"/>
          </p:cNvSpPr>
          <p:nvPr/>
        </p:nvSpPr>
        <p:spPr>
          <a:xfrm>
            <a:off x="3714744" y="2714620"/>
            <a:ext cx="1235546" cy="6120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6" descr="D:\МАМА\клипарт\d7319881604b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143768" y="928670"/>
            <a:ext cx="959277" cy="1404000"/>
          </a:xfrm>
          <a:prstGeom prst="rect">
            <a:avLst/>
          </a:prstGeom>
          <a:noFill/>
        </p:spPr>
      </p:pic>
      <p:pic>
        <p:nvPicPr>
          <p:cNvPr id="10" name="~PP584.WAV">
            <a:hlinkClick r:id="" action="ppaction://media"/>
          </p:cNvPr>
          <p:cNvPicPr>
            <a:picLocks noRot="1" noChangeAspect="1"/>
          </p:cNvPicPr>
          <p:nvPr>
            <a:wavAudioFile r:embed="rId1" name="~PP584.WAV"/>
          </p:nvPr>
        </p:nvPicPr>
        <p:blipFill>
          <a:blip r:embed="rId8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5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000"/>
                            </p:stCondLst>
                            <p:childTnLst>
                              <p:par>
                                <p:cTn id="1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7.40741E-7 L -0.14965 -0.133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" y="-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00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20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685456" y="1643050"/>
            <a:ext cx="2458544" cy="3456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" y="0"/>
            <a:ext cx="4071933" cy="24622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Как шофёр его учил,</a:t>
            </a: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Торопыжка поступил:</a:t>
            </a: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Слева нет машин – вперёд</a:t>
            </a: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Торопыжка наш идёт.</a:t>
            </a: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Полдороги позади, полдороги впереди.</a:t>
            </a: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Торопыжка вправо смотрит,</a:t>
            </a: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Продолжает переход.</a:t>
            </a: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Появляется машина и не замедляет ход!</a:t>
            </a: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Что же делать Торопыжке?</a:t>
            </a: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Постоять? Назад идти?</a:t>
            </a: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Как с машиной разминуться и дорогу перейти?</a:t>
            </a:r>
            <a:endParaRPr lang="ru-R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098" name="Picture 2" descr="D:\МАМА\детские презентации\азбука\авто\tehno08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180000">
            <a:off x="169082" y="3612651"/>
            <a:ext cx="4328620" cy="1548000"/>
          </a:xfrm>
          <a:prstGeom prst="rect">
            <a:avLst/>
          </a:prstGeom>
          <a:noFill/>
        </p:spPr>
      </p:pic>
      <p:pic>
        <p:nvPicPr>
          <p:cNvPr id="5" name="~PP2927.WAV">
            <a:hlinkClick r:id="" action="ppaction://media"/>
          </p:cNvPr>
          <p:cNvPicPr>
            <a:picLocks noRot="1" noChangeAspect="1"/>
          </p:cNvPicPr>
          <p:nvPr>
            <a:wavAudioFile r:embed="rId1" name="~PP2927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1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1.38889E-6 -3.33333E-6 L -0.17639 0.11551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" y="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571604" y="2357430"/>
            <a:ext cx="2470678" cy="3456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929454" y="0"/>
            <a:ext cx="2214546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</a:rPr>
              <a:t>Вдруг он видит: на асфальте</a:t>
            </a:r>
          </a:p>
          <a:p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</a:rPr>
              <a:t>Островочек нарисован.</a:t>
            </a:r>
          </a:p>
          <a:p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</a:rPr>
              <a:t>Для спасенья пешеходов</a:t>
            </a:r>
          </a:p>
          <a:p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</a:rPr>
              <a:t>Островочек этот создан.</a:t>
            </a:r>
          </a:p>
          <a:p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</a:rPr>
              <a:t>К островочку поскорее</a:t>
            </a:r>
          </a:p>
          <a:p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</a:rPr>
              <a:t>Торопыжка подбежал.</a:t>
            </a:r>
          </a:p>
          <a:p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</a:rPr>
              <a:t>Пока путь освободится</a:t>
            </a:r>
          </a:p>
          <a:p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</a:rPr>
              <a:t>Он спокойно подождал.</a:t>
            </a:r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1142976" y="4500570"/>
            <a:ext cx="484632" cy="978408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~PP1666.WAV">
            <a:hlinkClick r:id="" action="ppaction://media"/>
          </p:cNvPr>
          <p:cNvPicPr>
            <a:picLocks noRot="1" noChangeAspect="1"/>
          </p:cNvPicPr>
          <p:nvPr>
            <a:wavAudioFile r:embed="rId1" name="~PP1666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35" presetClass="emph" presetSubtype="0" fill="hold" grpId="1" nodeType="afterEffect">
                                  <p:stCondLst>
                                    <p:cond delay="2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500"/>
                            </p:stCondLst>
                            <p:childTnLst>
                              <p:par>
                                <p:cTn id="20" presetID="35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  <p:bldP spid="4" grpId="1" animBg="1"/>
      <p:bldP spid="4" grpId="2" animBg="1"/>
      <p:bldP spid="4" grpId="3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7429520" y="2571744"/>
            <a:ext cx="1575838" cy="2160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3357554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Вот, закончив переход,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К магазину он идёт.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4" name="~PP396.WAV">
            <a:hlinkClick r:id="" action="ppaction://media"/>
          </p:cNvPr>
          <p:cNvPicPr>
            <a:picLocks noRot="1" noChangeAspect="1"/>
          </p:cNvPicPr>
          <p:nvPr>
            <a:wavAudioFile r:embed="rId1" name="~PP396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22222E-6 L -0.41806 0.04074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" y="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5584226" y="1854000"/>
            <a:ext cx="3559774" cy="5004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2714612" cy="138499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B050"/>
                </a:solidFill>
              </a:rPr>
              <a:t>Здесь цветов красивых много –</a:t>
            </a:r>
          </a:p>
          <a:p>
            <a:r>
              <a:rPr lang="ru-RU" sz="1400" b="1" dirty="0" smtClean="0">
                <a:solidFill>
                  <a:srgbClr val="00B050"/>
                </a:solidFill>
              </a:rPr>
              <a:t>И мимоза-недотрога,</a:t>
            </a:r>
          </a:p>
          <a:p>
            <a:r>
              <a:rPr lang="ru-RU" sz="1400" b="1" dirty="0" smtClean="0">
                <a:solidFill>
                  <a:srgbClr val="00B050"/>
                </a:solidFill>
              </a:rPr>
              <a:t>И фиалки, и тюльпаны,</a:t>
            </a:r>
          </a:p>
          <a:p>
            <a:r>
              <a:rPr lang="ru-RU" sz="1400" b="1" dirty="0" smtClean="0">
                <a:solidFill>
                  <a:srgbClr val="00B050"/>
                </a:solidFill>
              </a:rPr>
              <a:t>И чего тут только нет!</a:t>
            </a:r>
          </a:p>
          <a:p>
            <a:r>
              <a:rPr lang="ru-RU" sz="1400" b="1" dirty="0" smtClean="0">
                <a:solidFill>
                  <a:srgbClr val="00B050"/>
                </a:solidFill>
              </a:rPr>
              <a:t>Торопыжка выбрал Маше</a:t>
            </a:r>
          </a:p>
          <a:p>
            <a:r>
              <a:rPr lang="ru-RU" sz="1400" b="1" dirty="0" smtClean="0">
                <a:solidFill>
                  <a:srgbClr val="00B050"/>
                </a:solidFill>
              </a:rPr>
              <a:t>Замечательный букет!</a:t>
            </a:r>
            <a:endParaRPr lang="ru-RU" sz="1400" b="1" dirty="0">
              <a:solidFill>
                <a:srgbClr val="00B050"/>
              </a:solidFill>
            </a:endParaRPr>
          </a:p>
        </p:txBody>
      </p:sp>
      <p:pic>
        <p:nvPicPr>
          <p:cNvPr id="5122" name="Picture 2" descr="D:\МАМА\анимация\bestgif.narod.ru_21263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500000">
            <a:off x="4399903" y="3088803"/>
            <a:ext cx="2579735" cy="2124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0"/>
            <a:ext cx="4417107" cy="13849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</a:rPr>
              <a:t>Но ещё подарок Маше Торопыжка не купил.</a:t>
            </a:r>
          </a:p>
          <a:p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</a:rPr>
              <a:t>И про магазин «Игрушки» он у продавца спросил.</a:t>
            </a:r>
          </a:p>
          <a:p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</a:rPr>
              <a:t>Улыбнулся продавец: «Ах, какой ты молодец!</a:t>
            </a:r>
          </a:p>
          <a:p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</a:rPr>
              <a:t>Чтобы в магазин «Игрушки» поскорей тебе пройти,</a:t>
            </a:r>
          </a:p>
          <a:p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</a:rPr>
              <a:t>Через шумный </a:t>
            </a:r>
            <a:r>
              <a:rPr lang="ru-RU" sz="1400" b="1" dirty="0" smtClean="0">
                <a:solidFill>
                  <a:srgbClr val="C00000"/>
                </a:solidFill>
              </a:rPr>
              <a:t>перекрёсток </a:t>
            </a: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</a:rPr>
              <a:t>тебе надо перейти!»</a:t>
            </a:r>
          </a:p>
          <a:p>
            <a:endParaRPr lang="ru-RU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 descr="D:\МАМА\клипарт\full\EDUCATION\EDCATION1\ED0529.WMF"/>
          <p:cNvPicPr>
            <a:picLocks noChangeAspect="1" noChangeArrowheads="1"/>
          </p:cNvPicPr>
          <p:nvPr/>
        </p:nvPicPr>
        <p:blipFill>
          <a:blip r:embed="rId6"/>
          <a:srcRect r="13915"/>
          <a:stretch>
            <a:fillRect/>
          </a:stretch>
        </p:blipFill>
        <p:spPr bwMode="auto">
          <a:xfrm>
            <a:off x="2428860" y="1428736"/>
            <a:ext cx="2286016" cy="5256000"/>
          </a:xfrm>
          <a:prstGeom prst="rect">
            <a:avLst/>
          </a:prstGeom>
          <a:noFill/>
        </p:spPr>
      </p:pic>
      <p:pic>
        <p:nvPicPr>
          <p:cNvPr id="7" name="~PP3972.WAV">
            <a:hlinkClick r:id="" action="ppaction://media"/>
          </p:cNvPr>
          <p:cNvPicPr>
            <a:picLocks noRot="1" noChangeAspect="1"/>
          </p:cNvPicPr>
          <p:nvPr>
            <a:wavAudioFile r:embed="rId1" name="~PP3972.WAV"/>
          </p:nvPr>
        </p:nvPicPr>
        <p:blipFill>
          <a:blip r:embed="rId7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" presetID="1" presetClass="exit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500"/>
                            </p:stCondLst>
                            <p:childTnLst>
                              <p:par>
                                <p:cTn id="19" presetID="29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animBg="1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4357686" y="142852"/>
            <a:ext cx="1920734" cy="2700000"/>
          </a:xfrm>
          <a:prstGeom prst="rect">
            <a:avLst/>
          </a:prstGeom>
          <a:noFill/>
        </p:spPr>
      </p:pic>
      <p:pic>
        <p:nvPicPr>
          <p:cNvPr id="3" name="Picture 2" descr="D:\МАМА\анимация\bestgif.narod.ru_21263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500000">
            <a:off x="3755309" y="677851"/>
            <a:ext cx="1442909" cy="1188000"/>
          </a:xfrm>
          <a:prstGeom prst="rect">
            <a:avLst/>
          </a:prstGeom>
          <a:noFill/>
        </p:spPr>
      </p:pic>
      <p:pic>
        <p:nvPicPr>
          <p:cNvPr id="1026" name="Picture 2" descr="D:\МАМА\детские презентации\азбука\авто\479358bc112c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785786" y="1928802"/>
            <a:ext cx="2786082" cy="1440000"/>
          </a:xfrm>
          <a:prstGeom prst="rect">
            <a:avLst/>
          </a:prstGeom>
          <a:noFill/>
        </p:spPr>
      </p:pic>
      <p:pic>
        <p:nvPicPr>
          <p:cNvPr id="1027" name="Picture 3" descr="D:\МАМА\детские презентации\азбука\avto\95CHEROK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357818" y="2071678"/>
            <a:ext cx="3143272" cy="1656000"/>
          </a:xfrm>
          <a:prstGeom prst="rect">
            <a:avLst/>
          </a:prstGeom>
          <a:noFill/>
        </p:spPr>
      </p:pic>
      <p:pic>
        <p:nvPicPr>
          <p:cNvPr id="1029" name="Picture 5" descr="D:\МАМА\клипарт\7e8dcf5aab33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715272" y="1928802"/>
            <a:ext cx="1295200" cy="2304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0"/>
            <a:ext cx="2500298" cy="181588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Что такое «Перекрёсток»? –</a:t>
            </a: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Торопыжка размышляет.</a:t>
            </a: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Он с букетиком для Маши</a:t>
            </a: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Вдоль по улице шагает.</a:t>
            </a: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Смотрит – улица с другою</a:t>
            </a: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Впереди пересекается,</a:t>
            </a: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А пересеченье это 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Перекрёстком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</a:rPr>
              <a:t>называется!</a:t>
            </a:r>
            <a:endParaRPr lang="ru-R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" name="Picture 4" descr="Увеличить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3500430" y="3786190"/>
            <a:ext cx="1590675" cy="2857500"/>
          </a:xfrm>
          <a:prstGeom prst="rect">
            <a:avLst/>
          </a:prstGeom>
          <a:noFill/>
        </p:spPr>
      </p:pic>
      <p:pic>
        <p:nvPicPr>
          <p:cNvPr id="11" name="~PP739.WAV">
            <a:hlinkClick r:id="" action="ppaction://media"/>
          </p:cNvPr>
          <p:cNvPicPr>
            <a:picLocks noRot="1" noChangeAspect="1"/>
          </p:cNvPicPr>
          <p:nvPr>
            <a:wavAudioFile r:embed="rId1" name="~PP739.WAV"/>
          </p:nvPr>
        </p:nvPicPr>
        <p:blipFill>
          <a:blip r:embed="rId10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1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5072066" y="3143248"/>
            <a:ext cx="1920734" cy="2700000"/>
          </a:xfrm>
          <a:prstGeom prst="rect">
            <a:avLst/>
          </a:prstGeom>
          <a:noFill/>
        </p:spPr>
      </p:pic>
      <p:pic>
        <p:nvPicPr>
          <p:cNvPr id="3" name="Picture 2" descr="D:\МАМА\анимация\bestgif.narod.ru_21263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500000">
            <a:off x="4398250" y="3749684"/>
            <a:ext cx="1442909" cy="118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715140" y="0"/>
            <a:ext cx="2428860" cy="181588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Чтобы возле перекрёстка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Ты дорогу перешёл,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Все цвета у светофора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Нужно помнить хорошо!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Загорелся </a:t>
            </a:r>
            <a:r>
              <a:rPr lang="ru-RU" sz="1400" b="1" dirty="0" smtClean="0">
                <a:solidFill>
                  <a:srgbClr val="FF0000"/>
                </a:solidFill>
              </a:rPr>
              <a:t>красный</a:t>
            </a:r>
            <a:r>
              <a:rPr lang="ru-RU" sz="1400" b="1" dirty="0" smtClean="0">
                <a:solidFill>
                  <a:srgbClr val="C00000"/>
                </a:solidFill>
              </a:rPr>
              <a:t> свет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Пешеходам хода нет!</a:t>
            </a:r>
          </a:p>
          <a:p>
            <a:r>
              <a:rPr lang="ru-RU" sz="1400" b="1" dirty="0" smtClean="0">
                <a:solidFill>
                  <a:srgbClr val="FFFF00"/>
                </a:solidFill>
              </a:rPr>
              <a:t>Жёлтый</a:t>
            </a:r>
            <a:r>
              <a:rPr lang="ru-RU" sz="1400" b="1" dirty="0" smtClean="0">
                <a:solidFill>
                  <a:srgbClr val="C00000"/>
                </a:solidFill>
              </a:rPr>
              <a:t> – значит, подожди,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А </a:t>
            </a:r>
            <a:r>
              <a:rPr lang="ru-RU" sz="1400" b="1" dirty="0" smtClean="0">
                <a:solidFill>
                  <a:srgbClr val="00B050"/>
                </a:solidFill>
              </a:rPr>
              <a:t>зелёный</a:t>
            </a:r>
            <a:r>
              <a:rPr lang="ru-RU" sz="1400" b="1" dirty="0" smtClean="0">
                <a:solidFill>
                  <a:srgbClr val="C00000"/>
                </a:solidFill>
              </a:rPr>
              <a:t> свет – иди!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5" name="Овал 4"/>
          <p:cNvSpPr>
            <a:spLocks noChangeAspect="1"/>
          </p:cNvSpPr>
          <p:nvPr/>
        </p:nvSpPr>
        <p:spPr>
          <a:xfrm>
            <a:off x="285720" y="500042"/>
            <a:ext cx="1224000" cy="1224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>
            <a:spLocks noChangeAspect="1"/>
          </p:cNvSpPr>
          <p:nvPr/>
        </p:nvSpPr>
        <p:spPr>
          <a:xfrm>
            <a:off x="285720" y="1714488"/>
            <a:ext cx="1224000" cy="122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>
            <a:spLocks noChangeAspect="1"/>
          </p:cNvSpPr>
          <p:nvPr/>
        </p:nvSpPr>
        <p:spPr>
          <a:xfrm>
            <a:off x="285720" y="3071810"/>
            <a:ext cx="1224000" cy="12240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МАМА\клипарт\post-56918-1250964969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000232" y="3357562"/>
            <a:ext cx="1230000" cy="2160000"/>
          </a:xfrm>
          <a:prstGeom prst="rect">
            <a:avLst/>
          </a:prstGeom>
          <a:noFill/>
        </p:spPr>
      </p:pic>
      <p:pic>
        <p:nvPicPr>
          <p:cNvPr id="2051" name="Picture 3" descr="D:\МАМА\клипарт\354e7d61dc69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00892" y="3000372"/>
            <a:ext cx="1791765" cy="2556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572000" y="0"/>
            <a:ext cx="4527073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7030A0"/>
                </a:solidFill>
              </a:rPr>
              <a:t>Торопыжка торопился, он про правила забыл,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И на красный свет помчался, побежал, что было сил.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Закричали пешеходы: «Мальчуган, куда бежишь?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Ты же так легко и просто под машину угодишь.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Чтобы время перехода мог ты правильно узнать,</a:t>
            </a:r>
          </a:p>
          <a:p>
            <a:r>
              <a:rPr lang="ru-RU" sz="1400" b="1" dirty="0" smtClean="0">
                <a:solidFill>
                  <a:srgbClr val="7030A0"/>
                </a:solidFill>
              </a:rPr>
              <a:t>У большого светофора надо маленький искать.</a:t>
            </a:r>
            <a:endParaRPr lang="ru-RU" sz="1400" b="1" dirty="0">
              <a:solidFill>
                <a:srgbClr val="7030A0"/>
              </a:solidFill>
            </a:endParaRPr>
          </a:p>
        </p:txBody>
      </p:sp>
      <p:pic>
        <p:nvPicPr>
          <p:cNvPr id="11" name="~PP3275.WAV">
            <a:hlinkClick r:id="" action="ppaction://media"/>
          </p:cNvPr>
          <p:cNvPicPr>
            <a:picLocks noRot="1" noChangeAspect="1"/>
          </p:cNvPicPr>
          <p:nvPr>
            <a:wavAudioFile r:embed="rId1" name="~PP3275.WAV"/>
          </p:nvPr>
        </p:nvPicPr>
        <p:blipFill>
          <a:blip r:embed="rId8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1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" presetID="35" presetClass="emph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0"/>
                            </p:stCondLst>
                            <p:childTnLst>
                              <p:par>
                                <p:cTn id="20" presetID="53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0"/>
                            </p:stCondLst>
                            <p:childTnLst>
                              <p:par>
                                <p:cTn id="2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000"/>
                            </p:stCondLst>
                            <p:childTnLst>
                              <p:par>
                                <p:cTn id="32" presetID="53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0"/>
                            </p:stCondLst>
                            <p:childTnLst>
                              <p:par>
                                <p:cTn id="3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1000"/>
                            </p:stCondLst>
                            <p:childTnLst>
                              <p:par>
                                <p:cTn id="44" presetID="1" presetClass="exit" presetSubtype="0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000"/>
                            </p:stCondLst>
                            <p:childTnLst>
                              <p:par>
                                <p:cTn id="4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0"/>
                            </p:stCondLst>
                            <p:childTnLst>
                              <p:par>
                                <p:cTn id="54" presetID="53" presetClass="entr" presetSubtype="0" fill="hold" grpId="4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0"/>
                            </p:stCondLst>
                            <p:childTnLst>
                              <p:par>
                                <p:cTn id="6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4.72222E-6 0.2324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6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33333E-6 L 0.00312 0.22361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1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2000"/>
                            </p:stCondLst>
                            <p:childTnLst>
                              <p:par>
                                <p:cTn id="65" presetID="64" presetClass="path" presetSubtype="0" accel="50000" decel="5000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225 0.03958 L 4.72222E-6 7.40741E-7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2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64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312 0.03889 L -8.33333E-7 -4.44444E-6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-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6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5" grpId="1" animBg="1"/>
      <p:bldP spid="5" grpId="2" animBg="1"/>
      <p:bldP spid="5" grpId="3" animBg="1"/>
      <p:bldP spid="5" grpId="4" animBg="1"/>
      <p:bldP spid="6" grpId="0" animBg="1"/>
      <p:bldP spid="6" grpId="1" animBg="1"/>
      <p:bldP spid="7" grpId="0" animBg="1"/>
      <p:bldP spid="7" grpId="1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7223266" y="1643050"/>
            <a:ext cx="1920734" cy="2700000"/>
          </a:xfrm>
          <a:prstGeom prst="rect">
            <a:avLst/>
          </a:prstGeom>
          <a:noFill/>
        </p:spPr>
      </p:pic>
      <p:pic>
        <p:nvPicPr>
          <p:cNvPr id="3" name="Picture 2" descr="D:\МАМА\анимация\bestgif.narod.ru_21263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500000">
            <a:off x="6612829" y="2320925"/>
            <a:ext cx="1442909" cy="1188000"/>
          </a:xfrm>
          <a:prstGeom prst="rect">
            <a:avLst/>
          </a:prstGeom>
          <a:noFill/>
        </p:spPr>
      </p:pic>
      <p:pic>
        <p:nvPicPr>
          <p:cNvPr id="1026" name="Picture 2" descr="D:\МАМА\детские презентации\азбука\skazka_o_gerebenke4_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5984" y="2714620"/>
            <a:ext cx="1571625" cy="269557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0"/>
            <a:ext cx="2500298" cy="224676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- Посмотри-ка, у него</a:t>
            </a:r>
          </a:p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Есть два глазика всего:</a:t>
            </a:r>
          </a:p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Если красный глаз горит,</a:t>
            </a:r>
          </a:p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Человечек в нём стоит.</a:t>
            </a:r>
          </a:p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Значит, надо переждать,</a:t>
            </a:r>
          </a:p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У дороги постоять.</a:t>
            </a:r>
          </a:p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Светофор свой цвет меняет,</a:t>
            </a:r>
          </a:p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Глаз зелёный зажигает.</a:t>
            </a:r>
          </a:p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Человечек в нём идёт –</a:t>
            </a:r>
          </a:p>
          <a:p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Всё, свободен переход!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" name="Picture 3" descr="D:\МАМА\клипарт\354e7d61dc69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14744" y="142852"/>
            <a:ext cx="1791765" cy="2556000"/>
          </a:xfrm>
          <a:prstGeom prst="rect">
            <a:avLst/>
          </a:prstGeom>
          <a:noFill/>
        </p:spPr>
      </p:pic>
      <p:sp>
        <p:nvSpPr>
          <p:cNvPr id="7" name="Стрелка влево 6"/>
          <p:cNvSpPr>
            <a:spLocks noChangeAspect="1"/>
          </p:cNvSpPr>
          <p:nvPr/>
        </p:nvSpPr>
        <p:spPr>
          <a:xfrm>
            <a:off x="3857621" y="3000372"/>
            <a:ext cx="1526262" cy="756000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лево 7"/>
          <p:cNvSpPr>
            <a:spLocks noChangeAspect="1"/>
          </p:cNvSpPr>
          <p:nvPr/>
        </p:nvSpPr>
        <p:spPr>
          <a:xfrm>
            <a:off x="3929058" y="4357694"/>
            <a:ext cx="1526262" cy="756000"/>
          </a:xfrm>
          <a:prstGeom prst="lef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0" y="142852"/>
            <a:ext cx="2224583" cy="95410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</a:rPr>
              <a:t>Вот зелёный человечек</a:t>
            </a:r>
          </a:p>
          <a:p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</a:rPr>
              <a:t>Загорелся впереди.</a:t>
            </a:r>
          </a:p>
          <a:p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</a:rPr>
              <a:t>Торопыжка перекрёсток</a:t>
            </a:r>
          </a:p>
          <a:p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</a:rPr>
              <a:t>Наконец-то смог пройти.</a:t>
            </a:r>
            <a:endParaRPr lang="ru-RU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" name="~PP862.WAV">
            <a:hlinkClick r:id="" action="ppaction://media"/>
          </p:cNvPr>
          <p:cNvPicPr>
            <a:picLocks noRot="1" noChangeAspect="1"/>
          </p:cNvPicPr>
          <p:nvPr>
            <a:wavAudioFile r:embed="rId1" name="~PP862.WAV"/>
          </p:nvPr>
        </p:nvPicPr>
        <p:blipFill>
          <a:blip r:embed="rId8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8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0"/>
                            </p:stCondLst>
                            <p:childTnLst>
                              <p:par>
                                <p:cTn id="13" presetID="53" presetClass="exit" presetSubtype="0" fill="hold" grpId="1" nodeType="afterEffect">
                                  <p:stCondLst>
                                    <p:cond delay="8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0"/>
                            </p:stCondLst>
                            <p:childTnLst>
                              <p:par>
                                <p:cTn id="24" presetID="1" presetClass="exit" presetSubtype="0" fill="hold" grpId="0" nodeType="after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00"/>
                            </p:stCondLst>
                            <p:childTnLst>
                              <p:par>
                                <p:cTn id="31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000"/>
                            </p:stCondLst>
                            <p:childTnLst>
                              <p:par>
                                <p:cTn id="34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35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0"/>
                            </p:stCondLst>
                            <p:childTnLst>
                              <p:par>
                                <p:cTn id="40" presetID="1" presetClass="exit" presetSubtype="0" fill="hold" grpId="4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000"/>
                            </p:stCondLst>
                            <p:childTnLst>
                              <p:par>
                                <p:cTn id="4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96296E-6 L -0.40955 0.37801 " pathEditMode="relative" rAng="0" ptsTypes="AA">
                                      <p:cBhvr>
                                        <p:cTn id="4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" y="189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5.55112E-17 L -0.39652 0.35856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" y="1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4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 animBg="1"/>
      <p:bldP spid="7" grpId="0" animBg="1"/>
      <p:bldP spid="7" grpId="1" animBg="1"/>
      <p:bldP spid="8" grpId="0" animBg="1"/>
      <p:bldP spid="8" grpId="1" animBg="1"/>
      <p:bldP spid="8" grpId="2" animBg="1"/>
      <p:bldP spid="8" grpId="3" animBg="1"/>
      <p:bldP spid="8" grpId="4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4786314" y="2285992"/>
            <a:ext cx="3431724" cy="4824000"/>
          </a:xfrm>
          <a:prstGeom prst="rect">
            <a:avLst/>
          </a:prstGeom>
          <a:noFill/>
        </p:spPr>
      </p:pic>
      <p:pic>
        <p:nvPicPr>
          <p:cNvPr id="3" name="Picture 2" descr="D:\МАМА\анимация\bestgif.narod.ru_21263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220000">
            <a:off x="7039543" y="4110492"/>
            <a:ext cx="1661534" cy="136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" y="0"/>
            <a:ext cx="2714612" cy="13849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В детский магазин «Игрушки»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Торопыжка забегает.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Надо поспешить мальчишке,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А не то он опоздает!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И купил там Торопыжка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Машеньке в подарок мишку!</a:t>
            </a:r>
            <a:endParaRPr lang="ru-RU" sz="1400" b="1" dirty="0">
              <a:solidFill>
                <a:srgbClr val="C00000"/>
              </a:solidFill>
            </a:endParaRPr>
          </a:p>
        </p:txBody>
      </p:sp>
      <p:pic>
        <p:nvPicPr>
          <p:cNvPr id="2051" name="Picture 3" descr="D:\МАМА\клипарт\60d3ea5dcf4d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143372" y="3714752"/>
            <a:ext cx="1831591" cy="2232000"/>
          </a:xfrm>
          <a:prstGeom prst="rect">
            <a:avLst/>
          </a:prstGeom>
          <a:noFill/>
        </p:spPr>
      </p:pic>
      <p:pic>
        <p:nvPicPr>
          <p:cNvPr id="6" name="~PP462.WAV">
            <a:hlinkClick r:id="" action="ppaction://media"/>
          </p:cNvPr>
          <p:cNvPicPr>
            <a:picLocks noRot="1" noChangeAspect="1"/>
          </p:cNvPicPr>
          <p:nvPr>
            <a:wavAudioFile r:embed="rId1" name="~PP462.WAV"/>
          </p:nvPr>
        </p:nvPicPr>
        <p:blipFill>
          <a:blip r:embed="rId7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картинки\детские картинки-блестяшки анимашки\11abbf1373b4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4000496" y="2034000"/>
            <a:ext cx="3431724" cy="4824000"/>
          </a:xfrm>
          <a:prstGeom prst="rect">
            <a:avLst/>
          </a:prstGeom>
          <a:noFill/>
        </p:spPr>
      </p:pic>
      <p:pic>
        <p:nvPicPr>
          <p:cNvPr id="3" name="Picture 2" descr="D:\МАМА\анимация\bestgif.narod.ru_21263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220000">
            <a:off x="6325163" y="3896179"/>
            <a:ext cx="1661534" cy="1368000"/>
          </a:xfrm>
          <a:prstGeom prst="rect">
            <a:avLst/>
          </a:prstGeom>
          <a:noFill/>
        </p:spPr>
      </p:pic>
      <p:pic>
        <p:nvPicPr>
          <p:cNvPr id="4" name="Picture 3" descr="D:\МАМА\клипарт\60d3ea5dcf4d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500430" y="3429000"/>
            <a:ext cx="1831591" cy="2232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5008" y="0"/>
            <a:ext cx="3428992" cy="13234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И с цветами, и с подарком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Он по улице идёт.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Правил много теперь знает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Образцовый пешеход!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6" name="~PP1080.WAV">
            <a:hlinkClick r:id="" action="ppaction://media"/>
          </p:cNvPr>
          <p:cNvPicPr>
            <a:picLocks noRot="1" noChangeAspect="1"/>
          </p:cNvPicPr>
          <p:nvPr>
            <a:wavAudioFile r:embed="rId1" name="~PP1080.WAV"/>
          </p:nvPr>
        </p:nvPicPr>
        <p:blipFill>
          <a:blip r:embed="rId7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2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7422" y="0"/>
            <a:ext cx="6572296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Ребята, позаботьтесь о себе сами!</a:t>
            </a:r>
          </a:p>
          <a:p>
            <a:r>
              <a:rPr lang="ru-RU" sz="3200" b="1" i="1" dirty="0" smtClean="0">
                <a:solidFill>
                  <a:srgbClr val="C00000"/>
                </a:solidFill>
              </a:rPr>
              <a:t>Будьте внимательны на дорогах!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pic>
        <p:nvPicPr>
          <p:cNvPr id="8" name="~PP2154.WAV">
            <a:hlinkClick r:id="" action="ppaction://media"/>
          </p:cNvPr>
          <p:cNvPicPr>
            <a:picLocks noRot="1" noChangeAspect="1"/>
          </p:cNvPicPr>
          <p:nvPr>
            <a:wavAudioFile r:embed="rId1" name="~PP2154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9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1245</Words>
  <Application>Microsoft Office PowerPoint</Application>
  <PresentationFormat>Экран (4:3)</PresentationFormat>
  <Paragraphs>256</Paragraphs>
  <Slides>31</Slides>
  <Notes>0</Notes>
  <HiddenSlides>0</HiddenSlides>
  <MMClips>31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«Про  правила  дорожного движения»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Кирилл</dc:creator>
  <cp:lastModifiedBy>FuckYouBill</cp:lastModifiedBy>
  <cp:revision>51</cp:revision>
  <dcterms:created xsi:type="dcterms:W3CDTF">2009-10-12T16:39:15Z</dcterms:created>
  <dcterms:modified xsi:type="dcterms:W3CDTF">2010-09-08T17:08:50Z</dcterms:modified>
</cp:coreProperties>
</file>