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1" r:id="rId2"/>
    <p:sldId id="256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0000"/>
    <a:srgbClr val="00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B5ED8AA-4DAE-4108-9BCF-A65D16961582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52648F-BD42-4757-8085-A04F88FBCBB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B8CA76-4C76-44C7-8656-ED0F5053CCD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CC4BEB-BE0D-427C-8EFC-3F13157DDB5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D6D5D7-5C8A-48E4-9C8A-7EB309B7B47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C932F7-AEF4-4228-9968-57CA7821AD3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0848DB-1774-438E-839B-23434697A03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E9D945-695B-4EBA-B319-042F5F10A0E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512539-28A5-4D3E-9F58-75C6D90E97F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F3C5FA-9321-443D-BEDC-2635673532C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89FDF-7D0B-4E93-B7E8-2EE144EF0AA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53BE9D-E5CD-4285-B9A0-C7A856C4B07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EBF320E-AA45-4454-B51F-8D156C2AC105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348880"/>
            <a:ext cx="8229600" cy="1143000"/>
          </a:xfrm>
        </p:spPr>
        <p:txBody>
          <a:bodyPr/>
          <a:lstStyle/>
          <a:p>
            <a:r>
              <a:rPr lang="ru-RU" dirty="0" smtClean="0"/>
              <a:t>Подготовили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ученики 6А </a:t>
            </a:r>
            <a:r>
              <a:rPr lang="ru-RU" dirty="0" smtClean="0"/>
              <a:t>класса 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Дикий </a:t>
            </a:r>
            <a:r>
              <a:rPr lang="ru-RU" dirty="0" smtClean="0"/>
              <a:t>Павел и </a:t>
            </a:r>
            <a:r>
              <a:rPr lang="ru-RU" dirty="0" err="1" smtClean="0"/>
              <a:t>Юрисаров</a:t>
            </a:r>
            <a:r>
              <a:rPr lang="ru-RU" dirty="0" smtClean="0"/>
              <a:t> Тимофей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404813"/>
            <a:ext cx="7772400" cy="2303462"/>
          </a:xfrm>
        </p:spPr>
        <p:txBody>
          <a:bodyPr/>
          <a:lstStyle/>
          <a:p>
            <a:r>
              <a:rPr lang="ru-RU" b="1" dirty="0">
                <a:solidFill>
                  <a:srgbClr val="0033CC"/>
                </a:solidFill>
              </a:rPr>
              <a:t>Суффиксы</a:t>
            </a:r>
            <a:r>
              <a:rPr lang="ru-RU" b="1" dirty="0"/>
              <a:t>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–к-</a:t>
            </a:r>
            <a:r>
              <a:rPr lang="ru-RU" b="1" dirty="0"/>
              <a:t> </a:t>
            </a:r>
            <a:r>
              <a:rPr lang="ru-RU" b="1" dirty="0">
                <a:solidFill>
                  <a:srgbClr val="0033CC"/>
                </a:solidFill>
              </a:rPr>
              <a:t>и</a:t>
            </a:r>
            <a:r>
              <a:rPr lang="ru-RU" b="1" dirty="0"/>
              <a:t>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–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ск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  <a:r>
              <a:rPr lang="ru-RU" b="1" dirty="0"/>
              <a:t> </a:t>
            </a:r>
            <a:r>
              <a:rPr lang="ru-RU" b="1" dirty="0">
                <a:solidFill>
                  <a:srgbClr val="0033CC"/>
                </a:solidFill>
              </a:rPr>
              <a:t>в</a:t>
            </a:r>
            <a:r>
              <a:rPr lang="ru-RU" b="1" dirty="0"/>
              <a:t> </a:t>
            </a:r>
            <a:r>
              <a:rPr lang="ru-RU" b="1" dirty="0">
                <a:solidFill>
                  <a:srgbClr val="0033CC"/>
                </a:solidFill>
              </a:rPr>
              <a:t>прилагательных</a:t>
            </a:r>
            <a:br>
              <a:rPr lang="ru-RU" b="1" dirty="0">
                <a:solidFill>
                  <a:srgbClr val="0033CC"/>
                </a:solidFill>
              </a:rPr>
            </a:br>
            <a:r>
              <a:rPr lang="ru-RU" b="1" dirty="0">
                <a:solidFill>
                  <a:srgbClr val="0033CC"/>
                </a:solidFill>
              </a:rPr>
              <a:t>Мягкий знак перед</a:t>
            </a:r>
            <a:r>
              <a:rPr lang="ru-RU" b="1" dirty="0"/>
              <a:t> </a:t>
            </a:r>
            <a:r>
              <a:rPr lang="ru-RU" b="1" dirty="0">
                <a:solidFill>
                  <a:srgbClr val="0033CC"/>
                </a:solidFill>
              </a:rPr>
              <a:t>суффиксом</a:t>
            </a:r>
            <a:r>
              <a:rPr lang="ru-RU" b="1" dirty="0"/>
              <a:t>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–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ск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279775"/>
            <a:ext cx="9144000" cy="3578225"/>
          </a:xfrm>
        </p:spPr>
        <p:txBody>
          <a:bodyPr/>
          <a:lstStyle/>
          <a:p>
            <a:pPr marL="609600" indent="-609600"/>
            <a:r>
              <a:rPr lang="ru-RU" dirty="0"/>
              <a:t>Цель:</a:t>
            </a:r>
          </a:p>
          <a:p>
            <a:pPr marL="609600" indent="-609600">
              <a:buFontTx/>
              <a:buAutoNum type="arabicPeriod"/>
            </a:pPr>
            <a:r>
              <a:rPr lang="ru-RU" dirty="0"/>
              <a:t>Научиться отличать суффиксы </a:t>
            </a:r>
            <a:r>
              <a:rPr lang="ru-RU" b="1" dirty="0"/>
              <a:t>–к-</a:t>
            </a:r>
            <a:r>
              <a:rPr lang="ru-RU" dirty="0"/>
              <a:t> и </a:t>
            </a:r>
            <a:r>
              <a:rPr lang="ru-RU" b="1" dirty="0"/>
              <a:t>–</a:t>
            </a:r>
            <a:r>
              <a:rPr lang="ru-RU" b="1" dirty="0" err="1"/>
              <a:t>ск</a:t>
            </a:r>
            <a:r>
              <a:rPr lang="ru-RU" b="1" dirty="0"/>
              <a:t>-</a:t>
            </a:r>
            <a:r>
              <a:rPr lang="ru-RU" dirty="0"/>
              <a:t>;</a:t>
            </a:r>
          </a:p>
          <a:p>
            <a:pPr marL="609600" indent="-609600">
              <a:buFontTx/>
              <a:buAutoNum type="arabicPeriod"/>
            </a:pPr>
            <a:r>
              <a:rPr lang="ru-RU" dirty="0"/>
              <a:t>Выработать навыки написания </a:t>
            </a:r>
            <a:r>
              <a:rPr lang="ru-RU" b="1" dirty="0"/>
              <a:t>Ь</a:t>
            </a:r>
            <a:r>
              <a:rPr lang="ru-RU" dirty="0"/>
              <a:t> перед </a:t>
            </a:r>
            <a:r>
              <a:rPr lang="ru-RU" dirty="0" smtClean="0"/>
              <a:t>суффиксом </a:t>
            </a:r>
            <a:r>
              <a:rPr lang="ru-RU" b="1" dirty="0"/>
              <a:t>–</a:t>
            </a:r>
            <a:r>
              <a:rPr lang="ru-RU" b="1" dirty="0" err="1"/>
              <a:t>ск</a:t>
            </a:r>
            <a:r>
              <a:rPr lang="ru-RU" b="1" dirty="0"/>
              <a:t>-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9850"/>
          </a:xfrm>
        </p:spPr>
        <p:txBody>
          <a:bodyPr/>
          <a:lstStyle/>
          <a:p>
            <a:endParaRPr lang="ru-RU" sz="400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476250"/>
            <a:ext cx="9144000" cy="6192838"/>
          </a:xfrm>
          <a:ln>
            <a:solidFill>
              <a:schemeClr val="tx1"/>
            </a:solidFill>
          </a:ln>
        </p:spPr>
        <p:txBody>
          <a:bodyPr/>
          <a:lstStyle/>
          <a:p>
            <a:pPr>
              <a:buFontTx/>
              <a:buNone/>
            </a:pPr>
            <a:r>
              <a:rPr lang="ru-RU" u="sng">
                <a:solidFill>
                  <a:srgbClr val="0033CC"/>
                </a:solidFill>
              </a:rPr>
              <a:t>Суффиксы –к- и –ск- в прилагательных</a:t>
            </a:r>
          </a:p>
          <a:p>
            <a:pPr>
              <a:buFontTx/>
              <a:buNone/>
            </a:pPr>
            <a:r>
              <a:rPr lang="ru-RU" sz="2000"/>
              <a:t>Образуется                       Оканчивается                         В других </a:t>
            </a:r>
          </a:p>
          <a:p>
            <a:pPr>
              <a:buFontTx/>
              <a:buNone/>
            </a:pPr>
            <a:r>
              <a:rPr lang="ru-RU" sz="2000"/>
              <a:t>краткая форма                   на –к, -ч, -ц                       прилагательных</a:t>
            </a:r>
          </a:p>
          <a:p>
            <a:pPr>
              <a:buFontTx/>
              <a:buNone/>
            </a:pPr>
            <a:endParaRPr lang="ru-RU" sz="2000" u="sng"/>
          </a:p>
          <a:p>
            <a:pPr>
              <a:buFontTx/>
              <a:buNone/>
            </a:pPr>
            <a:r>
              <a:rPr lang="ru-RU" sz="2000"/>
              <a:t>Пиши </a:t>
            </a:r>
            <a:r>
              <a:rPr 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–к-</a:t>
            </a:r>
            <a:r>
              <a:rPr lang="ru-RU" sz="2000"/>
              <a:t>:                            Пиши </a:t>
            </a:r>
            <a:r>
              <a:rPr lang="ru-RU" sz="24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–к-:</a:t>
            </a:r>
            <a:r>
              <a:rPr lang="ru-RU" sz="2000"/>
              <a:t>                            Пиши </a:t>
            </a:r>
            <a:r>
              <a:rPr lang="ru-RU" sz="24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–ск-</a:t>
            </a:r>
            <a:r>
              <a:rPr lang="ru-RU" sz="2000"/>
              <a:t>:</a:t>
            </a:r>
          </a:p>
          <a:p>
            <a:pPr>
              <a:buFontTx/>
              <a:buNone/>
            </a:pPr>
            <a:r>
              <a:rPr lang="ru-RU" sz="2000"/>
              <a:t>вязок- - вязкий                 казак – казацкий           француз - французский</a:t>
            </a:r>
          </a:p>
          <a:p>
            <a:pPr>
              <a:buFontTx/>
              <a:buNone/>
            </a:pPr>
            <a:r>
              <a:rPr lang="ru-RU" sz="2000"/>
              <a:t>Резок – резкий                ткач – ткацкий               богатырь - богатырский</a:t>
            </a:r>
          </a:p>
          <a:p>
            <a:pPr>
              <a:buFontTx/>
              <a:buNone/>
            </a:pPr>
            <a:r>
              <a:rPr lang="ru-RU" sz="2000"/>
              <a:t>                                          немец – немецкий        Одесса - одесский</a:t>
            </a:r>
          </a:p>
        </p:txBody>
      </p:sp>
      <p:sp>
        <p:nvSpPr>
          <p:cNvPr id="3076" name="AutoShape 4"/>
          <p:cNvSpPr>
            <a:spLocks noChangeArrowheads="1"/>
          </p:cNvSpPr>
          <p:nvPr/>
        </p:nvSpPr>
        <p:spPr bwMode="auto">
          <a:xfrm>
            <a:off x="1187450" y="1844675"/>
            <a:ext cx="215900" cy="360363"/>
          </a:xfrm>
          <a:prstGeom prst="downArrow">
            <a:avLst>
              <a:gd name="adj1" fmla="val 50000"/>
              <a:gd name="adj2" fmla="val 41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3077" name="AutoShape 5"/>
          <p:cNvSpPr>
            <a:spLocks noChangeArrowheads="1"/>
          </p:cNvSpPr>
          <p:nvPr/>
        </p:nvSpPr>
        <p:spPr bwMode="auto">
          <a:xfrm>
            <a:off x="4067175" y="1844675"/>
            <a:ext cx="217488" cy="360363"/>
          </a:xfrm>
          <a:prstGeom prst="downArrow">
            <a:avLst>
              <a:gd name="adj1" fmla="val 50000"/>
              <a:gd name="adj2" fmla="val 4142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3078" name="AutoShape 6"/>
          <p:cNvSpPr>
            <a:spLocks noChangeArrowheads="1"/>
          </p:cNvSpPr>
          <p:nvPr/>
        </p:nvSpPr>
        <p:spPr bwMode="auto">
          <a:xfrm flipH="1">
            <a:off x="7308850" y="1844675"/>
            <a:ext cx="215900" cy="360363"/>
          </a:xfrm>
          <a:prstGeom prst="downArrow">
            <a:avLst>
              <a:gd name="adj1" fmla="val 50000"/>
              <a:gd name="adj2" fmla="val 41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3083" name="AutoShape 11"/>
          <p:cNvSpPr>
            <a:spLocks noChangeArrowheads="1"/>
          </p:cNvSpPr>
          <p:nvPr/>
        </p:nvSpPr>
        <p:spPr bwMode="auto">
          <a:xfrm>
            <a:off x="1763713" y="2349500"/>
            <a:ext cx="144462" cy="287338"/>
          </a:xfrm>
          <a:prstGeom prst="flowChartExtra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5" name="AutoShape 13"/>
          <p:cNvSpPr>
            <a:spLocks noChangeArrowheads="1"/>
          </p:cNvSpPr>
          <p:nvPr/>
        </p:nvSpPr>
        <p:spPr bwMode="auto">
          <a:xfrm flipH="1">
            <a:off x="1835150" y="2852738"/>
            <a:ext cx="73025" cy="215900"/>
          </a:xfrm>
          <a:prstGeom prst="flowChartExtra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6" name="AutoShape 14"/>
          <p:cNvSpPr>
            <a:spLocks noChangeArrowheads="1"/>
          </p:cNvSpPr>
          <p:nvPr/>
        </p:nvSpPr>
        <p:spPr bwMode="auto">
          <a:xfrm flipH="1">
            <a:off x="4932363" y="2492375"/>
            <a:ext cx="71437" cy="144463"/>
          </a:xfrm>
          <a:prstGeom prst="flowChartExtra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7" name="AutoShape 15"/>
          <p:cNvSpPr>
            <a:spLocks noChangeArrowheads="1"/>
          </p:cNvSpPr>
          <p:nvPr/>
        </p:nvSpPr>
        <p:spPr bwMode="auto">
          <a:xfrm>
            <a:off x="4643438" y="2852738"/>
            <a:ext cx="73025" cy="144462"/>
          </a:xfrm>
          <a:prstGeom prst="flowChartExtra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8" name="AutoShape 16"/>
          <p:cNvSpPr>
            <a:spLocks noChangeArrowheads="1"/>
          </p:cNvSpPr>
          <p:nvPr/>
        </p:nvSpPr>
        <p:spPr bwMode="auto">
          <a:xfrm>
            <a:off x="5148263" y="3141663"/>
            <a:ext cx="71437" cy="215900"/>
          </a:xfrm>
          <a:prstGeom prst="flowChartExtra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9" name="AutoShape 17"/>
          <p:cNvSpPr>
            <a:spLocks noChangeArrowheads="1"/>
          </p:cNvSpPr>
          <p:nvPr/>
        </p:nvSpPr>
        <p:spPr bwMode="auto">
          <a:xfrm>
            <a:off x="8388350" y="2492375"/>
            <a:ext cx="144463" cy="144463"/>
          </a:xfrm>
          <a:prstGeom prst="flowChartExtra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90" name="AutoShape 18"/>
          <p:cNvSpPr>
            <a:spLocks noChangeArrowheads="1"/>
          </p:cNvSpPr>
          <p:nvPr/>
        </p:nvSpPr>
        <p:spPr bwMode="auto">
          <a:xfrm flipH="1">
            <a:off x="8316913" y="2852738"/>
            <a:ext cx="215900" cy="144462"/>
          </a:xfrm>
          <a:prstGeom prst="flowChartExtra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91" name="AutoShape 19"/>
          <p:cNvSpPr>
            <a:spLocks noChangeArrowheads="1"/>
          </p:cNvSpPr>
          <p:nvPr/>
        </p:nvSpPr>
        <p:spPr bwMode="auto">
          <a:xfrm>
            <a:off x="7740650" y="3213100"/>
            <a:ext cx="215900" cy="215900"/>
          </a:xfrm>
          <a:prstGeom prst="flowChartExtra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3092" name="Picture 20" descr="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6238" y="4076700"/>
            <a:ext cx="2976562" cy="22336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z="3600" b="1" i="1" dirty="0">
              <a:solidFill>
                <a:srgbClr val="0033CC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4000" dirty="0"/>
              <a:t>Рыбацкий, узкий, французский, близкий,</a:t>
            </a:r>
          </a:p>
          <a:p>
            <a:r>
              <a:rPr lang="ru-RU" sz="4000" dirty="0"/>
              <a:t> киргизский, турецкий, молодецкий, </a:t>
            </a:r>
          </a:p>
          <a:p>
            <a:r>
              <a:rPr lang="ru-RU" sz="4000" dirty="0"/>
              <a:t>белорусский, индусский, скользкий, </a:t>
            </a:r>
          </a:p>
          <a:p>
            <a:r>
              <a:rPr lang="ru-RU" sz="4000" dirty="0"/>
              <a:t>дерзкий, мерзкий, кавказский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050"/>
          </a:xfrm>
        </p:spPr>
        <p:txBody>
          <a:bodyPr/>
          <a:lstStyle/>
          <a:p>
            <a:r>
              <a:rPr lang="ru-RU" sz="4000">
                <a:solidFill>
                  <a:srgbClr val="0033CC"/>
                </a:solidFill>
              </a:rPr>
              <a:t>Мягкий знак перед суффиксом –ск-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981075"/>
            <a:ext cx="9144000" cy="5876925"/>
          </a:xfrm>
        </p:spPr>
        <p:txBody>
          <a:bodyPr/>
          <a:lstStyle/>
          <a:p>
            <a:pPr>
              <a:buFontTx/>
              <a:buNone/>
            </a:pPr>
            <a:r>
              <a:rPr lang="ru-RU" sz="2400" u="sng"/>
              <a:t>Суффикс </a:t>
            </a:r>
            <a:r>
              <a:rPr lang="ru-RU" sz="24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–ск-</a:t>
            </a:r>
            <a:r>
              <a:rPr lang="ru-RU" sz="2400" u="sng"/>
              <a:t> стоит после буквы</a:t>
            </a:r>
            <a:r>
              <a:rPr lang="ru-RU" sz="2400" u="sng">
                <a:solidFill>
                  <a:srgbClr val="0033CC"/>
                </a:solidFill>
              </a:rPr>
              <a:t> </a:t>
            </a:r>
            <a:r>
              <a:rPr lang="ru-RU" sz="2400" b="1" i="1" u="sng">
                <a:solidFill>
                  <a:srgbClr val="0033CC"/>
                </a:solidFill>
              </a:rPr>
              <a:t>л </a:t>
            </a:r>
            <a:r>
              <a:rPr lang="en-US" sz="2400" i="1" u="sng"/>
              <a:t>?</a:t>
            </a:r>
            <a:endParaRPr lang="ru-RU" sz="2400" i="1" u="sng"/>
          </a:p>
          <a:p>
            <a:pPr>
              <a:buFontTx/>
              <a:buNone/>
            </a:pPr>
            <a:r>
              <a:rPr lang="ru-RU" sz="2400" i="1"/>
              <a:t> </a:t>
            </a:r>
            <a:r>
              <a:rPr lang="ru-RU" sz="2400" i="1">
                <a:solidFill>
                  <a:srgbClr val="009900"/>
                </a:solidFill>
              </a:rPr>
              <a:t>  </a:t>
            </a:r>
            <a:r>
              <a:rPr lang="ru-RU" sz="2400" b="1" i="1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Да  </a:t>
            </a:r>
            <a:r>
              <a:rPr lang="ru-RU" sz="2400" i="1"/>
              <a:t>                                                  </a:t>
            </a:r>
            <a:r>
              <a:rPr lang="ru-RU" sz="24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Нет</a:t>
            </a:r>
          </a:p>
          <a:p>
            <a:pPr>
              <a:buFontTx/>
              <a:buNone/>
            </a:pPr>
            <a:endParaRPr lang="ru-RU" sz="2400" b="1" i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None/>
            </a:pPr>
            <a:r>
              <a:rPr lang="ru-RU" sz="2400" b="1" i="1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Пиши</a:t>
            </a:r>
            <a:r>
              <a:rPr lang="ru-RU" sz="2400" i="1">
                <a:solidFill>
                  <a:srgbClr val="0033CC"/>
                </a:solidFill>
              </a:rPr>
              <a:t> </a:t>
            </a:r>
            <a:r>
              <a:rPr lang="ru-RU" sz="2800" b="1" i="1" u="sng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Ь</a:t>
            </a:r>
            <a:r>
              <a:rPr lang="ru-RU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  <a:r>
              <a:rPr lang="ru-RU" sz="2400" i="1"/>
              <a:t>              Есть суфф. </a:t>
            </a:r>
            <a:r>
              <a:rPr lang="ru-RU" sz="24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–ск-</a:t>
            </a:r>
            <a:r>
              <a:rPr lang="ru-RU" sz="2400" i="1"/>
              <a:t> в названиях</a:t>
            </a:r>
          </a:p>
          <a:p>
            <a:pPr>
              <a:buFontTx/>
              <a:buNone/>
            </a:pPr>
            <a:r>
              <a:rPr lang="ru-RU" sz="2000" i="1"/>
              <a:t>сел</a:t>
            </a:r>
            <a:r>
              <a:rPr lang="ru-RU" sz="20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ь</a:t>
            </a:r>
            <a:r>
              <a:rPr lang="ru-RU" sz="2000" i="1"/>
              <a:t>ский               месяцев</a:t>
            </a:r>
            <a:r>
              <a:rPr lang="en-US" sz="2000" i="1"/>
              <a:t>?</a:t>
            </a:r>
          </a:p>
          <a:p>
            <a:pPr>
              <a:buFontTx/>
              <a:buNone/>
            </a:pPr>
            <a:r>
              <a:rPr lang="ru-RU" sz="2000" i="1"/>
              <a:t>июл</a:t>
            </a:r>
            <a:r>
              <a:rPr lang="ru-RU" sz="20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ь</a:t>
            </a:r>
            <a:r>
              <a:rPr lang="ru-RU" sz="2000" i="1"/>
              <a:t>ский</a:t>
            </a:r>
            <a:r>
              <a:rPr lang="en-US" sz="2000" i="1"/>
              <a:t>                 </a:t>
            </a:r>
            <a:r>
              <a:rPr lang="ru-RU" sz="2000" b="1" i="1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Да.</a:t>
            </a:r>
            <a:r>
              <a:rPr lang="ru-RU" sz="2000" i="1"/>
              <a:t>   </a:t>
            </a:r>
          </a:p>
          <a:p>
            <a:pPr>
              <a:buFontTx/>
              <a:buNone/>
            </a:pPr>
            <a:r>
              <a:rPr lang="ru-RU" sz="2000" i="1"/>
              <a:t>пол</a:t>
            </a:r>
            <a:r>
              <a:rPr lang="ru-RU" sz="20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ь</a:t>
            </a:r>
            <a:r>
              <a:rPr lang="ru-RU" sz="2000" i="1"/>
              <a:t>ский                                                              </a:t>
            </a:r>
            <a:r>
              <a:rPr lang="ru-RU" sz="2000" b="1" i="1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 остальных случаях</a:t>
            </a:r>
          </a:p>
          <a:p>
            <a:pPr>
              <a:buFontTx/>
              <a:buNone/>
            </a:pPr>
            <a:r>
              <a:rPr lang="ru-RU" sz="2000" i="1"/>
              <a:t>Кол</a:t>
            </a:r>
            <a:r>
              <a:rPr lang="ru-RU" sz="20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ь</a:t>
            </a:r>
            <a:r>
              <a:rPr lang="ru-RU" sz="2000" i="1"/>
              <a:t>ский              </a:t>
            </a:r>
            <a:r>
              <a:rPr lang="ru-RU" sz="2000" i="1">
                <a:solidFill>
                  <a:srgbClr val="0033CC"/>
                </a:solidFill>
              </a:rPr>
              <a:t> </a:t>
            </a:r>
            <a:r>
              <a:rPr lang="ru-RU" sz="2000" b="1" i="1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Пиши </a:t>
            </a:r>
            <a:r>
              <a:rPr lang="ru-RU" sz="24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Ь</a:t>
            </a:r>
            <a:r>
              <a:rPr lang="ru-RU" sz="2000" i="1"/>
              <a:t>:                                  Пиши без </a:t>
            </a:r>
            <a:r>
              <a:rPr lang="ru-RU" sz="24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Ь</a:t>
            </a:r>
            <a:r>
              <a:rPr lang="ru-RU" sz="2000" b="1" i="1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</a:p>
          <a:p>
            <a:pPr>
              <a:buFontTx/>
              <a:buNone/>
            </a:pPr>
            <a:r>
              <a:rPr lang="ru-RU" sz="2000" i="1"/>
              <a:t>июн</a:t>
            </a:r>
            <a:r>
              <a:rPr lang="ru-RU" sz="20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ь</a:t>
            </a:r>
            <a:r>
              <a:rPr lang="ru-RU" sz="2000" i="1"/>
              <a:t>ский                                                              сибирский</a:t>
            </a:r>
          </a:p>
          <a:p>
            <a:pPr>
              <a:buFontTx/>
              <a:buNone/>
            </a:pPr>
            <a:r>
              <a:rPr lang="ru-RU" sz="2000" i="1"/>
              <a:t>                             сентябр</a:t>
            </a:r>
            <a:r>
              <a:rPr lang="ru-RU" sz="24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ь</a:t>
            </a:r>
            <a:r>
              <a:rPr lang="ru-RU" sz="2000" i="1"/>
              <a:t>ский                        казанский</a:t>
            </a:r>
          </a:p>
          <a:p>
            <a:pPr>
              <a:buFontTx/>
              <a:buNone/>
            </a:pPr>
            <a:r>
              <a:rPr lang="ru-RU" sz="2000" i="1"/>
              <a:t>                             октябр</a:t>
            </a:r>
            <a:r>
              <a:rPr lang="ru-RU" sz="24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ь</a:t>
            </a:r>
            <a:r>
              <a:rPr lang="ru-RU" sz="2000" i="1"/>
              <a:t>ский</a:t>
            </a:r>
          </a:p>
          <a:p>
            <a:pPr>
              <a:buFontTx/>
              <a:buNone/>
            </a:pPr>
            <a:r>
              <a:rPr lang="ru-RU" sz="2000" i="1"/>
              <a:t>                             ноябр</a:t>
            </a:r>
            <a:r>
              <a:rPr lang="ru-RU" sz="24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ь</a:t>
            </a:r>
            <a:r>
              <a:rPr lang="ru-RU" sz="2000" i="1"/>
              <a:t>ский</a:t>
            </a:r>
          </a:p>
          <a:p>
            <a:pPr>
              <a:buFontTx/>
              <a:buNone/>
            </a:pPr>
            <a:r>
              <a:rPr lang="ru-RU" sz="2000" i="1"/>
              <a:t>           </a:t>
            </a:r>
            <a:r>
              <a:rPr lang="ru-RU" sz="2000" b="1" i="1" u="sng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Исключение:</a:t>
            </a:r>
            <a:r>
              <a:rPr lang="ru-RU" sz="2000" b="1" i="1"/>
              <a:t> январский</a:t>
            </a:r>
          </a:p>
        </p:txBody>
      </p:sp>
      <p:sp>
        <p:nvSpPr>
          <p:cNvPr id="6150" name="AutoShape 6"/>
          <p:cNvSpPr>
            <a:spLocks noChangeArrowheads="1"/>
          </p:cNvSpPr>
          <p:nvPr/>
        </p:nvSpPr>
        <p:spPr bwMode="auto">
          <a:xfrm>
            <a:off x="684213" y="1844675"/>
            <a:ext cx="287337" cy="431800"/>
          </a:xfrm>
          <a:prstGeom prst="downArrow">
            <a:avLst>
              <a:gd name="adj1" fmla="val 50000"/>
              <a:gd name="adj2" fmla="val 3756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6151" name="AutoShape 7"/>
          <p:cNvSpPr>
            <a:spLocks noChangeArrowheads="1"/>
          </p:cNvSpPr>
          <p:nvPr/>
        </p:nvSpPr>
        <p:spPr bwMode="auto">
          <a:xfrm flipH="1">
            <a:off x="5580063" y="1844675"/>
            <a:ext cx="287337" cy="431800"/>
          </a:xfrm>
          <a:prstGeom prst="downArrow">
            <a:avLst>
              <a:gd name="adj1" fmla="val 50000"/>
              <a:gd name="adj2" fmla="val 3756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6152" name="AutoShape 8"/>
          <p:cNvSpPr>
            <a:spLocks noChangeArrowheads="1"/>
          </p:cNvSpPr>
          <p:nvPr/>
        </p:nvSpPr>
        <p:spPr bwMode="auto">
          <a:xfrm flipH="1">
            <a:off x="2843213" y="3500438"/>
            <a:ext cx="215900" cy="360362"/>
          </a:xfrm>
          <a:prstGeom prst="downArrow">
            <a:avLst>
              <a:gd name="adj1" fmla="val 50000"/>
              <a:gd name="adj2" fmla="val 41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z="280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r>
              <a:rPr lang="ru-RU"/>
              <a:t>1</a:t>
            </a:r>
            <a:r>
              <a:rPr lang="ru-RU" i="1"/>
              <a:t>. Я вижу  низкий домик из маленьких деревянных столбиков.</a:t>
            </a:r>
          </a:p>
          <a:p>
            <a:r>
              <a:rPr lang="ru-RU" i="1"/>
              <a:t> 2.Дыхание близкой грозы уже веяло под окном. </a:t>
            </a:r>
          </a:p>
          <a:p>
            <a:r>
              <a:rPr lang="ru-RU" i="1"/>
              <a:t>3. Узкая полоска неба висит над ущельем. </a:t>
            </a:r>
          </a:p>
          <a:p>
            <a:r>
              <a:rPr lang="ru-RU" i="1"/>
              <a:t>4. Казацкое дело провалилось. </a:t>
            </a:r>
          </a:p>
          <a:p>
            <a:r>
              <a:rPr lang="ru-RU" i="1"/>
              <a:t>5. Слышится молодецкий посвист.</a:t>
            </a:r>
          </a:p>
          <a:p>
            <a:r>
              <a:rPr lang="ru-RU" i="1"/>
              <a:t> 6. Есть в светлости весенних вечеров умильная таинственная прелесть.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227</Words>
  <Application>Microsoft Office PowerPoint</Application>
  <PresentationFormat>Экран (4:3)</PresentationFormat>
  <Paragraphs>37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Оформление по умолчанию</vt:lpstr>
      <vt:lpstr>Подготовили  ученики 6А класса   Дикий Павел и Юрисаров Тимофей</vt:lpstr>
      <vt:lpstr>Суффиксы –к- и –ск- в прилагательных Мягкий знак перед суффиксом –ск-</vt:lpstr>
      <vt:lpstr>Слайд 3</vt:lpstr>
      <vt:lpstr>Слайд 4</vt:lpstr>
      <vt:lpstr>Мягкий знак перед суффиксом –ск-</vt:lpstr>
      <vt:lpstr>Слайд 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Суффиксы –к- и –ск- в прилагательных Мягкий знак перед суффиксом –ск-</dc:title>
  <dc:creator>Mama</dc:creator>
  <cp:lastModifiedBy>admin</cp:lastModifiedBy>
  <cp:revision>25</cp:revision>
  <dcterms:created xsi:type="dcterms:W3CDTF">2008-01-25T16:44:13Z</dcterms:created>
  <dcterms:modified xsi:type="dcterms:W3CDTF">2014-12-02T02:54:45Z</dcterms:modified>
</cp:coreProperties>
</file>