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57" r:id="rId4"/>
    <p:sldId id="270" r:id="rId5"/>
    <p:sldId id="258" r:id="rId6"/>
    <p:sldId id="259" r:id="rId7"/>
    <p:sldId id="260" r:id="rId8"/>
    <p:sldId id="268" r:id="rId9"/>
    <p:sldId id="269" r:id="rId10"/>
    <p:sldId id="261" r:id="rId11"/>
    <p:sldId id="262" r:id="rId12"/>
    <p:sldId id="263" r:id="rId13"/>
    <p:sldId id="266" r:id="rId14"/>
    <p:sldId id="267" r:id="rId15"/>
    <p:sldId id="26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CC0066"/>
    <a:srgbClr val="006666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FF57E-6B03-4350-A5C5-CD34AA09660E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31924-088F-4C71-92B5-9CC3EF36CE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4ED15FF-59C7-45DE-9952-C099D8E05331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BA23952-80AD-4F9B-B8F8-10345D765E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71B91-7AA5-41D2-A848-C9778B807322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F9E3E-0CE5-459A-9AD8-DE19BD268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57993-6C19-4900-B196-DB8B7975494E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B954C-B593-4434-9E5D-15F03166BA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79F877-627C-405F-B307-09BC720F3FD0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B0841-007E-4EDD-9C3E-DE42F78B07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C2E91E1-871B-4BDD-AB5D-1CFD15F8558F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233E1E6-BC0D-48D4-B891-777FC0C4C3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12200-F1CC-4733-8EDC-8ED23459F3E1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C2B2C-1891-4EA1-B6D3-C7E702EB33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02B7D8A-4125-4A29-9082-C894F68D43E2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A44E7C6-A83B-4D1C-A7F4-ED0128704A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7FB48B7-E658-421E-9CD8-3A3B3114448E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574B51C-7BB1-4716-AA85-CE08AD656B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BB32B-384A-409D-A3E4-65E4C5320CFE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075CA-D44A-48C6-972E-038218B6B8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FB53C-EA6B-4873-B366-BC0121269DFD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BC794-DEC4-4A70-A3DA-F6E02258E2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EFAC44-2FDB-428B-9E30-E7FEA14FA568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EBDEDD-24B2-4285-8362-C8FFF2BC2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3" r:id="rId4"/>
    <p:sldLayoutId id="2147483682" r:id="rId5"/>
    <p:sldLayoutId id="2147483687" r:id="rId6"/>
    <p:sldLayoutId id="2147483681" r:id="rId7"/>
    <p:sldLayoutId id="2147483688" r:id="rId8"/>
    <p:sldLayoutId id="2147483689" r:id="rId9"/>
    <p:sldLayoutId id="2147483680" r:id="rId10"/>
    <p:sldLayoutId id="21474836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12" descr="tumblr_m26mlp80PI1rnk2nto1_500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3141663"/>
            <a:ext cx="16510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Рисунок 5" descr="disney-princess-jasmine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625" y="1916113"/>
            <a:ext cx="1490663" cy="299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4" descr="Незнайка_en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2852738"/>
            <a:ext cx="1179512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Рисунок 3" descr="al_pop03_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32138" y="1196975"/>
            <a:ext cx="2381250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71800" y="0"/>
            <a:ext cx="6172200" cy="431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7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350000"/>
            <a:ext cx="6172200" cy="508000"/>
          </a:xfrm>
        </p:spPr>
        <p:txBody>
          <a:bodyPr>
            <a:normAutofit fontScale="40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ru-RU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319" name="Рисунок 8" descr="1327662680_igrywinx.ru-3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9925" y="2060575"/>
            <a:ext cx="2008188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Рисунок 7" descr="Bankoboev.Ru_tancuyuschii_buratino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3663" y="3500438"/>
            <a:ext cx="14335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1" descr="аи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989138"/>
            <a:ext cx="7921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Рисунок 2" descr="а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3141663"/>
            <a:ext cx="792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Рисунок 3" descr="о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7813" y="5229225"/>
            <a:ext cx="7953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Рисунок 4" descr="и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76375" y="4221163"/>
            <a:ext cx="8191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00338" y="1916113"/>
            <a:ext cx="5975350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l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i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ke, k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i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nd, t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i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me</a:t>
            </a:r>
            <a:endParaRPr lang="ru-RU" sz="44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313" y="2997200"/>
            <a:ext cx="59055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f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u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nny, 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u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ncle, pl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u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mp</a:t>
            </a:r>
            <a:endParaRPr lang="ru-RU" sz="44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00338" y="5157788"/>
            <a:ext cx="5903912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b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all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, t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all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, sm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all</a:t>
            </a:r>
            <a:endParaRPr lang="ru-RU" sz="4400" dirty="0">
              <a:solidFill>
                <a:srgbClr val="00B050"/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0338" y="4076700"/>
            <a:ext cx="6119812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i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s, h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e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, ch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i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ldren, sl</a:t>
            </a:r>
            <a:r>
              <a:rPr lang="en-US" sz="4400" dirty="0">
                <a:solidFill>
                  <a:srgbClr val="00B050"/>
                </a:solidFill>
                <a:latin typeface="Berlin Sans FB Demi" pitchFamily="34" charset="0"/>
                <a:cs typeface="+mn-cs"/>
              </a:rPr>
              <a:t>i</a:t>
            </a:r>
            <a:r>
              <a:rPr lang="en-US" sz="44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m</a:t>
            </a:r>
            <a:endParaRPr lang="ru-RU" sz="44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6375" y="549275"/>
            <a:ext cx="6551613" cy="922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cs typeface="+mn-cs"/>
              </a:rPr>
              <a:t>Phonetic practice</a:t>
            </a:r>
            <a:endParaRPr lang="ru-RU" sz="5400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udio_kniga_malysh_i_karlson_869851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588224" y="2492896"/>
            <a:ext cx="1001820" cy="2652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a0c411b1dd9e645f7b1b97d940bd89d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7584" y="692696"/>
            <a:ext cx="2664317" cy="4423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Прямая со стрелкой 9"/>
          <p:cNvCxnSpPr/>
          <p:nvPr/>
        </p:nvCxnSpPr>
        <p:spPr>
          <a:xfrm>
            <a:off x="2843213" y="836613"/>
            <a:ext cx="128587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987675" y="5013325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2069306" y="2907507"/>
            <a:ext cx="41433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6" name="TextBox 14"/>
          <p:cNvSpPr txBox="1">
            <a:spLocks noChangeArrowheads="1"/>
          </p:cNvSpPr>
          <p:nvPr/>
        </p:nvSpPr>
        <p:spPr bwMode="auto">
          <a:xfrm>
            <a:off x="4211638" y="1773238"/>
            <a:ext cx="107156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006666"/>
                </a:solidFill>
                <a:latin typeface="Berlin Sans FB Demi" pitchFamily="34" charset="0"/>
              </a:rPr>
              <a:t>tall</a:t>
            </a:r>
            <a:endParaRPr lang="ru-RU" sz="4400">
              <a:solidFill>
                <a:srgbClr val="006666"/>
              </a:solidFill>
              <a:latin typeface="Century Schoolbook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331913" y="5300663"/>
            <a:ext cx="25003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006666"/>
                </a:solidFill>
                <a:latin typeface="Berlin Sans FB Demi" pitchFamily="34" charset="0"/>
              </a:rPr>
              <a:t>She’s tall.</a:t>
            </a:r>
            <a:endParaRPr lang="ru-RU" sz="4400">
              <a:solidFill>
                <a:srgbClr val="006666"/>
              </a:solidFill>
              <a:latin typeface="Century Schoolbook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>
            <a:off x="5940425" y="5013325"/>
            <a:ext cx="107156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0800000">
            <a:off x="5940425" y="2636838"/>
            <a:ext cx="11430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4762500" y="3814763"/>
            <a:ext cx="235743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1" name="TextBox 31"/>
          <p:cNvSpPr txBox="1">
            <a:spLocks noChangeArrowheads="1"/>
          </p:cNvSpPr>
          <p:nvPr/>
        </p:nvSpPr>
        <p:spPr bwMode="auto">
          <a:xfrm>
            <a:off x="4500563" y="3357563"/>
            <a:ext cx="143033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C00000"/>
                </a:solidFill>
                <a:latin typeface="Berlin Sans FB Demi" pitchFamily="34" charset="0"/>
              </a:rPr>
              <a:t>short</a:t>
            </a:r>
            <a:endParaRPr lang="ru-RU" sz="44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5508625" y="5229225"/>
            <a:ext cx="33115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C00000"/>
                </a:solidFill>
                <a:latin typeface="Berlin Sans FB Demi" pitchFamily="34" charset="0"/>
              </a:rPr>
              <a:t>He’s short.</a:t>
            </a:r>
            <a:endParaRPr lang="ru-RU" sz="4400">
              <a:solidFill>
                <a:srgbClr val="C0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1" descr="Bankoboev.Ru_tancuyuschii_buratino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997200"/>
            <a:ext cx="2079625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Рисунок 2" descr="Aladdin-disney-30712030-791-102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268413"/>
            <a:ext cx="2181225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395288" y="1700213"/>
            <a:ext cx="12969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C00000"/>
                </a:solidFill>
                <a:latin typeface="Berlin Sans FB Demi" pitchFamily="34" charset="0"/>
              </a:rPr>
              <a:t>He’s</a:t>
            </a:r>
            <a:endParaRPr lang="ru-RU" sz="44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2275" y="1916113"/>
            <a:ext cx="935038" cy="3603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2627313" y="1700213"/>
            <a:ext cx="5048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C00000"/>
                </a:solidFill>
                <a:latin typeface="Berlin Sans FB Demi" pitchFamily="34" charset="0"/>
              </a:rPr>
              <a:t>.</a:t>
            </a:r>
            <a:endParaRPr lang="ru-RU" sz="44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425" y="3141663"/>
            <a:ext cx="1439863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He’s</a:t>
            </a:r>
            <a:r>
              <a:rPr lang="en-US" dirty="0">
                <a:latin typeface="+mn-lt"/>
                <a:cs typeface="+mn-cs"/>
              </a:rPr>
              <a:t> 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64388" y="3429000"/>
            <a:ext cx="936625" cy="36036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101013" y="3141663"/>
            <a:ext cx="50323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.</a:t>
            </a:r>
            <a:endParaRPr lang="ru-RU" sz="4400" dirty="0">
              <a:solidFill>
                <a:schemeClr val="accent2">
                  <a:lumMod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16393" name="Рисунок 10" descr="439_zoom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3575" y="115888"/>
            <a:ext cx="965200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2" descr="0_a4f8a_256dafce_XL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1214438"/>
            <a:ext cx="3541713" cy="420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rot="5400000">
            <a:off x="1749426" y="4679950"/>
            <a:ext cx="22145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2320926" y="4679950"/>
            <a:ext cx="22145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6200000" flipH="1">
            <a:off x="2714625" y="4500563"/>
            <a:ext cx="2500313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4251325" y="4608513"/>
            <a:ext cx="23574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857500" y="5786438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000500" y="5786438"/>
            <a:ext cx="142875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6" name="TextBox 20"/>
          <p:cNvSpPr txBox="1">
            <a:spLocks noChangeArrowheads="1"/>
          </p:cNvSpPr>
          <p:nvPr/>
        </p:nvSpPr>
        <p:spPr bwMode="auto">
          <a:xfrm>
            <a:off x="2484438" y="5732463"/>
            <a:ext cx="14287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C00000"/>
                </a:solidFill>
                <a:latin typeface="Berlin Sans FB Demi" pitchFamily="34" charset="0"/>
              </a:rPr>
              <a:t>slim</a:t>
            </a:r>
            <a:endParaRPr lang="ru-RU" sz="44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17417" name="TextBox 21"/>
          <p:cNvSpPr txBox="1">
            <a:spLocks noChangeArrowheads="1"/>
          </p:cNvSpPr>
          <p:nvPr/>
        </p:nvSpPr>
        <p:spPr bwMode="auto">
          <a:xfrm>
            <a:off x="4071938" y="5715000"/>
            <a:ext cx="18573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006666"/>
                </a:solidFill>
                <a:latin typeface="Berlin Sans FB Demi" pitchFamily="34" charset="0"/>
              </a:rPr>
              <a:t>plump</a:t>
            </a:r>
            <a:endParaRPr lang="ru-RU" sz="4400">
              <a:solidFill>
                <a:srgbClr val="006666"/>
              </a:solidFill>
              <a:latin typeface="Century Schoolbook" pitchFamily="18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50825" y="2349500"/>
            <a:ext cx="29210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C00000"/>
                </a:solidFill>
                <a:latin typeface="Berlin Sans FB Demi" pitchFamily="34" charset="0"/>
              </a:rPr>
              <a:t>He’s slim.</a:t>
            </a:r>
            <a:endParaRPr lang="ru-RU" sz="44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580063" y="1268413"/>
            <a:ext cx="32067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006666"/>
                </a:solidFill>
                <a:latin typeface="Berlin Sans FB Demi" pitchFamily="34" charset="0"/>
              </a:rPr>
              <a:t>He’s plump.</a:t>
            </a:r>
            <a:endParaRPr lang="ru-RU" sz="4400">
              <a:solidFill>
                <a:srgbClr val="006666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1" descr="Fred-and-Barney-the-flintstones-2150423-359-412_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484313"/>
            <a:ext cx="1609725" cy="376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Рисунок 2" descr="mul5_thum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3575" y="1268413"/>
            <a:ext cx="2452688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3" descr="Fred-and-Barney-the-flintstones-2150423-359-412_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1628775"/>
            <a:ext cx="168275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288" y="5287963"/>
            <a:ext cx="2305050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Fred is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tall and plump.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7675" y="5300663"/>
            <a:ext cx="1800225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Wilma is</a:t>
            </a:r>
            <a:endParaRPr lang="ru-RU" sz="32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5724525" y="5300663"/>
            <a:ext cx="19431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660033"/>
                </a:solidFill>
                <a:latin typeface="Berlin Sans FB Demi" pitchFamily="34" charset="0"/>
              </a:rPr>
              <a:t>Barney is </a:t>
            </a:r>
            <a:endParaRPr lang="ru-RU" sz="3200">
              <a:solidFill>
                <a:srgbClr val="660033"/>
              </a:solidFill>
              <a:latin typeface="Century Schoolbook" pitchFamily="18" charset="0"/>
            </a:endParaRPr>
          </a:p>
        </p:txBody>
      </p:sp>
      <p:sp>
        <p:nvSpPr>
          <p:cNvPr id="18439" name="Прямоугольник 11"/>
          <p:cNvSpPr>
            <a:spLocks noChangeArrowheads="1"/>
          </p:cNvSpPr>
          <p:nvPr/>
        </p:nvSpPr>
        <p:spPr bwMode="auto">
          <a:xfrm>
            <a:off x="3871913" y="5056188"/>
            <a:ext cx="285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E75C01"/>
                </a:solidFill>
                <a:latin typeface="Berlin Sans FB Demi" pitchFamily="34" charset="0"/>
              </a:rPr>
              <a:t> </a:t>
            </a:r>
            <a:endParaRPr lang="ru-RU">
              <a:latin typeface="Century Schoolbook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3438" y="5300663"/>
            <a:ext cx="936625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tall</a:t>
            </a:r>
            <a:endParaRPr lang="ru-RU" sz="32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59113" y="5805488"/>
            <a:ext cx="10810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and</a:t>
            </a:r>
            <a:endParaRPr lang="ru-RU" sz="32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738" y="5805488"/>
            <a:ext cx="12239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slim</a:t>
            </a:r>
            <a:endParaRPr lang="ru-RU" sz="32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87900" y="5805488"/>
            <a:ext cx="2889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.</a:t>
            </a:r>
            <a:endParaRPr lang="ru-RU" sz="32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24750" y="5300663"/>
            <a:ext cx="1150938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short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445" name="TextBox 22"/>
          <p:cNvSpPr txBox="1">
            <a:spLocks noChangeArrowheads="1"/>
          </p:cNvSpPr>
          <p:nvPr/>
        </p:nvSpPr>
        <p:spPr bwMode="auto">
          <a:xfrm>
            <a:off x="5795963" y="5805488"/>
            <a:ext cx="12969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660033"/>
                </a:solidFill>
                <a:latin typeface="Berlin Sans FB Demi" pitchFamily="34" charset="0"/>
              </a:rPr>
              <a:t>and</a:t>
            </a:r>
            <a:endParaRPr lang="ru-RU" sz="3200">
              <a:solidFill>
                <a:srgbClr val="660033"/>
              </a:solidFill>
              <a:latin typeface="Century Schoolbook" pitchFamily="18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804025" y="5805488"/>
            <a:ext cx="1944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660033"/>
                </a:solidFill>
                <a:latin typeface="Berlin Sans FB Demi" pitchFamily="34" charset="0"/>
              </a:rPr>
              <a:t>plump</a:t>
            </a:r>
            <a:endParaRPr lang="ru-RU" sz="3200">
              <a:solidFill>
                <a:srgbClr val="660033"/>
              </a:solidFill>
              <a:latin typeface="Century Schoolbook" pitchFamily="18" charset="0"/>
            </a:endParaRPr>
          </a:p>
        </p:txBody>
      </p:sp>
      <p:sp>
        <p:nvSpPr>
          <p:cNvPr id="18447" name="TextBox 24"/>
          <p:cNvSpPr txBox="1">
            <a:spLocks noChangeArrowheads="1"/>
          </p:cNvSpPr>
          <p:nvPr/>
        </p:nvSpPr>
        <p:spPr bwMode="auto">
          <a:xfrm>
            <a:off x="8027988" y="5805488"/>
            <a:ext cx="215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660033"/>
                </a:solidFill>
                <a:latin typeface="Berlin Sans FB Demi" pitchFamily="34" charset="0"/>
              </a:rPr>
              <a:t>.</a:t>
            </a:r>
            <a:endParaRPr lang="ru-RU" sz="3200">
              <a:solidFill>
                <a:srgbClr val="660033"/>
              </a:solidFill>
              <a:latin typeface="Century Schoolbook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0825" y="333375"/>
            <a:ext cx="3168650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What does Fred look like?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19475" y="188913"/>
            <a:ext cx="2592388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What does Wilma look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like?</a:t>
            </a:r>
            <a:endParaRPr lang="ru-RU" sz="32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588125" y="260350"/>
            <a:ext cx="23050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660033"/>
                </a:solidFill>
                <a:latin typeface="Berlin Sans FB Demi" pitchFamily="34" charset="0"/>
              </a:rPr>
              <a:t>What does Barney look like?</a:t>
            </a:r>
            <a:endParaRPr lang="ru-RU" sz="3200">
              <a:solidFill>
                <a:srgbClr val="660033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2" grpId="0"/>
      <p:bldP spid="24" grpId="0"/>
      <p:bldP spid="2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 descr="Fred-and-Barney-the-flintstones-2150423-359-412_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1357313"/>
            <a:ext cx="1609725" cy="376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2" descr="Fred-and-Barney-the-flintstones-2150423-359-412_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1428750"/>
            <a:ext cx="168275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28750" y="357188"/>
            <a:ext cx="2714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Berlin Sans FB Demi" pitchFamily="34" charset="0"/>
                <a:cs typeface="+mn-cs"/>
              </a:rPr>
              <a:t>dark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hair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7750" y="785813"/>
            <a:ext cx="22145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fair</a:t>
            </a:r>
            <a:r>
              <a:rPr lang="en-US" sz="4000" dirty="0">
                <a:latin typeface="Berlin Sans FB Demi" pitchFamily="34" charset="0"/>
                <a:cs typeface="+mn-cs"/>
              </a:rPr>
              <a:t>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hair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428875" y="1000125"/>
            <a:ext cx="428625" cy="285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5572125" y="1500188"/>
            <a:ext cx="428625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47813" y="5084763"/>
            <a:ext cx="26431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He’s got </a:t>
            </a:r>
            <a:r>
              <a:rPr lang="en-US" sz="3600" dirty="0">
                <a:latin typeface="Berlin Sans FB Demi" pitchFamily="34" charset="0"/>
                <a:cs typeface="+mn-cs"/>
              </a:rPr>
              <a:t>dark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 hair.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25" y="5072063"/>
            <a:ext cx="2357438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He’s got </a:t>
            </a:r>
            <a:r>
              <a:rPr lang="en-US" sz="3600" dirty="0">
                <a:solidFill>
                  <a:srgbClr val="FF9933"/>
                </a:solidFill>
                <a:latin typeface="Berlin Sans FB Demi" pitchFamily="34" charset="0"/>
                <a:cs typeface="+mn-cs"/>
              </a:rPr>
              <a:t>fair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Berlin Sans FB Demi" pitchFamily="34" charset="0"/>
                <a:cs typeface="+mn-cs"/>
              </a:rPr>
              <a:t> hair.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050" y="908050"/>
            <a:ext cx="52578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Match the opposites</a:t>
            </a:r>
            <a:endParaRPr lang="ru-RU" sz="4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2124075" y="2205038"/>
            <a:ext cx="2160588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tall</a:t>
            </a:r>
          </a:p>
          <a:p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slim</a:t>
            </a:r>
          </a:p>
          <a:p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short</a:t>
            </a:r>
          </a:p>
          <a:p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dark </a:t>
            </a:r>
            <a:endParaRPr lang="ru-RU" sz="4000">
              <a:solidFill>
                <a:srgbClr val="002060"/>
              </a:solidFill>
              <a:latin typeface="Century Schoolboo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6825" y="2205038"/>
            <a:ext cx="2951163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long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short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fair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plump 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2051050" y="908050"/>
            <a:ext cx="62658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C00000"/>
                </a:solidFill>
                <a:latin typeface="Berlin Sans FB Demi" pitchFamily="34" charset="0"/>
              </a:rPr>
              <a:t>Check your answers</a:t>
            </a:r>
            <a:endParaRPr lang="ru-RU" sz="40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2124075" y="2205038"/>
            <a:ext cx="19431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tall</a:t>
            </a:r>
          </a:p>
          <a:p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slim</a:t>
            </a:r>
          </a:p>
          <a:p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short</a:t>
            </a:r>
          </a:p>
          <a:p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dark </a:t>
            </a:r>
            <a:endParaRPr lang="ru-RU" sz="4000">
              <a:solidFill>
                <a:srgbClr val="002060"/>
              </a:solidFill>
              <a:latin typeface="Century Schoolbook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6825" y="2205038"/>
            <a:ext cx="2374900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long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short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fair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plump 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dirty="0">
              <a:latin typeface="+mn-lt"/>
              <a:cs typeface="+mn-cs"/>
            </a:endParaRPr>
          </a:p>
        </p:txBody>
      </p:sp>
      <p:cxnSp>
        <p:nvCxnSpPr>
          <p:cNvPr id="17" name="Прямая соединительная линия 16"/>
          <p:cNvCxnSpPr>
            <a:endCxn id="5" idx="1"/>
          </p:cNvCxnSpPr>
          <p:nvPr/>
        </p:nvCxnSpPr>
        <p:spPr>
          <a:xfrm flipV="1">
            <a:off x="3348038" y="3789363"/>
            <a:ext cx="1728787" cy="6477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132138" y="3284538"/>
            <a:ext cx="1944687" cy="122396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987675" y="2565400"/>
            <a:ext cx="2089150" cy="6477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3348038" y="2636838"/>
            <a:ext cx="1728787" cy="1152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1" descr="article-1285883635413-003FB9C800000258-719197_636x51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1500188"/>
            <a:ext cx="5424487" cy="436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1500" y="142875"/>
            <a:ext cx="77152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This person is tall and slim and she’s got fair hair. Who is this? </a:t>
            </a:r>
            <a:endParaRPr lang="ru-RU" sz="36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29063" y="5643563"/>
            <a:ext cx="1857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Berlin Sans FB Demi" pitchFamily="34" charset="0"/>
              </a:rPr>
              <a:t>Wilma ! </a:t>
            </a:r>
            <a:endParaRPr lang="ru-RU" sz="3600">
              <a:solidFill>
                <a:srgbClr val="FF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2"/>
          <p:cNvSpPr txBox="1">
            <a:spLocks noChangeArrowheads="1"/>
          </p:cNvSpPr>
          <p:nvPr/>
        </p:nvSpPr>
        <p:spPr bwMode="auto">
          <a:xfrm>
            <a:off x="2143125" y="285750"/>
            <a:ext cx="56435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C00000"/>
                </a:solidFill>
                <a:latin typeface="Berlin Sans FB Demi" pitchFamily="34" charset="0"/>
              </a:rPr>
              <a:t>What are they like?</a:t>
            </a:r>
            <a:endParaRPr lang="ru-RU" sz="4400">
              <a:solidFill>
                <a:srgbClr val="C00000"/>
              </a:solidFill>
              <a:latin typeface="Century Schoolbook" pitchFamily="18" charset="0"/>
            </a:endParaRPr>
          </a:p>
        </p:txBody>
      </p:sp>
      <p:pic>
        <p:nvPicPr>
          <p:cNvPr id="4" name="Рисунок 3" descr="x1lbym0cuginmlb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85875"/>
            <a:ext cx="2757487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330026694634_ryo-rrrsrss_003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000364" y="1643050"/>
            <a:ext cx="2425461" cy="3564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325016936_e3616526bf5ff3554aefcfc30a81823b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14942" y="4071942"/>
            <a:ext cx="3500462" cy="2264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00125" y="3643313"/>
            <a:ext cx="1500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C00000"/>
                </a:solidFill>
                <a:latin typeface="Berlin Sans FB Demi" pitchFamily="34" charset="0"/>
              </a:rPr>
              <a:t>funny</a:t>
            </a:r>
            <a:endParaRPr lang="ru-RU" sz="360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635375" y="5157788"/>
            <a:ext cx="14287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kind</a:t>
            </a:r>
            <a:endParaRPr lang="ru-RU" sz="3600">
              <a:solidFill>
                <a:srgbClr val="00B050"/>
              </a:solidFill>
              <a:latin typeface="Century Schoolbook" pitchFamily="18" charset="0"/>
              <a:cs typeface="Aharoni" pitchFamily="2" charset="-79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215063" y="3286125"/>
            <a:ext cx="1857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0070C0"/>
                </a:solidFill>
                <a:latin typeface="Berlin Sans FB Demi" pitchFamily="34" charset="0"/>
              </a:rPr>
              <a:t>friendly</a:t>
            </a:r>
            <a:endParaRPr lang="ru-RU" sz="3600">
              <a:solidFill>
                <a:srgbClr val="0070C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38823-130711208639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571480"/>
            <a:ext cx="4562475" cy="4552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429250" y="500063"/>
            <a:ext cx="3357563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006666"/>
                </a:solidFill>
                <a:latin typeface="Berlin Sans FB Demi" pitchFamily="34" charset="0"/>
              </a:rPr>
              <a:t>What does Masha look like? She’s short and slim and she’s got fair hair.</a:t>
            </a:r>
            <a:endParaRPr lang="ru-RU" sz="3200">
              <a:solidFill>
                <a:srgbClr val="006666"/>
              </a:solidFill>
              <a:latin typeface="Century Schoolbook" pitchFamily="18" charset="0"/>
            </a:endParaRPr>
          </a:p>
          <a:p>
            <a:endParaRPr lang="en-US" sz="3200">
              <a:latin typeface="Berlin Sans FB Demi" pitchFamily="34" charset="0"/>
            </a:endParaRPr>
          </a:p>
          <a:p>
            <a:endParaRPr lang="ru-RU" sz="3200">
              <a:latin typeface="Century Schoolbook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572125" y="3143250"/>
            <a:ext cx="328612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CC0066"/>
                </a:solidFill>
                <a:latin typeface="Berlin Sans FB Demi" pitchFamily="34" charset="0"/>
              </a:rPr>
              <a:t>What’s Masha like? </a:t>
            </a:r>
          </a:p>
          <a:p>
            <a:r>
              <a:rPr lang="en-US" sz="3200">
                <a:solidFill>
                  <a:srgbClr val="CC0066"/>
                </a:solidFill>
                <a:latin typeface="Berlin Sans FB Demi" pitchFamily="34" charset="0"/>
              </a:rPr>
              <a:t>She’s funny.</a:t>
            </a:r>
            <a:endParaRPr lang="ru-RU" sz="3200">
              <a:solidFill>
                <a:srgbClr val="CC0066"/>
              </a:solidFill>
              <a:latin typeface="Century Schoolbook" pitchFamily="18" charset="0"/>
            </a:endParaRPr>
          </a:p>
          <a:p>
            <a:r>
              <a:rPr lang="en-US" sz="3200">
                <a:latin typeface="Berlin Sans FB Demi" pitchFamily="34" charset="0"/>
              </a:rPr>
              <a:t> </a:t>
            </a:r>
            <a:endParaRPr lang="ru-RU" sz="3200">
              <a:latin typeface="Century Schoolbook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3000" y="5286375"/>
            <a:ext cx="6858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solidFill>
                  <a:srgbClr val="C00000"/>
                </a:solidFill>
                <a:latin typeface="Berlin Sans FB Demi" pitchFamily="34" charset="0"/>
              </a:rPr>
              <a:t>Now look at your friend. What does he/she look like? What’s he/she like?</a:t>
            </a:r>
            <a:endParaRPr lang="ru-RU" sz="3200">
              <a:solidFill>
                <a:srgbClr val="C0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" descr="Oscar-Williams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476250"/>
            <a:ext cx="2914650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4067175" y="1196975"/>
            <a:ext cx="4465638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srgbClr val="002060"/>
                </a:solidFill>
                <a:latin typeface="Berlin Sans FB Demi" pitchFamily="34" charset="0"/>
              </a:rPr>
              <a:t>This is my friend Robby. He is  tall and quite plum. He’s got dark hair. Robby is kind and friendly. </a:t>
            </a:r>
            <a:endParaRPr lang="ru-RU" sz="4000">
              <a:solidFill>
                <a:srgbClr val="00206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1" descr="1837160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052513"/>
            <a:ext cx="28575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27088" y="765175"/>
            <a:ext cx="4105275" cy="1600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This is my friend Wendy. She is                      </a:t>
            </a:r>
            <a:r>
              <a:rPr lang="en-US" dirty="0">
                <a:latin typeface="+mn-lt"/>
                <a:cs typeface="+mn-cs"/>
              </a:rPr>
              <a:t>. 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11638" y="1484313"/>
            <a:ext cx="1439862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71550" y="2060575"/>
            <a:ext cx="18002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and</a:t>
            </a:r>
            <a:endParaRPr lang="ru-RU" sz="40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24075" y="2205038"/>
            <a:ext cx="1439863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563938" y="2133600"/>
            <a:ext cx="215900" cy="706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.</a:t>
            </a:r>
            <a:endParaRPr lang="ru-RU" sz="40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550" y="2997200"/>
            <a:ext cx="33845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She’s got long </a:t>
            </a:r>
            <a:endParaRPr lang="ru-RU" sz="40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4663" y="3068638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71550" y="3644900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hair.</a:t>
            </a:r>
            <a:endParaRPr lang="ru-RU" sz="40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550" y="4508500"/>
            <a:ext cx="352901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Wendy is very</a:t>
            </a:r>
            <a:endParaRPr lang="ru-RU" sz="40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00563" y="4581525"/>
            <a:ext cx="1511300" cy="647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900113" y="5157788"/>
            <a:ext cx="16557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and</a:t>
            </a:r>
            <a:endParaRPr lang="ru-RU" sz="40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95513" y="5300663"/>
            <a:ext cx="1512887" cy="5762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779838" y="5300663"/>
            <a:ext cx="5762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accent3"/>
                </a:solidFill>
                <a:latin typeface="Berlin Sans FB Demi" pitchFamily="34" charset="0"/>
                <a:cs typeface="+mn-cs"/>
              </a:rPr>
              <a:t>.</a:t>
            </a:r>
            <a:endParaRPr lang="ru-RU" sz="4000" dirty="0">
              <a:solidFill>
                <a:schemeClr val="accent3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88" y="2428875"/>
            <a:ext cx="6215062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solidFill>
                  <a:schemeClr val="accent1">
                    <a:lumMod val="75000"/>
                  </a:schemeClr>
                </a:solidFill>
                <a:latin typeface="Berlin Sans FB Demi" pitchFamily="34" charset="0"/>
                <a:cs typeface="+mn-cs"/>
              </a:rPr>
              <a:t>Good-bye!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411</TotalTime>
  <Words>184</Words>
  <Application>Microsoft Office PowerPoint</Application>
  <PresentationFormat>On-screen Show (4:3)</PresentationFormat>
  <Paragraphs>76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15</vt:i4>
      </vt:variant>
    </vt:vector>
  </HeadingPairs>
  <TitlesOfParts>
    <vt:vector size="29" baseType="lpstr">
      <vt:lpstr>Arial</vt:lpstr>
      <vt:lpstr>Century Schoolbook</vt:lpstr>
      <vt:lpstr>Wingdings</vt:lpstr>
      <vt:lpstr>Wingdings 2</vt:lpstr>
      <vt:lpstr>Calibri</vt:lpstr>
      <vt:lpstr>Berlin Sans FB Demi</vt:lpstr>
      <vt:lpstr>Aharoni</vt:lpstr>
      <vt:lpstr>Эркер</vt:lpstr>
      <vt:lpstr>Эркер</vt:lpstr>
      <vt:lpstr>Эркер</vt:lpstr>
      <vt:lpstr>Эркер</vt:lpstr>
      <vt:lpstr>Эркер</vt:lpstr>
      <vt:lpstr>Эркер</vt:lpstr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Larry look like?</dc:title>
  <dc:creator>ВАДИМ</dc:creator>
  <cp:lastModifiedBy>1</cp:lastModifiedBy>
  <cp:revision>52</cp:revision>
  <dcterms:created xsi:type="dcterms:W3CDTF">2011-07-13T09:59:52Z</dcterms:created>
  <dcterms:modified xsi:type="dcterms:W3CDTF">2015-03-11T02:40:08Z</dcterms:modified>
</cp:coreProperties>
</file>