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93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3636113-0339-4165-97AF-74FFA1AED45A}" type="datetimeFigureOut">
              <a:rPr lang="ru-RU"/>
              <a:pPr>
                <a:defRPr/>
              </a:pPr>
              <a:t>09.12.2012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590617C-4308-46EA-86FE-AF8A4BB30C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704E322-08E2-4308-86BF-5FBF51381D1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CD70F83-85D4-4671-AB25-0C6478C82AC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BAD9D3D-F5A6-42DA-8AE7-C3CE98889C1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378714-EBDB-42E0-91AF-AFBFDC64ED5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B1563C9-A338-42DC-8F81-7FAED2B8F7A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535998C-A9FE-4103-8FA5-B3603C0345F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1778D4C-A886-480D-BAB7-22D73B33A61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E0B145D-F5D0-43C2-A44A-449AC722024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FCC308E-F1C7-4E49-B156-06CBD46DC17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18C878F-CDA2-4FB5-A8AD-6943B3F54A1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8F291D7-EE70-4E59-92D9-45C71292335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789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7EA7B29-E770-41A5-BD93-0061E166DF6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77A7545-07D6-40C2-89D0-FEE537AF81B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5CBC6-D96E-4029-9BAF-47EF02541F17}" type="datetimeFigureOut">
              <a:rPr lang="ru-RU"/>
              <a:pPr>
                <a:defRPr/>
              </a:pPr>
              <a:t>09.12.2012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8F2A6-2370-4DD7-B507-0840B85931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B1C9F-B3D2-4711-AC4D-E27045B9D37F}" type="datetimeFigureOut">
              <a:rPr lang="ru-RU"/>
              <a:pPr>
                <a:defRPr/>
              </a:pPr>
              <a:t>09.12.2012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7D5D6-67AB-4770-89D3-E9193B3DC6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53BC0-0B6A-4314-9CDF-9B2A9034FE77}" type="datetimeFigureOut">
              <a:rPr lang="ru-RU"/>
              <a:pPr>
                <a:defRPr/>
              </a:pPr>
              <a:t>09.12.2012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ECE77-BD10-4F68-93BD-338EBB883F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16533-9DC8-4F25-90E1-D7FF169C71A2}" type="datetimeFigureOut">
              <a:rPr lang="ru-RU"/>
              <a:pPr>
                <a:defRPr/>
              </a:pPr>
              <a:t>09.12.2012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1EC91-9D45-4769-8503-DCFF49A270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56006-409B-4CB3-9E68-057C4F99C85E}" type="datetimeFigureOut">
              <a:rPr lang="ru-RU"/>
              <a:pPr>
                <a:defRPr/>
              </a:pPr>
              <a:t>09.12.2012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AF1EF-0D89-4CD2-81E1-0A14C162BE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FEE39-8943-4FD3-98A9-D455A5A20ACF}" type="datetimeFigureOut">
              <a:rPr lang="ru-RU"/>
              <a:pPr>
                <a:defRPr/>
              </a:pPr>
              <a:t>09.12.2012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07B44-E4BC-4369-8284-B19F1DEB8E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85627-06C3-4C08-92E0-23C86A871F67}" type="datetimeFigureOut">
              <a:rPr lang="ru-RU"/>
              <a:pPr>
                <a:defRPr/>
              </a:pPr>
              <a:t>09.12.2012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48870-8588-48A4-8FC2-3B4BDE18E0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A4011-1C8F-4DA8-9C61-9F4C972C8632}" type="datetimeFigureOut">
              <a:rPr lang="ru-RU"/>
              <a:pPr>
                <a:defRPr/>
              </a:pPr>
              <a:t>09.12.2012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76F105-E09A-4EA1-8288-C0CF6855B9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B26A1-9923-4DD3-AE75-4E29A0908A45}" type="datetimeFigureOut">
              <a:rPr lang="ru-RU"/>
              <a:pPr>
                <a:defRPr/>
              </a:pPr>
              <a:t>09.12.2012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AC9EB-5284-479D-A33F-3119D4C690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68E63-397A-4CE1-BF08-DA4A4CA5CCAB}" type="datetimeFigureOut">
              <a:rPr lang="ru-RU"/>
              <a:pPr>
                <a:defRPr/>
              </a:pPr>
              <a:t>09.12.2012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3D21C-CAD5-4860-92DF-F51201CEA2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A9CF4-47DC-4A73-9F07-A25297EA29D9}" type="datetimeFigureOut">
              <a:rPr lang="ru-RU"/>
              <a:pPr>
                <a:defRPr/>
              </a:pPr>
              <a:t>09.12.2012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68AE1-C2A2-4E7E-8C6C-6CACCECEA3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31CE074-5848-49DA-A2CE-53FE9EE5FCF7}" type="datetimeFigureOut">
              <a:rPr lang="ru-RU"/>
              <a:pPr>
                <a:defRPr/>
              </a:pPr>
              <a:t>09.12.2012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D81042C-A99B-4C94-A15E-E039EC5E48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spd="slow"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21016423">
            <a:off x="334896" y="2047772"/>
            <a:ext cx="8515423" cy="1711546"/>
          </a:xfrm>
          <a:prstGeom prst="rect">
            <a:avLst/>
          </a:prstGeom>
        </p:spPr>
        <p:txBody>
          <a:bodyPr>
            <a:prstTxWarp prst="textCurveDow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</a:rPr>
              <a:t>УГОЛОВНАЯ ОТВЕТСТВЕННОСТЬ НЕСОВЕРШЕННОЛЕТНИХ</a:t>
            </a:r>
            <a:endParaRPr lang="ru-RU" sz="3200" b="1" spc="50" dirty="0">
              <a:ln w="11430"/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6597650"/>
            <a:ext cx="9144000" cy="260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Чупров Л.А. МКОУ СОШ №3 с. Камень-Рыболов Ханкайского района Приморского края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372200" y="0"/>
            <a:ext cx="2952328" cy="2437312"/>
          </a:xfrm>
          <a:prstGeom prst="ellipse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52413" y="358775"/>
            <a:ext cx="2751138" cy="239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/>
            </a:extLst>
          </a:blip>
          <a:srcRect b="50000"/>
          <a:stretch/>
        </p:blipFill>
        <p:spPr bwMode="auto">
          <a:xfrm>
            <a:off x="2771800" y="359459"/>
            <a:ext cx="3974680" cy="2526255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92638" y="3949700"/>
            <a:ext cx="4462462" cy="306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050" y="4125913"/>
            <a:ext cx="3924300" cy="247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700808"/>
            <a:ext cx="9143999" cy="862355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Общие положения, относящиеся к уголовной ответственности и наказанию несовершеннолетних.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7270" y="2780928"/>
            <a:ext cx="7747622" cy="432048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Система и виды наказаний, применяемых к несовершеннолетним.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10128" y="3584149"/>
            <a:ext cx="9036370" cy="646331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Принудительные меры воспитательного воздействия, применяемые к несовершеннолетним.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703" y="4423629"/>
            <a:ext cx="8229705" cy="369332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4"/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Освобождение несовершеннолетних от наказания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703" y="5306239"/>
            <a:ext cx="7005569" cy="369332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Сроки давности и сроки погашения судимости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699792" y="382352"/>
            <a:ext cx="3384376" cy="526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prstTxWarp prst="textPlain">
              <a:avLst>
                <a:gd name="adj" fmla="val 45161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План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0671" y="116632"/>
            <a:ext cx="9143999" cy="862355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</a:rPr>
              <a:t>Общие положения, относящиеся к уголовной ответственности и наказанию несовершеннолетних.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30672" y="1278763"/>
            <a:ext cx="6762912" cy="369332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Несовершеннолетними считаются  лица: 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2564904"/>
            <a:ext cx="936104" cy="432048"/>
          </a:xfrm>
          <a:prstGeom prst="rect">
            <a:avLst/>
          </a:prstGeom>
        </p:spPr>
        <p:txBody>
          <a:bodyPr>
            <a:prstTxWarp prst="textPlain">
              <a:avLst>
                <a:gd name="adj" fmla="val 38302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от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91680" y="1988840"/>
            <a:ext cx="1224136" cy="1008112"/>
          </a:xfrm>
          <a:prstGeom prst="rect">
            <a:avLst/>
          </a:prstGeom>
        </p:spPr>
        <p:txBody>
          <a:bodyPr>
            <a:prstTxWarp prst="textPlain">
              <a:avLst>
                <a:gd name="adj" fmla="val 40703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</a:rPr>
              <a:t>14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455876" y="2564904"/>
            <a:ext cx="936104" cy="432048"/>
          </a:xfrm>
          <a:prstGeom prst="rect">
            <a:avLst/>
          </a:prstGeom>
        </p:spPr>
        <p:txBody>
          <a:bodyPr>
            <a:prstTxWarp prst="textPlain">
              <a:avLst>
                <a:gd name="adj" fmla="val 38302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до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60032" y="1987054"/>
            <a:ext cx="1224136" cy="1008112"/>
          </a:xfrm>
          <a:prstGeom prst="rect">
            <a:avLst/>
          </a:prstGeom>
        </p:spPr>
        <p:txBody>
          <a:bodyPr>
            <a:prstTxWarp prst="textPlain">
              <a:avLst>
                <a:gd name="adj" fmla="val 39588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</a:rPr>
              <a:t>18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76256" y="2564904"/>
            <a:ext cx="1440160" cy="432048"/>
          </a:xfrm>
          <a:prstGeom prst="rect">
            <a:avLst/>
          </a:prstGeom>
        </p:spPr>
        <p:txBody>
          <a:bodyPr>
            <a:prstTxWarp prst="textPlain">
              <a:avLst>
                <a:gd name="adj" fmla="val 43988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лет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105537" y="3336876"/>
            <a:ext cx="9113328" cy="812204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В УК РФ впервые включена глава об особенностях уголовной ответственности и наказания несовершеннолетних (гл. 14).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0" y="4353836"/>
            <a:ext cx="9113328" cy="515324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</a:rPr>
              <a:t>Статья 87. Уголовная ответственность несовершеннолетних.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0" y="5157192"/>
            <a:ext cx="9113328" cy="646331"/>
          </a:xfrm>
          <a:prstGeom prst="rect">
            <a:avLst/>
          </a:prstGeom>
        </p:spPr>
        <p:txBody>
          <a:bodyPr>
            <a:prstTxWarp prst="textPlain">
              <a:avLst>
                <a:gd name="adj" fmla="val 48745"/>
              </a:avLst>
            </a:prstTxWarp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Несовершеннолетними признаются лица, которым ко времени совершения преступления исполнилось четырнадцать, но не исполнилось восемнадцати </a:t>
            </a:r>
            <a:endParaRPr lang="ru-RU" dirty="0">
              <a:latin typeface="+mn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8840" y="5949280"/>
            <a:ext cx="8995160" cy="894446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2</a:t>
            </a: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. Несовершеннолетним, совершившим преступления, может быть назначено наказание либо к ним могут быть применены принудительные меры воспитательного воздействия.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860032" y="2814174"/>
            <a:ext cx="3738136" cy="468923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применить принудительные меры воспитательного воздействия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116632"/>
            <a:ext cx="9144000" cy="841961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При осуждении несовершеннолетних лиц суд вправе принять одно из двух возможных </a:t>
            </a: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решений: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89822" y="537613"/>
            <a:ext cx="3892061" cy="2603356"/>
          </a:xfrm>
          <a:prstGeom prst="ellipse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7" name="Прямоугольник 6"/>
          <p:cNvSpPr/>
          <p:nvPr/>
        </p:nvSpPr>
        <p:spPr>
          <a:xfrm>
            <a:off x="444975" y="2956303"/>
            <a:ext cx="2392130" cy="184666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назначить наказание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/>
            </a:extLst>
          </a:blip>
          <a:srcRect r="10753" b="19383"/>
          <a:stretch/>
        </p:blipFill>
        <p:spPr bwMode="auto">
          <a:xfrm>
            <a:off x="4667456" y="565462"/>
            <a:ext cx="3930712" cy="2670031"/>
          </a:xfrm>
          <a:prstGeom prst="ellipse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3620192"/>
            <a:ext cx="9144000" cy="923330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В исключительных случаях с учетом характера совершенного преступления и личности виновного суд может применить положения, предусматривающие определенные льготы для несовершеннолетних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450" y="4725144"/>
            <a:ext cx="8589718" cy="369332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К таким исключительным случаям могут </a:t>
            </a: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относятся: </a:t>
            </a:r>
            <a:endParaRPr lang="ru-RU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56208" y="5229200"/>
            <a:ext cx="7282200" cy="755092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особенности умственного и психического развития молодого </a:t>
            </a:r>
            <a:endParaRPr lang="ru-RU" b="1" dirty="0">
              <a:ln w="11430"/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человека </a:t>
            </a:r>
            <a:endParaRPr lang="ru-RU" b="1" dirty="0">
              <a:ln w="11430"/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856208" y="6234416"/>
            <a:ext cx="5308080" cy="290927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ru-RU" b="1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условия жизни и воспитания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07504" y="5352975"/>
            <a:ext cx="1533536" cy="12084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003" y="4653136"/>
            <a:ext cx="4572000" cy="297324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смертная </a:t>
            </a: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казнь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-2340" y="116632"/>
            <a:ext cx="9146340" cy="646331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2. Система </a:t>
            </a: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наказаний, применяемых к несовершеннолетним, включает следующие виды: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13302" y="1075423"/>
            <a:ext cx="1247073" cy="369332"/>
          </a:xfrm>
          <a:prstGeom prst="rect">
            <a:avLst/>
          </a:prstGeom>
        </p:spPr>
        <p:txBody>
          <a:bodyPr>
            <a:prstTxWarp prst="textPlain">
              <a:avLst>
                <a:gd name="adj" fmla="val 41941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штраф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14941" y="1464519"/>
            <a:ext cx="6641479" cy="369332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ru-RU" b="1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лишение права заниматься определенной деятельностью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14941" y="1850292"/>
            <a:ext cx="5777445" cy="369332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  <a:defRPr/>
            </a:pPr>
            <a:r>
              <a:rPr lang="ru-RU" b="1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обязательные работы, исправительные работы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89133" y="2275931"/>
            <a:ext cx="1115481" cy="369332"/>
          </a:xfrm>
          <a:prstGeom prst="rect">
            <a:avLst/>
          </a:prstGeom>
        </p:spPr>
        <p:txBody>
          <a:bodyPr>
            <a:prstTxWarp prst="textPlain">
              <a:avLst>
                <a:gd name="adj" fmla="val 45348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4"/>
              <a:defRPr/>
            </a:pPr>
            <a:r>
              <a:rPr lang="ru-RU" b="1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арест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64231" y="2699628"/>
            <a:ext cx="5440584" cy="369332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ru-RU" b="1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лишение свободы на определенный срок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8426" y="3429000"/>
            <a:ext cx="8217990" cy="369332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К </a:t>
            </a: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несовершеннолетним не могут быть применены:   </a:t>
            </a:r>
            <a:endParaRPr lang="ru-RU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8426" y="5768406"/>
            <a:ext cx="4488163" cy="369332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пожизненное лишение свободы.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/>
            </a:extLst>
          </a:blip>
          <a:srcRect t="15768" b="20737"/>
          <a:stretch/>
        </p:blipFill>
        <p:spPr bwMode="auto">
          <a:xfrm>
            <a:off x="5220072" y="3613667"/>
            <a:ext cx="3613936" cy="3244334"/>
          </a:xfrm>
          <a:prstGeom prst="ellipse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/>
            <a:ext uri="{91240B29-F687-4F45-9708-019B960494DF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3035" y="260648"/>
            <a:ext cx="8533456" cy="646331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Кроме того, несовершеннолетним не могут быть назначены такие наказания, </a:t>
            </a: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как:</a:t>
            </a:r>
            <a:endParaRPr lang="ru-RU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3771" y="1244814"/>
            <a:ext cx="7233622" cy="369332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лишение права занимать определенные должности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1" y="1808564"/>
            <a:ext cx="7936363" cy="646331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ru-RU" b="1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лишение специального, воинского или почетного звания, классного чина и государственных наград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" y="2613353"/>
            <a:ext cx="8762610" cy="646331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  <a:defRPr/>
            </a:pPr>
            <a:r>
              <a:rPr lang="ru-RU" b="1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ограничение по военной службе, содержание в дисциплинарной воинской части,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" y="3356992"/>
            <a:ext cx="8114538" cy="646331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4"/>
              <a:defRPr/>
            </a:pPr>
            <a:r>
              <a:rPr lang="ru-RU" b="1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Несовершеннолетнему не назначаются также конфискация имущества и ограничение свободы.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-32887" y="4209847"/>
            <a:ext cx="9164150" cy="646331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Для несовершеннолетних установлен особый порядок назначения и исполнения наказаний.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14170" y="5053826"/>
            <a:ext cx="7452320" cy="369332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суд учитывает условия его жизни и воспитания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694932" y="5648353"/>
            <a:ext cx="7452320" cy="646331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ru-RU" b="1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уровень психического развития, другие особенности личности подростка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694932" y="6418005"/>
            <a:ext cx="7452319" cy="369332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  <a:defRPr/>
            </a:pPr>
            <a:r>
              <a:rPr lang="ru-RU" b="1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также влияние на него старших по возрасту лиц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116632"/>
            <a:ext cx="9144000" cy="646331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Один и тот же вид наказания по-разному применяется к несовершеннолетним и взрослым </a:t>
            </a: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осужденным.  Для несовершеннолетних:</a:t>
            </a:r>
            <a:endParaRPr lang="ru-RU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13504" y="1217903"/>
            <a:ext cx="1728192" cy="400622"/>
          </a:xfrm>
          <a:prstGeom prst="rect">
            <a:avLst/>
          </a:prstGeom>
        </p:spPr>
        <p:txBody>
          <a:bodyPr>
            <a:prstTxWarp prst="textPlain">
              <a:avLst>
                <a:gd name="adj" fmla="val 45699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Штраф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3063875" y="1270000"/>
            <a:ext cx="935038" cy="296863"/>
          </a:xfrm>
          <a:custGeom>
            <a:avLst/>
            <a:gdLst>
              <a:gd name="connsiteX0" fmla="*/ 0 w 1224136"/>
              <a:gd name="connsiteY0" fmla="*/ 113657 h 454627"/>
              <a:gd name="connsiteX1" fmla="*/ 996823 w 1224136"/>
              <a:gd name="connsiteY1" fmla="*/ 113657 h 454627"/>
              <a:gd name="connsiteX2" fmla="*/ 996823 w 1224136"/>
              <a:gd name="connsiteY2" fmla="*/ 0 h 454627"/>
              <a:gd name="connsiteX3" fmla="*/ 1224136 w 1224136"/>
              <a:gd name="connsiteY3" fmla="*/ 227314 h 454627"/>
              <a:gd name="connsiteX4" fmla="*/ 996823 w 1224136"/>
              <a:gd name="connsiteY4" fmla="*/ 454627 h 454627"/>
              <a:gd name="connsiteX5" fmla="*/ 996823 w 1224136"/>
              <a:gd name="connsiteY5" fmla="*/ 340970 h 454627"/>
              <a:gd name="connsiteX6" fmla="*/ 0 w 1224136"/>
              <a:gd name="connsiteY6" fmla="*/ 340970 h 454627"/>
              <a:gd name="connsiteX7" fmla="*/ 0 w 1224136"/>
              <a:gd name="connsiteY7" fmla="*/ 113657 h 454627"/>
              <a:gd name="connsiteX0" fmla="*/ 13648 w 1224136"/>
              <a:gd name="connsiteY0" fmla="*/ 0 h 504743"/>
              <a:gd name="connsiteX1" fmla="*/ 996823 w 1224136"/>
              <a:gd name="connsiteY1" fmla="*/ 163773 h 504743"/>
              <a:gd name="connsiteX2" fmla="*/ 996823 w 1224136"/>
              <a:gd name="connsiteY2" fmla="*/ 50116 h 504743"/>
              <a:gd name="connsiteX3" fmla="*/ 1224136 w 1224136"/>
              <a:gd name="connsiteY3" fmla="*/ 277430 h 504743"/>
              <a:gd name="connsiteX4" fmla="*/ 996823 w 1224136"/>
              <a:gd name="connsiteY4" fmla="*/ 504743 h 504743"/>
              <a:gd name="connsiteX5" fmla="*/ 996823 w 1224136"/>
              <a:gd name="connsiteY5" fmla="*/ 391086 h 504743"/>
              <a:gd name="connsiteX6" fmla="*/ 0 w 1224136"/>
              <a:gd name="connsiteY6" fmla="*/ 391086 h 504743"/>
              <a:gd name="connsiteX7" fmla="*/ 13648 w 1224136"/>
              <a:gd name="connsiteY7" fmla="*/ 0 h 504743"/>
              <a:gd name="connsiteX0" fmla="*/ 13648 w 1224136"/>
              <a:gd name="connsiteY0" fmla="*/ 0 h 504743"/>
              <a:gd name="connsiteX1" fmla="*/ 996823 w 1224136"/>
              <a:gd name="connsiteY1" fmla="*/ 163773 h 504743"/>
              <a:gd name="connsiteX2" fmla="*/ 996823 w 1224136"/>
              <a:gd name="connsiteY2" fmla="*/ 50116 h 504743"/>
              <a:gd name="connsiteX3" fmla="*/ 1224136 w 1224136"/>
              <a:gd name="connsiteY3" fmla="*/ 277430 h 504743"/>
              <a:gd name="connsiteX4" fmla="*/ 996823 w 1224136"/>
              <a:gd name="connsiteY4" fmla="*/ 504743 h 504743"/>
              <a:gd name="connsiteX5" fmla="*/ 996823 w 1224136"/>
              <a:gd name="connsiteY5" fmla="*/ 391086 h 504743"/>
              <a:gd name="connsiteX6" fmla="*/ 0 w 1224136"/>
              <a:gd name="connsiteY6" fmla="*/ 500268 h 504743"/>
              <a:gd name="connsiteX7" fmla="*/ 13648 w 1224136"/>
              <a:gd name="connsiteY7" fmla="*/ 0 h 504743"/>
              <a:gd name="connsiteX0" fmla="*/ 23402 w 1224136"/>
              <a:gd name="connsiteY0" fmla="*/ 31770 h 454627"/>
              <a:gd name="connsiteX1" fmla="*/ 996823 w 1224136"/>
              <a:gd name="connsiteY1" fmla="*/ 113657 h 454627"/>
              <a:gd name="connsiteX2" fmla="*/ 996823 w 1224136"/>
              <a:gd name="connsiteY2" fmla="*/ 0 h 454627"/>
              <a:gd name="connsiteX3" fmla="*/ 1224136 w 1224136"/>
              <a:gd name="connsiteY3" fmla="*/ 227314 h 454627"/>
              <a:gd name="connsiteX4" fmla="*/ 996823 w 1224136"/>
              <a:gd name="connsiteY4" fmla="*/ 454627 h 454627"/>
              <a:gd name="connsiteX5" fmla="*/ 996823 w 1224136"/>
              <a:gd name="connsiteY5" fmla="*/ 340970 h 454627"/>
              <a:gd name="connsiteX6" fmla="*/ 0 w 1224136"/>
              <a:gd name="connsiteY6" fmla="*/ 450152 h 454627"/>
              <a:gd name="connsiteX7" fmla="*/ 23402 w 1224136"/>
              <a:gd name="connsiteY7" fmla="*/ 31770 h 454627"/>
              <a:gd name="connsiteX0" fmla="*/ 13648 w 1214382"/>
              <a:gd name="connsiteY0" fmla="*/ 31770 h 454627"/>
              <a:gd name="connsiteX1" fmla="*/ 987069 w 1214382"/>
              <a:gd name="connsiteY1" fmla="*/ 113657 h 454627"/>
              <a:gd name="connsiteX2" fmla="*/ 987069 w 1214382"/>
              <a:gd name="connsiteY2" fmla="*/ 0 h 454627"/>
              <a:gd name="connsiteX3" fmla="*/ 1214382 w 1214382"/>
              <a:gd name="connsiteY3" fmla="*/ 227314 h 454627"/>
              <a:gd name="connsiteX4" fmla="*/ 987069 w 1214382"/>
              <a:gd name="connsiteY4" fmla="*/ 454627 h 454627"/>
              <a:gd name="connsiteX5" fmla="*/ 987069 w 1214382"/>
              <a:gd name="connsiteY5" fmla="*/ 340970 h 454627"/>
              <a:gd name="connsiteX6" fmla="*/ 0 w 1214382"/>
              <a:gd name="connsiteY6" fmla="*/ 368266 h 454627"/>
              <a:gd name="connsiteX7" fmla="*/ 13648 w 1214382"/>
              <a:gd name="connsiteY7" fmla="*/ 31770 h 454627"/>
              <a:gd name="connsiteX0" fmla="*/ 13648 w 1214382"/>
              <a:gd name="connsiteY0" fmla="*/ 31770 h 454627"/>
              <a:gd name="connsiteX1" fmla="*/ 987069 w 1214382"/>
              <a:gd name="connsiteY1" fmla="*/ 168248 h 454627"/>
              <a:gd name="connsiteX2" fmla="*/ 987069 w 1214382"/>
              <a:gd name="connsiteY2" fmla="*/ 0 h 454627"/>
              <a:gd name="connsiteX3" fmla="*/ 1214382 w 1214382"/>
              <a:gd name="connsiteY3" fmla="*/ 227314 h 454627"/>
              <a:gd name="connsiteX4" fmla="*/ 987069 w 1214382"/>
              <a:gd name="connsiteY4" fmla="*/ 454627 h 454627"/>
              <a:gd name="connsiteX5" fmla="*/ 987069 w 1214382"/>
              <a:gd name="connsiteY5" fmla="*/ 340970 h 454627"/>
              <a:gd name="connsiteX6" fmla="*/ 0 w 1214382"/>
              <a:gd name="connsiteY6" fmla="*/ 368266 h 454627"/>
              <a:gd name="connsiteX7" fmla="*/ 13648 w 1214382"/>
              <a:gd name="connsiteY7" fmla="*/ 31770 h 454627"/>
              <a:gd name="connsiteX0" fmla="*/ 13648 w 1214382"/>
              <a:gd name="connsiteY0" fmla="*/ 31770 h 454627"/>
              <a:gd name="connsiteX1" fmla="*/ 987069 w 1214382"/>
              <a:gd name="connsiteY1" fmla="*/ 168248 h 454627"/>
              <a:gd name="connsiteX2" fmla="*/ 987069 w 1214382"/>
              <a:gd name="connsiteY2" fmla="*/ 0 h 454627"/>
              <a:gd name="connsiteX3" fmla="*/ 1214382 w 1214382"/>
              <a:gd name="connsiteY3" fmla="*/ 227314 h 454627"/>
              <a:gd name="connsiteX4" fmla="*/ 987069 w 1214382"/>
              <a:gd name="connsiteY4" fmla="*/ 454627 h 454627"/>
              <a:gd name="connsiteX5" fmla="*/ 987069 w 1214382"/>
              <a:gd name="connsiteY5" fmla="*/ 272731 h 454627"/>
              <a:gd name="connsiteX6" fmla="*/ 0 w 1214382"/>
              <a:gd name="connsiteY6" fmla="*/ 368266 h 454627"/>
              <a:gd name="connsiteX7" fmla="*/ 13648 w 1214382"/>
              <a:gd name="connsiteY7" fmla="*/ 31770 h 454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4382" h="454627">
                <a:moveTo>
                  <a:pt x="13648" y="31770"/>
                </a:moveTo>
                <a:lnTo>
                  <a:pt x="987069" y="168248"/>
                </a:lnTo>
                <a:lnTo>
                  <a:pt x="987069" y="0"/>
                </a:lnTo>
                <a:lnTo>
                  <a:pt x="1214382" y="227314"/>
                </a:lnTo>
                <a:lnTo>
                  <a:pt x="987069" y="454627"/>
                </a:lnTo>
                <a:lnTo>
                  <a:pt x="987069" y="272731"/>
                </a:lnTo>
                <a:lnTo>
                  <a:pt x="0" y="368266"/>
                </a:lnTo>
                <a:lnTo>
                  <a:pt x="13648" y="3177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355976" y="1077448"/>
            <a:ext cx="4572000" cy="677365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txBody>
          <a:bodyPr>
            <a:prstTxWarp prst="textPlain">
              <a:avLst>
                <a:gd name="adj" fmla="val 46716"/>
              </a:avLst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самостоятельный заработок или имущество </a:t>
            </a:r>
            <a:endParaRPr lang="ru-RU" sz="2800" dirty="0">
              <a:solidFill>
                <a:prstClr val="white"/>
              </a:solidFill>
              <a:latin typeface="+mn-lt"/>
            </a:endParaRPr>
          </a:p>
        </p:txBody>
      </p:sp>
      <p:sp>
        <p:nvSpPr>
          <p:cNvPr id="13" name="Стрелка вправо 9"/>
          <p:cNvSpPr/>
          <p:nvPr/>
        </p:nvSpPr>
        <p:spPr>
          <a:xfrm rot="5400000">
            <a:off x="1351757" y="2012156"/>
            <a:ext cx="850900" cy="334963"/>
          </a:xfrm>
          <a:custGeom>
            <a:avLst/>
            <a:gdLst>
              <a:gd name="connsiteX0" fmla="*/ 0 w 1224136"/>
              <a:gd name="connsiteY0" fmla="*/ 113657 h 454627"/>
              <a:gd name="connsiteX1" fmla="*/ 996823 w 1224136"/>
              <a:gd name="connsiteY1" fmla="*/ 113657 h 454627"/>
              <a:gd name="connsiteX2" fmla="*/ 996823 w 1224136"/>
              <a:gd name="connsiteY2" fmla="*/ 0 h 454627"/>
              <a:gd name="connsiteX3" fmla="*/ 1224136 w 1224136"/>
              <a:gd name="connsiteY3" fmla="*/ 227314 h 454627"/>
              <a:gd name="connsiteX4" fmla="*/ 996823 w 1224136"/>
              <a:gd name="connsiteY4" fmla="*/ 454627 h 454627"/>
              <a:gd name="connsiteX5" fmla="*/ 996823 w 1224136"/>
              <a:gd name="connsiteY5" fmla="*/ 340970 h 454627"/>
              <a:gd name="connsiteX6" fmla="*/ 0 w 1224136"/>
              <a:gd name="connsiteY6" fmla="*/ 340970 h 454627"/>
              <a:gd name="connsiteX7" fmla="*/ 0 w 1224136"/>
              <a:gd name="connsiteY7" fmla="*/ 113657 h 454627"/>
              <a:gd name="connsiteX0" fmla="*/ 13648 w 1224136"/>
              <a:gd name="connsiteY0" fmla="*/ 0 h 504743"/>
              <a:gd name="connsiteX1" fmla="*/ 996823 w 1224136"/>
              <a:gd name="connsiteY1" fmla="*/ 163773 h 504743"/>
              <a:gd name="connsiteX2" fmla="*/ 996823 w 1224136"/>
              <a:gd name="connsiteY2" fmla="*/ 50116 h 504743"/>
              <a:gd name="connsiteX3" fmla="*/ 1224136 w 1224136"/>
              <a:gd name="connsiteY3" fmla="*/ 277430 h 504743"/>
              <a:gd name="connsiteX4" fmla="*/ 996823 w 1224136"/>
              <a:gd name="connsiteY4" fmla="*/ 504743 h 504743"/>
              <a:gd name="connsiteX5" fmla="*/ 996823 w 1224136"/>
              <a:gd name="connsiteY5" fmla="*/ 391086 h 504743"/>
              <a:gd name="connsiteX6" fmla="*/ 0 w 1224136"/>
              <a:gd name="connsiteY6" fmla="*/ 391086 h 504743"/>
              <a:gd name="connsiteX7" fmla="*/ 13648 w 1224136"/>
              <a:gd name="connsiteY7" fmla="*/ 0 h 504743"/>
              <a:gd name="connsiteX0" fmla="*/ 13648 w 1224136"/>
              <a:gd name="connsiteY0" fmla="*/ 0 h 504743"/>
              <a:gd name="connsiteX1" fmla="*/ 996823 w 1224136"/>
              <a:gd name="connsiteY1" fmla="*/ 163773 h 504743"/>
              <a:gd name="connsiteX2" fmla="*/ 996823 w 1224136"/>
              <a:gd name="connsiteY2" fmla="*/ 50116 h 504743"/>
              <a:gd name="connsiteX3" fmla="*/ 1224136 w 1224136"/>
              <a:gd name="connsiteY3" fmla="*/ 277430 h 504743"/>
              <a:gd name="connsiteX4" fmla="*/ 996823 w 1224136"/>
              <a:gd name="connsiteY4" fmla="*/ 504743 h 504743"/>
              <a:gd name="connsiteX5" fmla="*/ 996823 w 1224136"/>
              <a:gd name="connsiteY5" fmla="*/ 391086 h 504743"/>
              <a:gd name="connsiteX6" fmla="*/ 0 w 1224136"/>
              <a:gd name="connsiteY6" fmla="*/ 500268 h 504743"/>
              <a:gd name="connsiteX7" fmla="*/ 13648 w 1224136"/>
              <a:gd name="connsiteY7" fmla="*/ 0 h 504743"/>
              <a:gd name="connsiteX0" fmla="*/ 23402 w 1224136"/>
              <a:gd name="connsiteY0" fmla="*/ 31770 h 454627"/>
              <a:gd name="connsiteX1" fmla="*/ 996823 w 1224136"/>
              <a:gd name="connsiteY1" fmla="*/ 113657 h 454627"/>
              <a:gd name="connsiteX2" fmla="*/ 996823 w 1224136"/>
              <a:gd name="connsiteY2" fmla="*/ 0 h 454627"/>
              <a:gd name="connsiteX3" fmla="*/ 1224136 w 1224136"/>
              <a:gd name="connsiteY3" fmla="*/ 227314 h 454627"/>
              <a:gd name="connsiteX4" fmla="*/ 996823 w 1224136"/>
              <a:gd name="connsiteY4" fmla="*/ 454627 h 454627"/>
              <a:gd name="connsiteX5" fmla="*/ 996823 w 1224136"/>
              <a:gd name="connsiteY5" fmla="*/ 340970 h 454627"/>
              <a:gd name="connsiteX6" fmla="*/ 0 w 1224136"/>
              <a:gd name="connsiteY6" fmla="*/ 450152 h 454627"/>
              <a:gd name="connsiteX7" fmla="*/ 23402 w 1224136"/>
              <a:gd name="connsiteY7" fmla="*/ 31770 h 454627"/>
              <a:gd name="connsiteX0" fmla="*/ 13648 w 1214382"/>
              <a:gd name="connsiteY0" fmla="*/ 31770 h 454627"/>
              <a:gd name="connsiteX1" fmla="*/ 987069 w 1214382"/>
              <a:gd name="connsiteY1" fmla="*/ 113657 h 454627"/>
              <a:gd name="connsiteX2" fmla="*/ 987069 w 1214382"/>
              <a:gd name="connsiteY2" fmla="*/ 0 h 454627"/>
              <a:gd name="connsiteX3" fmla="*/ 1214382 w 1214382"/>
              <a:gd name="connsiteY3" fmla="*/ 227314 h 454627"/>
              <a:gd name="connsiteX4" fmla="*/ 987069 w 1214382"/>
              <a:gd name="connsiteY4" fmla="*/ 454627 h 454627"/>
              <a:gd name="connsiteX5" fmla="*/ 987069 w 1214382"/>
              <a:gd name="connsiteY5" fmla="*/ 340970 h 454627"/>
              <a:gd name="connsiteX6" fmla="*/ 0 w 1214382"/>
              <a:gd name="connsiteY6" fmla="*/ 368266 h 454627"/>
              <a:gd name="connsiteX7" fmla="*/ 13648 w 1214382"/>
              <a:gd name="connsiteY7" fmla="*/ 31770 h 454627"/>
              <a:gd name="connsiteX0" fmla="*/ 13648 w 1214382"/>
              <a:gd name="connsiteY0" fmla="*/ 31770 h 454627"/>
              <a:gd name="connsiteX1" fmla="*/ 987069 w 1214382"/>
              <a:gd name="connsiteY1" fmla="*/ 168248 h 454627"/>
              <a:gd name="connsiteX2" fmla="*/ 987069 w 1214382"/>
              <a:gd name="connsiteY2" fmla="*/ 0 h 454627"/>
              <a:gd name="connsiteX3" fmla="*/ 1214382 w 1214382"/>
              <a:gd name="connsiteY3" fmla="*/ 227314 h 454627"/>
              <a:gd name="connsiteX4" fmla="*/ 987069 w 1214382"/>
              <a:gd name="connsiteY4" fmla="*/ 454627 h 454627"/>
              <a:gd name="connsiteX5" fmla="*/ 987069 w 1214382"/>
              <a:gd name="connsiteY5" fmla="*/ 340970 h 454627"/>
              <a:gd name="connsiteX6" fmla="*/ 0 w 1214382"/>
              <a:gd name="connsiteY6" fmla="*/ 368266 h 454627"/>
              <a:gd name="connsiteX7" fmla="*/ 13648 w 1214382"/>
              <a:gd name="connsiteY7" fmla="*/ 31770 h 454627"/>
              <a:gd name="connsiteX0" fmla="*/ 13648 w 1214382"/>
              <a:gd name="connsiteY0" fmla="*/ 31770 h 454627"/>
              <a:gd name="connsiteX1" fmla="*/ 987069 w 1214382"/>
              <a:gd name="connsiteY1" fmla="*/ 168248 h 454627"/>
              <a:gd name="connsiteX2" fmla="*/ 987069 w 1214382"/>
              <a:gd name="connsiteY2" fmla="*/ 0 h 454627"/>
              <a:gd name="connsiteX3" fmla="*/ 1214382 w 1214382"/>
              <a:gd name="connsiteY3" fmla="*/ 227314 h 454627"/>
              <a:gd name="connsiteX4" fmla="*/ 987069 w 1214382"/>
              <a:gd name="connsiteY4" fmla="*/ 454627 h 454627"/>
              <a:gd name="connsiteX5" fmla="*/ 987069 w 1214382"/>
              <a:gd name="connsiteY5" fmla="*/ 272731 h 454627"/>
              <a:gd name="connsiteX6" fmla="*/ 0 w 1214382"/>
              <a:gd name="connsiteY6" fmla="*/ 368266 h 454627"/>
              <a:gd name="connsiteX7" fmla="*/ 13648 w 1214382"/>
              <a:gd name="connsiteY7" fmla="*/ 31770 h 454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4382" h="454627">
                <a:moveTo>
                  <a:pt x="13648" y="31770"/>
                </a:moveTo>
                <a:lnTo>
                  <a:pt x="987069" y="168248"/>
                </a:lnTo>
                <a:lnTo>
                  <a:pt x="987069" y="0"/>
                </a:lnTo>
                <a:lnTo>
                  <a:pt x="1214382" y="227314"/>
                </a:lnTo>
                <a:lnTo>
                  <a:pt x="987069" y="454627"/>
                </a:lnTo>
                <a:lnTo>
                  <a:pt x="987069" y="272731"/>
                </a:lnTo>
                <a:lnTo>
                  <a:pt x="0" y="368266"/>
                </a:lnTo>
                <a:lnTo>
                  <a:pt x="13648" y="3177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7504" y="2708921"/>
            <a:ext cx="4248472" cy="360039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txBody>
          <a:bodyPr>
            <a:prstTxWarp prst="textPlain">
              <a:avLst>
                <a:gd name="adj" fmla="val 46716"/>
              </a:avLst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Ограничен пределами:</a:t>
            </a:r>
            <a:endParaRPr lang="ru-RU" sz="28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3217" y="3645024"/>
            <a:ext cx="2308543" cy="360039"/>
          </a:xfrm>
          <a:prstGeom prst="rect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>
            <a:prstTxWarp prst="textPlain">
              <a:avLst>
                <a:gd name="adj" fmla="val 46716"/>
              </a:avLst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Минимум</a:t>
            </a:r>
            <a:endParaRPr lang="ru-RU" sz="2800" b="1" dirty="0">
              <a:ln w="11430"/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641696" y="3212976"/>
            <a:ext cx="1138216" cy="864096"/>
          </a:xfrm>
          <a:prstGeom prst="rect">
            <a:avLst/>
          </a:prstGeom>
        </p:spPr>
        <p:txBody>
          <a:bodyPr>
            <a:prstTxWarp prst="textPlain">
              <a:avLst>
                <a:gd name="adj" fmla="val 40703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</a:rPr>
              <a:t>10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853747" y="3641415"/>
            <a:ext cx="1436505" cy="363648"/>
          </a:xfrm>
          <a:prstGeom prst="rect">
            <a:avLst/>
          </a:prstGeom>
          <a:ln w="28575">
            <a:noFill/>
          </a:ln>
        </p:spPr>
        <p:txBody>
          <a:bodyPr>
            <a:prstTxWarp prst="textPlain">
              <a:avLst>
                <a:gd name="adj" fmla="val 46716"/>
              </a:avLst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МРОТ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3201" y="5105882"/>
            <a:ext cx="2308543" cy="360039"/>
          </a:xfrm>
          <a:prstGeom prst="rect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>
            <a:prstTxWarp prst="textPlain">
              <a:avLst>
                <a:gd name="adj" fmla="val 46716"/>
              </a:avLst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Максимум</a:t>
            </a:r>
            <a:endParaRPr lang="ru-RU" sz="2800" b="1" dirty="0">
              <a:ln w="11430"/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755512" y="4673834"/>
            <a:ext cx="1456447" cy="864096"/>
          </a:xfrm>
          <a:prstGeom prst="rect">
            <a:avLst/>
          </a:prstGeom>
        </p:spPr>
        <p:txBody>
          <a:bodyPr>
            <a:prstTxWarp prst="textPlain">
              <a:avLst>
                <a:gd name="adj" fmla="val 40703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</a:rPr>
              <a:t>500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211959" y="5104077"/>
            <a:ext cx="1436505" cy="363648"/>
          </a:xfrm>
          <a:prstGeom prst="rect">
            <a:avLst/>
          </a:prstGeom>
          <a:ln w="28575">
            <a:noFill/>
          </a:ln>
        </p:spPr>
        <p:txBody>
          <a:bodyPr>
            <a:prstTxWarp prst="textPlain">
              <a:avLst>
                <a:gd name="adj" fmla="val 46716"/>
              </a:avLst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МРОТ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/>
            </a:extLst>
          </a:blip>
          <a:srcRect r="8697"/>
          <a:stretch/>
        </p:blipFill>
        <p:spPr bwMode="auto">
          <a:xfrm>
            <a:off x="5290252" y="2678118"/>
            <a:ext cx="4079587" cy="3544761"/>
          </a:xfrm>
          <a:prstGeom prst="ellipse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24" name="Прямоугольник 23"/>
          <p:cNvSpPr/>
          <p:nvPr/>
        </p:nvSpPr>
        <p:spPr>
          <a:xfrm>
            <a:off x="0" y="6021288"/>
            <a:ext cx="9144000" cy="646331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назначается в размере заработной платы или иного дохода несовершеннолетнего за период от двух недель до шести месяцев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-12066"/>
            <a:ext cx="6624736" cy="488738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Срок </a:t>
            </a: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лишения свободы не может превышать десяти лет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8976" y="3382108"/>
            <a:ext cx="5332158" cy="3359260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5" name="Прямоугольник 4"/>
          <p:cNvSpPr/>
          <p:nvPr/>
        </p:nvSpPr>
        <p:spPr>
          <a:xfrm>
            <a:off x="107504" y="826083"/>
            <a:ext cx="4727349" cy="2530909"/>
          </a:xfrm>
          <a:prstGeom prst="rect">
            <a:avLst/>
          </a:prstGeom>
          <a:ln w="28575">
            <a:noFill/>
          </a:ln>
        </p:spPr>
        <p:txBody>
          <a:bodyPr>
            <a:prstTxWarp prst="textPlain">
              <a:avLst>
                <a:gd name="adj" fmla="val 46716"/>
              </a:avLst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Несовершеннолетние лица мужского пола (юноши), осужденные впервые к лишению свободы, отбывают такое наказание в воспитательных колониях общего режима. 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716016" y="692696"/>
            <a:ext cx="4463139" cy="3060438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6" name="Прямоугольник 5"/>
          <p:cNvSpPr/>
          <p:nvPr/>
        </p:nvSpPr>
        <p:spPr>
          <a:xfrm>
            <a:off x="5631700" y="4149080"/>
            <a:ext cx="3466531" cy="2387302"/>
          </a:xfrm>
          <a:prstGeom prst="rect">
            <a:avLst/>
          </a:prstGeom>
          <a:ln w="28575">
            <a:noFill/>
          </a:ln>
        </p:spPr>
        <p:txBody>
          <a:bodyPr>
            <a:prstTxWarp prst="textPlain">
              <a:avLst>
                <a:gd name="adj" fmla="val 46716"/>
              </a:avLst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Те же подростки, которые уже отбывали лишение свободы, должны быть направлены в воспитательные колонии усиленного режима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7148" y="188640"/>
            <a:ext cx="4067944" cy="3328355"/>
          </a:xfrm>
          <a:prstGeom prst="rect">
            <a:avLst/>
          </a:prstGeom>
          <a:ln w="28575">
            <a:noFill/>
          </a:ln>
        </p:spPr>
        <p:txBody>
          <a:bodyPr>
            <a:prstTxWarp prst="textPlain">
              <a:avLst>
                <a:gd name="adj" fmla="val 42690"/>
              </a:avLst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Несовершеннолетние </a:t>
            </a:r>
            <a:r>
              <a:rPr lang="ru-RU" sz="2800" b="1" dirty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женского пола (девушки) отбывают лишение свободы в воспитательных колониях общего режима, независимо от того, отбывали ли они ранее такое наказание или нет.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/>
            </a:extLst>
          </a:blip>
          <a:srcRect l="17474"/>
          <a:stretch/>
        </p:blipFill>
        <p:spPr bwMode="auto">
          <a:xfrm>
            <a:off x="4716016" y="0"/>
            <a:ext cx="4283968" cy="34483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85750" y="3789040"/>
            <a:ext cx="4286250" cy="2857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788024" y="3776102"/>
            <a:ext cx="3940324" cy="30231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32"/>
            <a:ext cx="9144000" cy="646331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Принудительные меры воспитательного воздействия, применяемые к несовершеннолетним.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3861" y="3933056"/>
            <a:ext cx="4067944" cy="2808312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Несовершеннолетний, который впервые совершил преступление небольшой или средней тяжести, может быть освобожден судом от уголовной ответственности с </a:t>
            </a:r>
            <a:r>
              <a:rPr lang="ru-RU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применением к нему принудительных мер воспитательного воздействия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/>
            </a:extLst>
          </a:blip>
          <a:srcRect b="20173"/>
          <a:stretch/>
        </p:blipFill>
        <p:spPr bwMode="auto">
          <a:xfrm>
            <a:off x="123861" y="981565"/>
            <a:ext cx="4236478" cy="27054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4" name="Прямоугольник 3"/>
          <p:cNvSpPr/>
          <p:nvPr/>
        </p:nvSpPr>
        <p:spPr>
          <a:xfrm>
            <a:off x="4547687" y="796899"/>
            <a:ext cx="4464496" cy="369332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Меры воспитательного </a:t>
            </a: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воздействия:</a:t>
            </a:r>
            <a:endParaRPr lang="ru-RU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76857" y="1340768"/>
            <a:ext cx="2243115" cy="369332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предупреждение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097850" y="1902253"/>
            <a:ext cx="3935326" cy="864096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передача под надзор родителей или лиц, их заменяющих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76858" y="2924944"/>
            <a:ext cx="4063585" cy="646331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возложение обязанности загладить причиненный вред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076164" y="3789040"/>
            <a:ext cx="2952330" cy="288032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ограничение досуга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938372" y="4257588"/>
            <a:ext cx="3683125" cy="24509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171861"/>
            <a:ext cx="8229705" cy="369332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4"/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Освобождение несовершеннолетних от наказания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23528" y="726810"/>
            <a:ext cx="3456384" cy="28212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854634" y="752837"/>
            <a:ext cx="3726994" cy="27952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sp>
        <p:nvSpPr>
          <p:cNvPr id="7" name="Прямоугольник 6"/>
          <p:cNvSpPr/>
          <p:nvPr/>
        </p:nvSpPr>
        <p:spPr>
          <a:xfrm>
            <a:off x="267951" y="3645024"/>
            <a:ext cx="3497278" cy="3068960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несовершеннолетний может быть освобожден судом от наказания </a:t>
            </a: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с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 </a:t>
            </a:r>
            <a:r>
              <a:rPr lang="ru-RU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помещением в специализированное воспитательное или лечебно-воспитательное учреждение для несовершеннолетних в случае осуждения за преступление средней тяжести,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854634" y="3990148"/>
            <a:ext cx="3726994" cy="2607204"/>
          </a:xfrm>
          <a:prstGeom prst="rect">
            <a:avLst/>
          </a:prstGeom>
        </p:spPr>
        <p:txBody>
          <a:bodyPr>
            <a:prstTxWarp prst="textPlain">
              <a:avLst>
                <a:gd name="adj" fmla="val 45943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Срок пребывания в таком учреждении не может быть больше максимального срока наказания, предусмотренного за совершенное подростком преступление.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116632"/>
            <a:ext cx="7005569" cy="576064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Сроки давности и сроки погашения судимости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64496" y="2816932"/>
            <a:ext cx="4572000" cy="1512168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Судимость за преступление небольшой или средней тяжести погашается по истечении одного года после отбытия лишения свободы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1214754"/>
            <a:ext cx="3914174" cy="792088"/>
          </a:xfrm>
          <a:prstGeom prst="rect">
            <a:avLst/>
          </a:prstGeom>
        </p:spPr>
        <p:txBody>
          <a:bodyPr>
            <a:prstTxWarp prst="textPlain">
              <a:avLst>
                <a:gd name="adj" fmla="val 45943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Срок давности: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139952" y="1373883"/>
            <a:ext cx="4896544" cy="612068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92D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половина </a:t>
            </a:r>
            <a:r>
              <a:rPr lang="ru-RU" b="1" dirty="0">
                <a:ln w="11430"/>
                <a:solidFill>
                  <a:srgbClr val="92D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от предусмотренных законом для взрослых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754" y="4293096"/>
            <a:ext cx="3914174" cy="792088"/>
          </a:xfrm>
          <a:prstGeom prst="rect">
            <a:avLst/>
          </a:prstGeom>
        </p:spPr>
        <p:txBody>
          <a:bodyPr>
            <a:prstTxWarp prst="textPlain">
              <a:avLst>
                <a:gd name="adj" fmla="val 45943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Срок </a:t>
            </a: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погашения судимости: </a:t>
            </a:r>
            <a:endParaRPr lang="ru-RU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72000" y="5085184"/>
            <a:ext cx="4572000" cy="1556792"/>
          </a:xfrm>
          <a:prstGeom prst="rect">
            <a:avLst/>
          </a:prstGeom>
        </p:spPr>
        <p:txBody>
          <a:bodyPr>
            <a:prstTxWarp prst="textPlain">
              <a:avLst>
                <a:gd name="adj" fmla="val 46119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 w="11430"/>
                <a:solidFill>
                  <a:srgbClr val="92D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Судимость </a:t>
            </a:r>
            <a:r>
              <a:rPr lang="ru-RU" b="1" dirty="0">
                <a:ln w="11430"/>
                <a:solidFill>
                  <a:srgbClr val="92D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за тяжкое или особо тяжкое преступление погашается по истечении трех лет после отбытия лишения свободы.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395288" y="2276475"/>
            <a:ext cx="8424862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608513" y="4702175"/>
            <a:ext cx="4364037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204076"/>
            <a:ext cx="9031172" cy="560628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Кто считается несовершеннолетним в уголовном праве РФ?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28082" y="1115689"/>
            <a:ext cx="9031173" cy="526395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  <a:defRPr/>
            </a:pP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Какие наказания не назначаются несовершеннолетним?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21892" y="2035277"/>
            <a:ext cx="9131119" cy="841047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  <a:defRPr/>
            </a:pP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Что представляют собой принудительные меры воспитательного воздействия и в чем их отличие от наказания?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083" y="3212976"/>
            <a:ext cx="9081144" cy="757355"/>
          </a:xfrm>
          <a:prstGeom prst="rect">
            <a:avLst/>
          </a:prstGeom>
        </p:spPr>
        <p:txBody>
          <a:bodyPr>
            <a:prstTxWarp prst="textPlain">
              <a:avLst>
                <a:gd name="adj" fmla="val 4850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4"/>
              <a:defRPr/>
            </a:pP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Назовите виды принудительных мер воспитательного воздействия, которые могут быть назначены несовершеннолетним.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" y="4194562"/>
            <a:ext cx="9003090" cy="457711"/>
          </a:xfrm>
          <a:prstGeom prst="rect">
            <a:avLst/>
          </a:prstGeom>
        </p:spPr>
        <p:txBody>
          <a:bodyPr>
            <a:prstTxWarp prst="textPlain">
              <a:avLst>
                <a:gd name="adj" fmla="val 49113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Каковы основания освобождения несовершеннолетнего от наказания?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388" y="5085184"/>
            <a:ext cx="9064765" cy="792088"/>
          </a:xfrm>
          <a:prstGeom prst="rect">
            <a:avLst/>
          </a:prstGeom>
        </p:spPr>
        <p:txBody>
          <a:bodyPr>
            <a:prstTxWarp prst="textPlain">
              <a:avLst>
                <a:gd name="adj" fmla="val 49113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6"/>
              <a:defRPr/>
            </a:pP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Каковы особенности предоставления условно-досрочного освобождения несовершеннолетним?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388" y="6156896"/>
            <a:ext cx="9028824" cy="472698"/>
          </a:xfrm>
          <a:prstGeom prst="rect">
            <a:avLst/>
          </a:prstGeom>
        </p:spPr>
        <p:txBody>
          <a:bodyPr>
            <a:prstTxWarp prst="textPlain">
              <a:avLst>
                <a:gd name="adj" fmla="val 49113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7"/>
              <a:defRPr/>
            </a:pPr>
            <a:r>
              <a:rPr lang="ru-RU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</a:rPr>
              <a:t>Каковы сроки давности и сроки погашения судимости для несовершеннолетних?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24</Words>
  <Application>Microsoft Office PowerPoint</Application>
  <PresentationFormat>Экран (4:3)</PresentationFormat>
  <Paragraphs>14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Calibri</vt:lpstr>
      <vt:lpstr>Arial</vt:lpstr>
      <vt:lpstr>Times New Roman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Лепонид</dc:creator>
  <cp:lastModifiedBy>shved</cp:lastModifiedBy>
  <cp:revision>45</cp:revision>
  <dcterms:created xsi:type="dcterms:W3CDTF">2012-02-08T00:17:30Z</dcterms:created>
  <dcterms:modified xsi:type="dcterms:W3CDTF">2012-12-09T17:30:14Z</dcterms:modified>
</cp:coreProperties>
</file>