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5"/>
  </p:notesMasterIdLst>
  <p:sldIdLst>
    <p:sldId id="270" r:id="rId3"/>
    <p:sldId id="263" r:id="rId4"/>
    <p:sldId id="257" r:id="rId5"/>
    <p:sldId id="258" r:id="rId6"/>
    <p:sldId id="259" r:id="rId7"/>
    <p:sldId id="260" r:id="rId8"/>
    <p:sldId id="261" r:id="rId9"/>
    <p:sldId id="266" r:id="rId10"/>
    <p:sldId id="268" r:id="rId11"/>
    <p:sldId id="269" r:id="rId12"/>
    <p:sldId id="267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2619" autoAdjust="0"/>
  </p:normalViewPr>
  <p:slideViewPr>
    <p:cSldViewPr>
      <p:cViewPr>
        <p:scale>
          <a:sx n="77" d="100"/>
          <a:sy n="77" d="100"/>
        </p:scale>
        <p:origin x="-1542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AC11E-CB0C-4925-BA76-D3AB0DD53106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DD44F1-9B17-43A8-B68A-7102696B5C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Для учителя: </a:t>
            </a:r>
            <a:r>
              <a:rPr lang="ru-RU" b="0" dirty="0" smtClean="0"/>
              <a:t>рассмотреть все стадии развития конфликта на примере</a:t>
            </a:r>
            <a:r>
              <a:rPr lang="ru-RU" b="0" baseline="0" dirty="0" smtClean="0"/>
              <a:t> конкретной конфликтной ситуации, которая была разрешена конструктивно. Деструктивные конфликты </a:t>
            </a:r>
            <a:r>
              <a:rPr lang="ru-RU" b="1" baseline="0" dirty="0" smtClean="0"/>
              <a:t>пока </a:t>
            </a:r>
            <a:r>
              <a:rPr lang="ru-RU" b="0" baseline="0" dirty="0" smtClean="0"/>
              <a:t>лучше не рассматривать, чтобы не вызвать эскалацию конфликта.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7745A-28CD-434E-8F0A-F26F8A1369F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"Тиран"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действует, используя набор средств, которые являются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авторитарными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неэтическими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процессе общения: агрессивный тон, давление от психологически-морального до физического и угрозы.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"Жертва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 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проявляется в беспомощности, молчаливой агрессии, уязвимости и стремлении выйти из конфликта без борьбы.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"Тиран" впоследствии иногда ощущает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чувство вины,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 "Жертва" - только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обиду.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Эти чувства относятся к разряду неудовлетворительных. Психологические роли могут переходить от одного партнера к другому в зависимости от того, кто управляет общением.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"Спаситель"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выступает в роли третьего, авторитетного для двоих конфликтующих лица, который помогает разобраться в конфликте. В этой роли может выступать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конфликтолог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7745A-28CD-434E-8F0A-F26F8A1369F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"борьбе"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партнёр обычно прерывает соперника, доказывает только свою точку зрения, отстаивает свою правоту, оскорбляет и угрожает.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"Побег"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осуществляется в целях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избежания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конфликта. Характерные проявления: молчаливость, жалобы, нарекания, иногда самобичевание и даже потеря интереса что-либо доказывать: позиция "А мне все равно".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Подавление чувств соперника - "жертвы"  вызывает ответную негативную эмоциональную реакцию и выражается в конкретных образах, которые часто являются не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причиной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конфликтов, а только их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следствием.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Зафиксированная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скрытая обида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может перерасти во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внутренний конфликт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или в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открытую месть.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7745A-28CD-434E-8F0A-F26F8A1369F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7745A-28CD-434E-8F0A-F26F8A1369F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такой расстановке ролевых позиций один из партнёров становится хозяином положения. Он может контролировать и регулировать действия с нейтральной психологической установкой: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"Партнёр мне ни друг, ни враг, а учитель".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Роли меняются в зависимости от процесса конфликта.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"Спаситель-посредник" помогает решить конфликт, учитывая различные точки зрения партнёров.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7745A-28CD-434E-8F0A-F26F8A1369F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1200" dirty="0" smtClean="0"/>
              <a:t>Не давать советы и не решать проблемы, а создать условия для принятия конфликтующими самостоятельного решения.</a:t>
            </a:r>
          </a:p>
          <a:p>
            <a:r>
              <a:rPr lang="ru-RU" sz="1200" dirty="0" smtClean="0"/>
              <a:t>Посреднику желательно попросить конфликтующих внимательно </a:t>
            </a:r>
            <a:r>
              <a:rPr lang="ru-RU" sz="1200" b="1" dirty="0" smtClean="0"/>
              <a:t>слушать и не перебивать </a:t>
            </a:r>
            <a:r>
              <a:rPr lang="ru-RU" sz="1200" dirty="0" smtClean="0"/>
              <a:t>друг друга. Для этого они договариваются о том, что прежде чем начать разговор после партнёра, необходимо </a:t>
            </a:r>
            <a:r>
              <a:rPr lang="ru-RU" sz="1200" b="1" dirty="0" smtClean="0"/>
              <a:t>повторить последнюю его фразу. </a:t>
            </a:r>
            <a:r>
              <a:rPr lang="ru-RU" sz="1200" dirty="0" smtClean="0"/>
              <a:t>Это условие является обязательным. Оно заставляет </a:t>
            </a:r>
            <a:r>
              <a:rPr lang="ru-RU" sz="1200" b="1" dirty="0" smtClean="0"/>
              <a:t>слушать, </a:t>
            </a:r>
            <a:r>
              <a:rPr lang="ru-RU" sz="1200" dirty="0" smtClean="0"/>
              <a:t>а значит и </a:t>
            </a:r>
            <a:r>
              <a:rPr lang="ru-RU" sz="1200" b="1" dirty="0" smtClean="0"/>
              <a:t>слышать </a:t>
            </a:r>
            <a:r>
              <a:rPr lang="ru-RU" sz="1200" dirty="0" smtClean="0"/>
              <a:t>мнение партнёра.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Затем каждый конфликтующий рассказывает о конфликте. Посредник в паузах обязательно уточняет: «Правильно ли я вас понял, что...»; «Пожалуйста, объясните..."; «Когда вас обвиняют, как вы себя чувствуете?"; «В чём, по-вашему,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причина конфликта,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сформулируйте её»; «Какие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факты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могут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подтвердить ваше мнение?</a:t>
            </a:r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Посредник может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прояснять смысловое содержание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и эмоциональное отношение к проблеме каждого партнёра: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Что вы думаете?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Что вы чувствуете?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Чем вы обеспокоены?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Что, по-вашему, необходимо сделать, чтобы решить проблему?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Что партнёру необходимо сделать, чтобы вы лучше его понимали и доверяли?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Готовы ли вы принять позицию партнёра?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Необходимо не изменить свою точку зрения, а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посмотреть на проблему с позиции партнёра.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Вы можете решить дело, не обвиняя личность?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И в завершение посредник выражает удовлетворение общением типа: «Меня радует, что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вы оба озабочены делом,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но у вас были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разные подходы к его решению. Вы решили дело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только тогда, когда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обсудили проблему непредвзято, без обвинений и обид.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Это та цель, которая оправдывает метод решения проблемы и дела.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Решение дела улучшит ваши взаимоотношения.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Я рад, что это произошло, и вы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сами пришли к консенсусу</a:t>
            </a:r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».</a:t>
            </a:r>
          </a:p>
          <a:p>
            <a:endParaRPr lang="ru-RU" sz="1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1200" dirty="0" smtClean="0"/>
              <a:t>Посреднику желательно попросить конфликтующих внимательно </a:t>
            </a:r>
            <a:r>
              <a:rPr lang="ru-RU" sz="1200" b="1" dirty="0" smtClean="0"/>
              <a:t>слушать и не перебивать </a:t>
            </a:r>
            <a:r>
              <a:rPr lang="ru-RU" sz="1200" dirty="0" smtClean="0"/>
              <a:t>друг друга. Для этого они договариваются о том, что прежде чем начать разговор после партнёра, необходимо </a:t>
            </a:r>
            <a:r>
              <a:rPr lang="ru-RU" sz="1200" b="1" dirty="0" smtClean="0"/>
              <a:t>повторить последнюю его фразу. </a:t>
            </a:r>
            <a:r>
              <a:rPr lang="ru-RU" sz="1200" dirty="0" smtClean="0"/>
              <a:t>Это условие является обязательным. Оно заставляет </a:t>
            </a:r>
            <a:r>
              <a:rPr lang="ru-RU" sz="1200" b="1" dirty="0" smtClean="0"/>
              <a:t>слушать, </a:t>
            </a:r>
            <a:r>
              <a:rPr lang="ru-RU" sz="1200" dirty="0" smtClean="0"/>
              <a:t>а значит и </a:t>
            </a:r>
            <a:r>
              <a:rPr lang="ru-RU" sz="1200" b="1" dirty="0" smtClean="0"/>
              <a:t>слышать </a:t>
            </a:r>
            <a:r>
              <a:rPr lang="ru-RU" sz="1200" dirty="0" smtClean="0"/>
              <a:t>мнение партнёра.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Затем каждый конфликтующий рассказывает о конфликте. Посредник в паузах обязательно уточняет: «Правильно ли я вас понял, что...»; «Пожалуйста, объясните...»; «Когда вас обвиняют, как вы себя чувствуете?»; «В чём, по-вашему,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причина конфликта,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сформулируйте её»; «Какие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факты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могут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подтвердить ваше мнение</a:t>
            </a:r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?».</a:t>
            </a:r>
          </a:p>
          <a:p>
            <a:endParaRPr lang="ru-RU" sz="1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Необходимо не изменить свою точку зрения, а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посмотреть на проблему с позиции партнёра.</a:t>
            </a:r>
            <a:endParaRPr lang="ru-RU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Вы можете решить дело, не обвиняя личность?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И в завершение посредник выражает удовлетворение общением типа: «Меня радует, что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вы оба озабочены делом,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но у вас были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разные подходы к его решению. Вы решили дело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только тогда, когда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обсудили проблему непредвзято, без обвинений и обид.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Это та цель, которая оправдывает метод решения проблемы и дела.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Решение дела улучшит ваши взаимоотношения.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Я рад, что это произошло, и вы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сами пришли к консенсусу</a:t>
            </a:r>
            <a:r>
              <a:rPr lang="ru-RU" sz="1200" b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».</a:t>
            </a:r>
          </a:p>
          <a:p>
            <a:endParaRPr lang="ru-RU" sz="1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И в завершение посредник выражает удовлетворение общением типа: «Меня радует, что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вы оба озабочены делом,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но у вас были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разные подходы к его решению. Вы решили дело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только тогда, когда </a:t>
            </a:r>
            <a:r>
              <a:rPr lang="ru-RU" sz="1200" b="1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обсудили проблему непредвзято, без обвинений и обид. </a:t>
            </a:r>
            <a:r>
              <a:rPr lang="ru-RU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Это та цель, которая оправдывает метод решения проблемы </a:t>
            </a:r>
            <a:r>
              <a:rPr lang="ru-RU" sz="12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и дела».</a:t>
            </a:r>
            <a:endParaRPr lang="ru-RU" sz="1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0302D-0129-4254-AFBD-28F21EA7A9C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F4276-A047-4E15-A0E6-CEE1B923BDA8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41609-69DB-420A-9CAF-73E15ED8B986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C9624-986A-4A6F-B91F-DD259AD71B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13A67-6167-43AE-B7E6-65B3968F24E7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7ECF1-A436-44CD-9DD7-F4B808DC74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81A25-B9A5-4ECB-B398-BE50EF0A310B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C9105-6FC1-4F47-93CB-F9E54E0CB5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4406A-A37F-435D-BB71-7ECF6ABB858C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127D2-2DB2-45EC-B540-E60ADE9DEA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1E219-8849-47DF-9682-6C03202B07C2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CAA57-0526-4D5A-BE8C-DDECCE102D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5BD93-E7C5-4C95-A92A-6E2B351CCA93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56C7A-01AD-439F-9824-D7356DE6DE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B00C2-8AF4-454A-A2DC-3D50F2C28F4B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F06FD-6DE3-42BC-9D51-3386D989B8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784E0-9D10-41F4-BFDF-47446E908C50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D30B0-62E9-4646-A813-70269DC83E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6BB6D-AE7F-4BE2-9F2A-92931CCF3862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22938-E6EF-495F-899A-BFBD15A131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369A4-1D1A-4B49-9FF5-56751C75C97F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3EFE9-0C65-4889-A8AC-FD5EED1CD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51C3D-F7BB-4FD0-88EA-893D5928B7C5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849A2-C0FA-4E18-B59B-3B76E78381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F4276-A047-4E15-A0E6-CEE1B923BDA8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07DBF-7C53-41BE-A9B0-F27AC3975E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randomBar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AF7247-B639-4061-8F1A-CE4D5D974A41}" type="datetimeFigureOut">
              <a:rPr lang="ru-RU"/>
              <a:pPr>
                <a:defRPr/>
              </a:pPr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04EA63-6942-442F-A0FE-A5BF92AEF5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randomBar dir="vert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45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57148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Деструктивные </a:t>
            </a:r>
            <a:endParaRPr lang="en-US" sz="4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>
              <a:buNone/>
            </a:pP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конфликты</a:t>
            </a: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11450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57356" y="642918"/>
            <a:ext cx="6572296" cy="485778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ru-RU" sz="5200" dirty="0">
                <a:solidFill>
                  <a:srgbClr val="7030A0"/>
                </a:solidFill>
                <a:latin typeface="Monotype Corsiva" pitchFamily="66" charset="0"/>
              </a:rPr>
              <a:t>Задумал </a:t>
            </a:r>
            <a:r>
              <a:rPr lang="ru-RU" sz="5200" dirty="0" smtClean="0">
                <a:solidFill>
                  <a:srgbClr val="7030A0"/>
                </a:solidFill>
                <a:latin typeface="Monotype Corsiva" pitchFamily="66" charset="0"/>
              </a:rPr>
              <a:t>стать</a:t>
            </a:r>
            <a:r>
              <a:rPr lang="en-US" sz="5200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200" dirty="0" smtClean="0">
                <a:solidFill>
                  <a:srgbClr val="7030A0"/>
                </a:solidFill>
                <a:latin typeface="Monotype Corsiva" pitchFamily="66" charset="0"/>
              </a:rPr>
              <a:t>тигром</a:t>
            </a:r>
            <a:r>
              <a:rPr lang="en-US" sz="5200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200" dirty="0" smtClean="0">
                <a:solidFill>
                  <a:srgbClr val="7030A0"/>
                </a:solidFill>
                <a:latin typeface="Monotype Corsiva" pitchFamily="66" charset="0"/>
              </a:rPr>
              <a:t>— </a:t>
            </a:r>
            <a:endParaRPr lang="en-US" sz="5200" dirty="0" smtClean="0">
              <a:solidFill>
                <a:srgbClr val="7030A0"/>
              </a:solidFill>
              <a:latin typeface="Monotype Corsiva" pitchFamily="66" charset="0"/>
            </a:endParaRPr>
          </a:p>
          <a:p>
            <a:pPr>
              <a:lnSpc>
                <a:spcPct val="120000"/>
              </a:lnSpc>
            </a:pPr>
            <a:r>
              <a:rPr lang="en-US" sz="5200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5200" dirty="0" smtClean="0">
                <a:solidFill>
                  <a:srgbClr val="7030A0"/>
                </a:solidFill>
                <a:latin typeface="Monotype Corsiva" pitchFamily="66" charset="0"/>
              </a:rPr>
              <a:t>готовься ко встрече</a:t>
            </a:r>
            <a:endParaRPr lang="en-US" sz="5200" dirty="0" smtClean="0">
              <a:solidFill>
                <a:srgbClr val="7030A0"/>
              </a:solidFill>
              <a:latin typeface="Monotype Corsiva" pitchFamily="66" charset="0"/>
            </a:endParaRPr>
          </a:p>
          <a:p>
            <a:pPr>
              <a:lnSpc>
                <a:spcPct val="120000"/>
              </a:lnSpc>
            </a:pPr>
            <a:r>
              <a:rPr lang="ru-RU" sz="5200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en-US" sz="5200" dirty="0" smtClean="0">
                <a:solidFill>
                  <a:srgbClr val="7030A0"/>
                </a:solidFill>
                <a:latin typeface="Monotype Corsiva" pitchFamily="66" charset="0"/>
              </a:rPr>
              <a:t>         </a:t>
            </a:r>
            <a:r>
              <a:rPr lang="ru-RU" sz="5200" dirty="0" smtClean="0">
                <a:solidFill>
                  <a:srgbClr val="7030A0"/>
                </a:solidFill>
                <a:latin typeface="Monotype Corsiva" pitchFamily="66" charset="0"/>
              </a:rPr>
              <a:t>с </a:t>
            </a:r>
            <a:r>
              <a:rPr lang="ru-RU" sz="5200" dirty="0">
                <a:solidFill>
                  <a:srgbClr val="7030A0"/>
                </a:solidFill>
                <a:latin typeface="Monotype Corsiva" pitchFamily="66" charset="0"/>
              </a:rPr>
              <a:t>тигриными </a:t>
            </a:r>
            <a:endParaRPr lang="en-US" sz="5200" dirty="0" smtClean="0">
              <a:solidFill>
                <a:srgbClr val="7030A0"/>
              </a:solidFill>
              <a:latin typeface="Monotype Corsiva" pitchFamily="66" charset="0"/>
            </a:endParaRPr>
          </a:p>
          <a:p>
            <a:pPr>
              <a:lnSpc>
                <a:spcPct val="120000"/>
              </a:lnSpc>
            </a:pPr>
            <a:r>
              <a:rPr lang="en-US" sz="5200" dirty="0" smtClean="0">
                <a:solidFill>
                  <a:srgbClr val="7030A0"/>
                </a:solidFill>
                <a:latin typeface="Monotype Corsiva" pitchFamily="66" charset="0"/>
              </a:rPr>
              <a:t>                    </a:t>
            </a:r>
            <a:r>
              <a:rPr lang="ru-RU" sz="5200" dirty="0" smtClean="0">
                <a:solidFill>
                  <a:srgbClr val="7030A0"/>
                </a:solidFill>
                <a:latin typeface="Monotype Corsiva" pitchFamily="66" charset="0"/>
              </a:rPr>
              <a:t>проблемами</a:t>
            </a:r>
            <a:r>
              <a:rPr lang="ru-RU" sz="5200" dirty="0">
                <a:solidFill>
                  <a:srgbClr val="7030A0"/>
                </a:solidFill>
                <a:latin typeface="Monotype Corsiva" pitchFamily="66" charset="0"/>
              </a:rPr>
              <a:t>.</a:t>
            </a:r>
            <a:r>
              <a:rPr lang="ru-RU" sz="5200" dirty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5200" dirty="0" smtClean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  <a:t> </a:t>
            </a:r>
            <a:endParaRPr lang="en-US" sz="5200" dirty="0" smtClean="0">
              <a:solidFill>
                <a:schemeClr val="accent4">
                  <a:lumMod val="75000"/>
                </a:schemeClr>
              </a:solidFill>
              <a:latin typeface="Monotype Corsiva" pitchFamily="66" charset="0"/>
            </a:endParaRPr>
          </a:p>
          <a:p>
            <a:pPr>
              <a:lnSpc>
                <a:spcPct val="120000"/>
              </a:lnSpc>
            </a:pPr>
            <a:r>
              <a:rPr lang="ru-RU" sz="4800" dirty="0" smtClean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  <a:t>                        </a:t>
            </a:r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  <a:t>             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(Пословица)</a:t>
            </a:r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4357694"/>
            <a:ext cx="2739234" cy="210084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857232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Деструктивные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конфликты</a:t>
            </a:r>
            <a:b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500166" y="4357694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Monotype Corsiva" pitchFamily="66" charset="0"/>
              </a:rPr>
              <a:t>Т</a:t>
            </a:r>
            <a:r>
              <a:rPr lang="ru-RU" sz="2800" b="1" dirty="0" smtClean="0">
                <a:latin typeface="Monotype Corsiva" pitchFamily="66" charset="0"/>
              </a:rPr>
              <a:t>иран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388" y="4357694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Жертва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14744" y="6000768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Спаситель</a:t>
            </a:r>
            <a:endParaRPr lang="ru-RU" sz="2800" b="1" dirty="0">
              <a:latin typeface="Monotype Corsiva" pitchFamily="66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357554" y="2143116"/>
            <a:ext cx="271464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3642896">
            <a:off x="2037983" y="4413690"/>
            <a:ext cx="1610864" cy="2269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18891216">
            <a:off x="5457177" y="4447053"/>
            <a:ext cx="1746039" cy="1999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5000628" y="5929330"/>
            <a:ext cx="37861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81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081338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БОРЬБА►ПОБЕГ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42910" y="6000768"/>
            <a:ext cx="46434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41513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ВЫИГРЫШ	► ПРОИГРЫШ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214414" y="785794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Отрицательная тактика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поведения</a:t>
            </a:r>
            <a: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" grpId="0"/>
      <p:bldP spid="921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1145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43174" y="5857892"/>
            <a:ext cx="1571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Monotype Corsiva" pitchFamily="66" charset="0"/>
              </a:rPr>
              <a:t>Т</a:t>
            </a:r>
            <a:r>
              <a:rPr lang="ru-RU" sz="3200" b="1" dirty="0" smtClean="0">
                <a:latin typeface="Monotype Corsiva" pitchFamily="66" charset="0"/>
              </a:rPr>
              <a:t>иран</a:t>
            </a:r>
            <a:endParaRPr lang="ru-RU" sz="3200" b="1" dirty="0"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8662" y="857232"/>
            <a:ext cx="750099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/>
              <a:t>"Тиран-борец" </a:t>
            </a:r>
            <a:r>
              <a:rPr lang="ru-RU" sz="2600" dirty="0"/>
              <a:t>часто злоупотребляет властью и манипулирует </a:t>
            </a:r>
            <a:r>
              <a:rPr lang="ru-RU" sz="2600" b="1" dirty="0"/>
              <a:t>поведением </a:t>
            </a:r>
            <a:r>
              <a:rPr lang="ru-RU" sz="2600" dirty="0" smtClean="0"/>
              <a:t>партнёра</a:t>
            </a:r>
            <a:r>
              <a:rPr lang="ru-RU" sz="2600" dirty="0"/>
              <a:t>. Чтобы добиться результата вопреки желаниям и интересам соперника, он использует специальные технологии, учитывающие слабости и уязвимые места </a:t>
            </a:r>
            <a:r>
              <a:rPr lang="ru-RU" sz="2600" dirty="0" smtClean="0"/>
              <a:t>партнёра</a:t>
            </a:r>
            <a:r>
              <a:rPr lang="ru-RU" sz="2600" dirty="0"/>
              <a:t>.</a:t>
            </a: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45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357214"/>
            <a:ext cx="8572528" cy="5083188"/>
          </a:xfrm>
        </p:spPr>
        <p:txBody>
          <a:bodyPr>
            <a:norm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Подавление </a:t>
            </a:r>
            <a:r>
              <a:rPr lang="ru-RU" sz="2800" dirty="0"/>
              <a:t>чувств соперника - "жертвы" </a:t>
            </a:r>
            <a:r>
              <a:rPr lang="ru-RU" sz="2800" dirty="0" smtClean="0"/>
              <a:t>вызывает </a:t>
            </a:r>
            <a:r>
              <a:rPr lang="ru-RU" sz="2800" dirty="0"/>
              <a:t>ответную негативную эмоциональную </a:t>
            </a:r>
            <a:r>
              <a:rPr lang="ru-RU" sz="2800" dirty="0" smtClean="0"/>
              <a:t>реакцию, которая часто является </a:t>
            </a:r>
            <a:r>
              <a:rPr lang="ru-RU" sz="2800" dirty="0"/>
              <a:t>не </a:t>
            </a:r>
            <a:r>
              <a:rPr lang="ru-RU" sz="2800" b="1" dirty="0"/>
              <a:t>причиной </a:t>
            </a:r>
            <a:r>
              <a:rPr lang="ru-RU" sz="2800" dirty="0"/>
              <a:t>конфликтов, а только их </a:t>
            </a:r>
            <a:r>
              <a:rPr lang="ru-RU" sz="2800" b="1" dirty="0"/>
              <a:t>следствием. </a:t>
            </a:r>
            <a:r>
              <a:rPr lang="ru-RU" sz="2800" dirty="0"/>
              <a:t>Зафиксированная </a:t>
            </a:r>
            <a:r>
              <a:rPr lang="ru-RU" sz="2800" b="1" dirty="0"/>
              <a:t>скрытая обида </a:t>
            </a:r>
            <a:r>
              <a:rPr lang="ru-RU" sz="2800" dirty="0"/>
              <a:t>может перерасти во </a:t>
            </a:r>
            <a:r>
              <a:rPr lang="ru-RU" sz="2800" b="1" dirty="0"/>
              <a:t>внутренний конфликт </a:t>
            </a:r>
            <a:r>
              <a:rPr lang="ru-RU" sz="2800" dirty="0"/>
              <a:t>или в </a:t>
            </a:r>
            <a:r>
              <a:rPr lang="ru-RU" sz="2800" b="1" dirty="0"/>
              <a:t>открытую месть.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3929058" y="3643314"/>
            <a:ext cx="1785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Жертва</a:t>
            </a:r>
            <a:endParaRPr lang="ru-RU" sz="32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1145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857232"/>
            <a:ext cx="7758138" cy="1714512"/>
          </a:xfrm>
        </p:spPr>
        <p:txBody>
          <a:bodyPr>
            <a:normAutofit/>
          </a:bodyPr>
          <a:lstStyle/>
          <a:p>
            <a:r>
              <a:rPr lang="ru-RU" b="1" dirty="0"/>
              <a:t>"Спаситель-посредник</a:t>
            </a:r>
            <a:r>
              <a:rPr lang="ru-RU" dirty="0"/>
              <a:t>" помогает решить конфликт, учитывая различные точки зрения </a:t>
            </a:r>
            <a:r>
              <a:rPr lang="ru-RU" dirty="0" smtClean="0"/>
              <a:t>партнёров</a:t>
            </a:r>
            <a:r>
              <a:rPr lang="ru-RU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2643182"/>
            <a:ext cx="21431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Спаситель</a:t>
            </a:r>
            <a:endParaRPr lang="ru-RU" sz="32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3074" name="TextBox 3"/>
          <p:cNvSpPr txBox="1">
            <a:spLocks noChangeArrowheads="1"/>
          </p:cNvSpPr>
          <p:nvPr/>
        </p:nvSpPr>
        <p:spPr bwMode="auto">
          <a:xfrm>
            <a:off x="571472" y="1643050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 smtClean="0"/>
              <a:t>Быть </a:t>
            </a:r>
            <a:r>
              <a:rPr lang="ru-RU" sz="2800" b="1" dirty="0" smtClean="0"/>
              <a:t>независимым и нейтральным </a:t>
            </a:r>
            <a:r>
              <a:rPr lang="ru-RU" sz="2800" dirty="0" smtClean="0"/>
              <a:t>человеком;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/>
              <a:t> не решать проблему </a:t>
            </a:r>
            <a:r>
              <a:rPr lang="ru-RU" sz="2800" dirty="0" smtClean="0"/>
              <a:t>самостоятельно, а </a:t>
            </a:r>
            <a:r>
              <a:rPr lang="ru-RU" sz="2800" b="1" dirty="0" smtClean="0"/>
              <a:t>помогать решить </a:t>
            </a:r>
            <a:r>
              <a:rPr lang="ru-RU" sz="2800" dirty="0" smtClean="0"/>
              <a:t>её конфликтующим.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42976" y="714356"/>
            <a:ext cx="6470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Ре</a:t>
            </a:r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комендации </a:t>
            </a:r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посреднику</a:t>
            </a:r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11450" cy="6858000"/>
          </a:xfrm>
          <a:prstGeom prst="rect">
            <a:avLst/>
          </a:prstGeom>
        </p:spPr>
      </p:pic>
      <p:sp>
        <p:nvSpPr>
          <p:cNvPr id="3074" name="TextBox 3"/>
          <p:cNvSpPr txBox="1">
            <a:spLocks noChangeArrowheads="1"/>
          </p:cNvSpPr>
          <p:nvPr/>
        </p:nvSpPr>
        <p:spPr bwMode="auto">
          <a:xfrm>
            <a:off x="714348" y="1428736"/>
            <a:ext cx="800105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Попросить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конфликтующих внимательно слушать и не перебивать друг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друга;</a:t>
            </a:r>
          </a:p>
          <a:p>
            <a:pPr>
              <a:buFont typeface="Arial" pitchFamily="34" charset="0"/>
              <a:buChar char="•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перед репликой необходимо повторить последнюю фразу партнёра.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642918"/>
            <a:ext cx="63132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Ре</a:t>
            </a:r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комендации </a:t>
            </a:r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посреднику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3074" name="TextBox 3"/>
          <p:cNvSpPr txBox="1">
            <a:spLocks noChangeArrowheads="1"/>
          </p:cNvSpPr>
          <p:nvPr/>
        </p:nvSpPr>
        <p:spPr bwMode="auto">
          <a:xfrm>
            <a:off x="1142976" y="1643050"/>
            <a:ext cx="721523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" pitchFamily="34" charset="0"/>
              </a:rPr>
              <a:t>Посредник </a:t>
            </a:r>
            <a:r>
              <a:rPr lang="ru-RU" sz="2800" b="1" dirty="0" smtClean="0">
                <a:latin typeface="Arial" pitchFamily="34" charset="0"/>
              </a:rPr>
              <a:t>проясняет </a:t>
            </a:r>
            <a:r>
              <a:rPr lang="ru-RU" sz="2800" b="1" dirty="0">
                <a:latin typeface="Arial" pitchFamily="34" charset="0"/>
              </a:rPr>
              <a:t>смысловое содержание </a:t>
            </a:r>
            <a:r>
              <a:rPr lang="ru-RU" sz="2800" dirty="0">
                <a:latin typeface="Arial" pitchFamily="34" charset="0"/>
              </a:rPr>
              <a:t>и эмоциональное отношение к проблеме каждого </a:t>
            </a:r>
            <a:r>
              <a:rPr lang="ru-RU" sz="2800" dirty="0" smtClean="0">
                <a:latin typeface="Arial" pitchFamily="34" charset="0"/>
              </a:rPr>
              <a:t>партнёра.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800" dirty="0">
              <a:latin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642918"/>
            <a:ext cx="6470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Ре</a:t>
            </a:r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комендации посреднику</a:t>
            </a:r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3000372"/>
            <a:ext cx="750099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Что вы думаете?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Что вы чувствуете?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Чем вы обеспокоены?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Что, по-вашему, необходимо сделать, чтобы решить проблему?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партнёру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необходимо сделать, чтобы вы лучше его понимали и доверяли?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Готовы ли вы принять позицию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партнёра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11450" cy="6858000"/>
          </a:xfrm>
          <a:prstGeom prst="rect">
            <a:avLst/>
          </a:prstGeom>
        </p:spPr>
      </p:pic>
      <p:sp>
        <p:nvSpPr>
          <p:cNvPr id="3074" name="TextBox 3"/>
          <p:cNvSpPr txBox="1">
            <a:spLocks noChangeArrowheads="1"/>
          </p:cNvSpPr>
          <p:nvPr/>
        </p:nvSpPr>
        <p:spPr bwMode="auto">
          <a:xfrm>
            <a:off x="642910" y="1214422"/>
            <a:ext cx="7715304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Посредник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выражает удовлетворение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общением:</a:t>
            </a:r>
            <a:endParaRPr lang="ru-RU" sz="3200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ru-RU" sz="2800" dirty="0" smtClean="0"/>
          </a:p>
          <a:p>
            <a:pPr>
              <a:buFontTx/>
              <a:buChar char="-"/>
            </a:pPr>
            <a:endParaRPr lang="ru-RU" sz="2800" dirty="0">
              <a:latin typeface="Calibr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42976" y="714356"/>
            <a:ext cx="6470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Ре</a:t>
            </a:r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комендации </a:t>
            </a:r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посреднику</a:t>
            </a:r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57752" y="2500306"/>
            <a:ext cx="385762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</a:rPr>
              <a:t>«Решение 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</a:rPr>
              <a:t>дела улучшит ваши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</a:rPr>
              <a:t>взаимоотношения. 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</a:rPr>
              <a:t>Я рад, что это произошло, и вы 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</a:rPr>
              <a:t>сами пришли к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</a:rPr>
              <a:t>консенсусу».</a:t>
            </a:r>
            <a:endParaRPr lang="ru-RU" sz="2800" dirty="0">
              <a:solidFill>
                <a:srgbClr val="00206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11450" cy="6858000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285984" y="1571612"/>
            <a:ext cx="8229600" cy="1582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 lnSpcReduction="2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Спасибо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за </a:t>
            </a:r>
            <a:r>
              <a:rPr kumimoji="0" lang="ru-RU" sz="4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внимание!</a:t>
            </a:r>
            <a:r>
              <a:rPr kumimoji="0" lang="ru-RU" sz="4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628" y="3643314"/>
            <a:ext cx="321471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педагог-психолог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высшей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категории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1085</Words>
  <Application>Microsoft Office PowerPoint</Application>
  <PresentationFormat>Экран (4:3)</PresentationFormat>
  <Paragraphs>84</Paragraphs>
  <Slides>12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1_Тема Office</vt:lpstr>
      <vt:lpstr>3_Тема Office</vt:lpstr>
      <vt:lpstr>Слайд 1</vt:lpstr>
      <vt:lpstr>Слайд 2</vt:lpstr>
      <vt:lpstr>Деструктивные  конфликты </vt:lpstr>
      <vt:lpstr>Отрицательная тактика  поведения </vt:lpstr>
      <vt:lpstr>Слайд 5</vt:lpstr>
      <vt:lpstr> Подавление чувств соперника - "жертвы" вызывает ответную негативную эмоциональную реакцию, которая часто является не причиной конфликтов, а только их следствием. Зафиксированная скрытая обида может перерасти во внутренний конфликт или в открытую месть. 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31</cp:revision>
  <dcterms:created xsi:type="dcterms:W3CDTF">2012-02-07T17:54:32Z</dcterms:created>
  <dcterms:modified xsi:type="dcterms:W3CDTF">2012-03-13T11:37:51Z</dcterms:modified>
</cp:coreProperties>
</file>