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5" r:id="rId2"/>
    <p:sldId id="259" r:id="rId3"/>
    <p:sldId id="257" r:id="rId4"/>
    <p:sldId id="263" r:id="rId5"/>
    <p:sldId id="256" r:id="rId6"/>
    <p:sldId id="258" r:id="rId7"/>
    <p:sldId id="266" r:id="rId8"/>
    <p:sldId id="262" r:id="rId9"/>
    <p:sldId id="260" r:id="rId10"/>
    <p:sldId id="264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1429" autoAdjust="0"/>
  </p:normalViewPr>
  <p:slideViewPr>
    <p:cSldViewPr>
      <p:cViewPr varScale="1">
        <p:scale>
          <a:sx n="91" d="100"/>
          <a:sy n="91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3A7621-6480-484D-B074-A8DD63C57EDA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BCC3D-2C4B-4FA7-AE86-37230B12AD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Конфликт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— это процесс резкого обострения противоречия и борьбы двух или более сторон-участников в решении проблемы, имеющей личную значимость для каждого. Чтобы отличить конфликт от конфликтной ситуации, советуем запомнить следующую «формулу»:</a:t>
            </a:r>
          </a:p>
          <a:p>
            <a:r>
              <a:rPr lang="ru-RU" sz="1200" i="1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Проблема+конфликтная</a:t>
            </a:r>
            <a:r>
              <a:rPr lang="ru-RU" sz="1200" i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ru-RU" sz="1200" i="1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ситуация+участники+инцидент=конфликт</a:t>
            </a:r>
            <a:endParaRPr lang="ru-RU" sz="1200" i="1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ru-RU" sz="1200" i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 </a:t>
            </a:r>
            <a:r>
              <a:rPr lang="ru-RU" sz="1200" b="1" i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Большую</a:t>
            </a:r>
            <a:r>
              <a:rPr lang="ru-RU" sz="1200" b="1" i="1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роль 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в эскалации (распространении) конфликта играют интриги.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Учителю: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спросить у детей,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что они знают об интриге и что это такое? Какой от неё вред? </a:t>
            </a:r>
            <a:endParaRPr lang="ru-RU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учителя: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организовать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полилог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 тему: «Почему люди прибегают к интриге?»</a:t>
            </a:r>
            <a:endParaRPr lang="ru-RU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BCC3D-2C4B-4FA7-AE86-37230B12AD4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учителя: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выяснить,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что дети знают об «инструментах» интригана на основании личного опыта.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BCC3D-2C4B-4FA7-AE86-37230B12AD4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Интриганы "плетут свои сети" очень тонко и скрытно. Особенно изощряются они тогда, когда прибегают к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сплетне.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Очень часто "доброжелатели"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используют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своих целей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недостаток информации.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Поэтому руководитель должен иметь тонкую интуицию и контролировать количество поступающей информации, во избежание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должностных перемещений,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перенасыщения последней или, что более опасно, её дефицита. Особенно необходимо это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учитывать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следующих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возможных конфликтных ситуациях: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затрагивании важнейших потребностей людей;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изменениях в финансовой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руководящей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сфе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pax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мероприятиях, которые могут повлиять на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изменение статуса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служебного положения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членов коллектива.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Сплетни и домыслы получают обильную пищу при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подозрении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неслужебных связях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использовании служебного положения в личных целях.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Пышно расцветают сплетни и интриги в праздности и в среде незагруженных работой сотрудников.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BCC3D-2C4B-4FA7-AE86-37230B12AD40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Иногда даже полезно предоставить партнёру возможность "эмоциональной разрядки". Если мысли, вызываемые отрицательными чувствами, сдерживаются на уровне сознания достаточно долго (как это бывает у мужчин), то они "загоняются" в сферу подсознания, откуда их воздействие становится очень трудно контролируемым. Достаточно малейшей вспышки в конфликтной ситуации для того, чтобы отрицательные эмоции бесконтрольно выплеснулись. При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высказывании своих мыслей и чувств эмоциональное напряжение снижается.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Руководителю следует помнить, что только поиск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истинных причин,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 не анализ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последствий,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ведет к выходу из конфликта. Расширить опыт в этой области поможет информация из области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конфликтологии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включающая технологии предотвращения отрицательных последствий и решения конфликтов.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BCC3D-2C4B-4FA7-AE86-37230B12AD4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оградить себя от интриг?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Развитию интриг препятствуют: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здоровый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микроклимат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коллективе; - ровное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доброжелательное отношение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 всем сотрудникам; - чётко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очерченные должностные обязанности;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достаточная информационная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политика;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корректная дистанция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общении с сотрудниками;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конструктивная критика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корректировки действий некоторых потенциальных интриганов;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откровенный разговор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 предполагаемым интриганом, для того чтобы выяснить его реальные намерения, мотивацию и потребности;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предложение-тезис о партнерстве,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 одной стороны, 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контрпредложение-антитезис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с другой, образуют совместное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решение - синтез.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Иногда даже полезно предоставить партнеру возможность "эмоциональной разрядки". Если мысли, вызываемые отрицательными чувствами, сдерживаются на уровне сознания достаточно долго (как это бывает у мужчин), то они "загоняются" в сферу подсознания, откуда их воздействие становится очень трудно контролируемым. Достаточно малейшей вспышки в конфликтной ситуации для того, чтобы отрицательные эмоции бесконтрольно выплеснулись. При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высказывании своих мыслей и чувств эмоциональное напряжение снижается.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Руководителю следует помнить, что только поиск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истинных причин,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 не анализ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последствий,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ведет к выходу из конфликта. Расширить опыт в этой области поможет информация из области конфликтологии, включающая технологии предотвращения отрицательных последствий и решения конфликтов.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BCC3D-2C4B-4FA7-AE86-37230B12AD4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Для учителя: </a:t>
            </a:r>
            <a:r>
              <a:rPr lang="ru-RU" b="0" dirty="0" smtClean="0"/>
              <a:t>организовать </a:t>
            </a:r>
            <a:r>
              <a:rPr lang="ru-RU" b="0" dirty="0" err="1" smtClean="0"/>
              <a:t>полилог</a:t>
            </a:r>
            <a:r>
              <a:rPr lang="ru-RU" b="0" dirty="0" smtClean="0"/>
              <a:t> на тему:»Как вы понимаете </a:t>
            </a:r>
            <a:r>
              <a:rPr lang="ru-RU" b="0" smtClean="0"/>
              <a:t>эту фразу?»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BCC3D-2C4B-4FA7-AE86-37230B12AD40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FA58-0A1D-4336-A503-0A9F1822C2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E99C-6CB5-4A2B-92EC-563229576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6938-A5E2-4C40-97F4-A6030975D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BDCBD-A07B-4519-9CF9-5EF83C925B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11FC-2297-451E-BE1C-76615C71EA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5AA9-46F7-45DA-BBC7-73BF22E475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3B67-5789-43AE-890F-128871F9F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E388-027E-42B4-9914-07CF9B6DF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BA98-2408-42F3-B1A6-FB06EB2C2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www.themegallery.com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EB47-9E11-437A-9D72-D3D8D4799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BCA-7AEF-4C84-A871-C64666B933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C339C-5120-4408-99C1-1BE8496DB5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heel/>
  </p:transition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71602" y="1785926"/>
            <a:ext cx="8229600" cy="1143000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7030A0"/>
                </a:solidFill>
              </a:rPr>
              <a:t>Интрига</a:t>
            </a:r>
            <a:endParaRPr lang="ru-RU" sz="8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Рисунок 70" descr="4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10217" cy="6858000"/>
          </a:xfrm>
          <a:prstGeom prst="rect">
            <a:avLst/>
          </a:prstGeom>
        </p:spPr>
      </p:pic>
      <p:pic>
        <p:nvPicPr>
          <p:cNvPr id="50" name="Рисунок 49" descr="78385602.jpg"/>
          <p:cNvPicPr>
            <a:picLocks noChangeAspect="1"/>
          </p:cNvPicPr>
          <p:nvPr/>
        </p:nvPicPr>
        <p:blipFill>
          <a:blip r:embed="rId4"/>
          <a:srcRect t="8599" b="5407"/>
          <a:stretch>
            <a:fillRect/>
          </a:stretch>
        </p:blipFill>
        <p:spPr>
          <a:xfrm>
            <a:off x="285720" y="1428736"/>
            <a:ext cx="2000264" cy="2143140"/>
          </a:xfrm>
          <a:prstGeom prst="roundRect">
            <a:avLst>
              <a:gd name="adj" fmla="val 1709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1" name="Group 52"/>
          <p:cNvGrpSpPr>
            <a:grpSpLocks/>
          </p:cNvGrpSpPr>
          <p:nvPr/>
        </p:nvGrpSpPr>
        <p:grpSpPr bwMode="auto">
          <a:xfrm>
            <a:off x="2428860" y="1928802"/>
            <a:ext cx="3702713" cy="4343400"/>
            <a:chOff x="1788" y="912"/>
            <a:chExt cx="2110" cy="2736"/>
          </a:xfrm>
        </p:grpSpPr>
        <p:sp>
          <p:nvSpPr>
            <p:cNvPr id="52" name="Freeform 22"/>
            <p:cNvSpPr>
              <a:spLocks/>
            </p:cNvSpPr>
            <p:nvPr/>
          </p:nvSpPr>
          <p:spPr bwMode="gray">
            <a:xfrm>
              <a:off x="2344" y="2790"/>
              <a:ext cx="1554" cy="486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CC66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23"/>
            <p:cNvSpPr>
              <a:spLocks/>
            </p:cNvSpPr>
            <p:nvPr/>
          </p:nvSpPr>
          <p:spPr bwMode="gray">
            <a:xfrm rot="3600000">
              <a:off x="1602" y="2629"/>
              <a:ext cx="1553" cy="485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FF9966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24"/>
            <p:cNvSpPr>
              <a:spLocks/>
            </p:cNvSpPr>
            <p:nvPr/>
          </p:nvSpPr>
          <p:spPr bwMode="gray">
            <a:xfrm rot="7200000">
              <a:off x="1395" y="1810"/>
              <a:ext cx="1553" cy="485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99CC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25"/>
            <p:cNvSpPr>
              <a:spLocks/>
            </p:cNvSpPr>
            <p:nvPr/>
          </p:nvSpPr>
          <p:spPr bwMode="gray">
            <a:xfrm rot="10800000">
              <a:off x="1788" y="1260"/>
              <a:ext cx="1554" cy="485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33CCCC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26"/>
            <p:cNvSpPr>
              <a:spLocks/>
            </p:cNvSpPr>
            <p:nvPr/>
          </p:nvSpPr>
          <p:spPr bwMode="gray">
            <a:xfrm rot="14400000">
              <a:off x="2576" y="1446"/>
              <a:ext cx="1553" cy="485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6699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27"/>
            <p:cNvSpPr>
              <a:spLocks/>
            </p:cNvSpPr>
            <p:nvPr/>
          </p:nvSpPr>
          <p:spPr bwMode="gray">
            <a:xfrm rot="18000000">
              <a:off x="2784" y="2211"/>
              <a:ext cx="1554" cy="486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9966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58" name="Group 40"/>
            <p:cNvGrpSpPr>
              <a:grpSpLocks/>
            </p:cNvGrpSpPr>
            <p:nvPr/>
          </p:nvGrpSpPr>
          <p:grpSpPr bwMode="auto">
            <a:xfrm>
              <a:off x="2220" y="1632"/>
              <a:ext cx="1296" cy="1296"/>
              <a:chOff x="2016" y="1920"/>
              <a:chExt cx="1680" cy="1680"/>
            </a:xfrm>
          </p:grpSpPr>
          <p:sp>
            <p:nvSpPr>
              <p:cNvPr id="60" name="Oval 41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3300"/>
                  </a:gs>
                  <a:gs pos="100000">
                    <a:srgbClr val="FF3300">
                      <a:gamma/>
                      <a:shade val="24314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" name="Freeform 42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3300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9" name="Text Box 51"/>
            <p:cNvSpPr txBox="1">
              <a:spLocks noChangeArrowheads="1"/>
            </p:cNvSpPr>
            <p:nvPr/>
          </p:nvSpPr>
          <p:spPr bwMode="gray">
            <a:xfrm>
              <a:off x="2160" y="1980"/>
              <a:ext cx="144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КОНФЛИКТ</a:t>
              </a:r>
              <a:endParaRPr lang="en-US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pic>
        <p:nvPicPr>
          <p:cNvPr id="62" name="Picture 2" descr="C:\Documents and Settings\ION^_-\Рабочий стол\temp\Новая папка\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4857760"/>
            <a:ext cx="2424563" cy="1600212"/>
          </a:xfrm>
          <a:prstGeom prst="roundRect">
            <a:avLst>
              <a:gd name="adj" fmla="val 2174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4286256"/>
            <a:ext cx="2526320" cy="1920003"/>
          </a:xfrm>
          <a:prstGeom prst="roundRect">
            <a:avLst>
              <a:gd name="adj" fmla="val 1828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64" name="Прямоугольник 63"/>
          <p:cNvSpPr/>
          <p:nvPr/>
        </p:nvSpPr>
        <p:spPr>
          <a:xfrm>
            <a:off x="785786" y="0"/>
            <a:ext cx="6904454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5000" b="1" i="0" u="none" strike="noStrike" kern="0" cap="none" spc="0" normalizeH="0" baseline="0" noProof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Формула  </a:t>
            </a:r>
            <a:endParaRPr kumimoji="0" lang="en-US" sz="5000" b="1" i="0" u="none" strike="noStrike" kern="0" cap="none" spc="0" normalizeH="0" baseline="0" noProof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kumimoji="0" lang="ru-RU" sz="5000" b="1" i="0" u="none" strike="noStrike" kern="0" cap="none" spc="0" normalizeH="0" baseline="0" noProof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конфликта</a:t>
            </a:r>
            <a:endParaRPr lang="ru-RU" sz="5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500826" y="3429000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КОНФЛИКТНАЯ  СИТУАЦИЯ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14348" y="4500570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ПРОБЛЕМА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571868" y="1714488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ИНЦИДЕНТ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71472" y="3571876"/>
            <a:ext cx="1440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УЧАСТНИКИ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КОНФЛИКТА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9" name="Рисунок 68" descr="79444783.jpg"/>
          <p:cNvPicPr>
            <a:picLocks noChangeAspect="1"/>
          </p:cNvPicPr>
          <p:nvPr/>
        </p:nvPicPr>
        <p:blipFill>
          <a:blip r:embed="rId7"/>
          <a:srcRect t="8876"/>
          <a:stretch>
            <a:fillRect/>
          </a:stretch>
        </p:blipFill>
        <p:spPr>
          <a:xfrm>
            <a:off x="6072198" y="1285860"/>
            <a:ext cx="2822267" cy="1714512"/>
          </a:xfrm>
          <a:prstGeom prst="roundRect">
            <a:avLst>
              <a:gd name="adj" fmla="val 3438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0"/>
                            </p:stCondLst>
                            <p:childTnLst>
                              <p:par>
                                <p:cTn id="5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4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14348" y="2714620"/>
            <a:ext cx="46434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Намеренное 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нечестное действие, выгодное инициатору, которое понуждает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людей к определённым 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поступкам и этим наносит им ущерб.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1071546"/>
            <a:ext cx="322396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Интрига</a:t>
            </a:r>
            <a:endParaRPr lang="ru-RU" sz="66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928726" y="571480"/>
            <a:ext cx="857252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Что преследует</a:t>
            </a:r>
            <a:endParaRPr lang="en-US" sz="4400" b="1" cap="none" spc="0" dirty="0" smtClean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4400" b="1" cap="none" spc="0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интриган?</a:t>
            </a:r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071934" y="2786058"/>
            <a:ext cx="4286280" cy="3786214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l"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Получение морального удовлетворения от страданий других людей</a:t>
            </a:r>
          </a:p>
          <a:p>
            <a:pPr algn="l"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Власть над людьми</a:t>
            </a:r>
          </a:p>
          <a:p>
            <a:pPr algn="l"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Власть над ситуацией</a:t>
            </a:r>
          </a:p>
          <a:p>
            <a:pPr algn="l"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Личная выгода</a:t>
            </a:r>
          </a:p>
          <a:p>
            <a:pPr algn="l">
              <a:buFont typeface="Wingdings" pitchFamily="2" charset="2"/>
              <a:buChar char="Ø"/>
            </a:pP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143504" y="2285992"/>
            <a:ext cx="4643438" cy="3714776"/>
          </a:xfrm>
          <a:prstGeom prst="rect">
            <a:avLst/>
          </a:prstGeom>
        </p:spPr>
        <p:txBody>
          <a:bodyPr/>
          <a:lstStyle/>
          <a:p>
            <a:pPr algn="l">
              <a:buFont typeface="Wingdings" pitchFamily="2" charset="2"/>
              <a:buChar char="Ø"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Ложь</a:t>
            </a:r>
          </a:p>
          <a:p>
            <a:pPr algn="l">
              <a:buFont typeface="Wingdings" pitchFamily="2" charset="2"/>
              <a:buChar char="Ø"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Сплетня</a:t>
            </a:r>
          </a:p>
          <a:p>
            <a:pPr algn="l">
              <a:buFont typeface="Wingdings" pitchFamily="2" charset="2"/>
              <a:buChar char="Ø"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Анонимный 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сигнал</a:t>
            </a:r>
          </a:p>
          <a:p>
            <a:pPr algn="l">
              <a:buFont typeface="Wingdings" pitchFamily="2" charset="2"/>
              <a:buChar char="Ø"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357166"/>
            <a:ext cx="424673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Инструменты</a:t>
            </a:r>
            <a:endParaRPr lang="en-US" sz="5400" b="1" cap="none" spc="0" dirty="0" smtClean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5400" b="1" cap="none" spc="0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интригана:</a:t>
            </a:r>
            <a:endParaRPr lang="ru-RU" sz="54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5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7224" y="2000240"/>
            <a:ext cx="528641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Недостаток информации</a:t>
            </a:r>
          </a:p>
          <a:p>
            <a:pPr>
              <a:buFont typeface="Wingdings" pitchFamily="2" charset="2"/>
              <a:buChar char="Ø"/>
            </a:pPr>
            <a:r>
              <a:rPr lang="ru-RU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Недостаточная загруженность </a:t>
            </a:r>
            <a:r>
              <a:rPr 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  <a:r>
              <a:rPr lang="ru-RU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работой членов коллектива</a:t>
            </a:r>
          </a:p>
          <a:p>
            <a:pPr>
              <a:buFont typeface="Wingdings" pitchFamily="2" charset="2"/>
              <a:buChar char="Ø"/>
            </a:pPr>
            <a:r>
              <a:rPr lang="ru-RU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Должностные перемещения</a:t>
            </a:r>
          </a:p>
          <a:p>
            <a:pPr>
              <a:buFont typeface="Wingdings" pitchFamily="2" charset="2"/>
              <a:buChar char="Ø"/>
            </a:pPr>
            <a:r>
              <a:rPr lang="ru-RU" sz="2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</a:t>
            </a:r>
            <a:r>
              <a:rPr lang="ru-RU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мена руководства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285728"/>
            <a:ext cx="554991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Условия </a:t>
            </a:r>
          </a:p>
          <a:p>
            <a:pPr algn="ctr"/>
            <a:r>
              <a:rPr lang="ru-RU" sz="44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для развития интриги</a:t>
            </a:r>
            <a:endParaRPr lang="ru-RU" sz="44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53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8662" y="1928802"/>
            <a:ext cx="52864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Изменения в финансовой сфере</a:t>
            </a:r>
          </a:p>
          <a:p>
            <a:pPr>
              <a:buFont typeface="Wingdings" pitchFamily="2" charset="2"/>
              <a:buChar char="Ø"/>
            </a:pPr>
            <a:r>
              <a:rPr lang="ru-RU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Наличие неслужебных связей</a:t>
            </a:r>
          </a:p>
          <a:p>
            <a:pPr>
              <a:buFont typeface="Wingdings" pitchFamily="2" charset="2"/>
              <a:buChar char="Ø"/>
            </a:pPr>
            <a:r>
              <a:rPr lang="ru-RU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Использование служебного положения </a:t>
            </a:r>
            <a:r>
              <a:rPr lang="ru-RU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</a:t>
            </a:r>
            <a:r>
              <a:rPr lang="ru-RU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личных целях </a:t>
            </a:r>
            <a:endParaRPr lang="ru-RU" sz="25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285728"/>
            <a:ext cx="554991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Условия </a:t>
            </a:r>
          </a:p>
          <a:p>
            <a:pPr algn="ctr"/>
            <a:r>
              <a:rPr lang="ru-RU" sz="44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для развития интриги</a:t>
            </a:r>
            <a:endParaRPr lang="ru-RU" sz="44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68834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29058" y="2571744"/>
            <a:ext cx="45720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Здоровый </a:t>
            </a:r>
            <a:r>
              <a:rPr lang="ru-RU" sz="2400" b="1" dirty="0" smtClean="0">
                <a:solidFill>
                  <a:srgbClr val="002060"/>
                </a:solidFill>
              </a:rPr>
              <a:t>микроклимат 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в коллективе;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 ровное доброжелательное отношение </a:t>
            </a:r>
            <a:r>
              <a:rPr lang="ru-RU" sz="2400" b="1" dirty="0">
                <a:solidFill>
                  <a:srgbClr val="002060"/>
                </a:solidFill>
              </a:rPr>
              <a:t>ко </a:t>
            </a:r>
            <a:r>
              <a:rPr lang="ru-RU" sz="2400" b="1" dirty="0" smtClean="0">
                <a:solidFill>
                  <a:srgbClr val="002060"/>
                </a:solidFill>
              </a:rPr>
              <a:t>всем;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 чётко </a:t>
            </a:r>
            <a:r>
              <a:rPr lang="ru-RU" sz="2400" b="1" dirty="0">
                <a:solidFill>
                  <a:srgbClr val="002060"/>
                </a:solidFill>
              </a:rPr>
              <a:t>очерченные </a:t>
            </a:r>
            <a:r>
              <a:rPr lang="ru-RU" sz="2400" b="1" dirty="0" smtClean="0">
                <a:solidFill>
                  <a:srgbClr val="002060"/>
                </a:solidFill>
              </a:rPr>
              <a:t>обязанности</a:t>
            </a:r>
            <a:r>
              <a:rPr lang="ru-RU" sz="2400" b="1" dirty="0">
                <a:solidFill>
                  <a:srgbClr val="002060"/>
                </a:solidFill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достаточная </a:t>
            </a:r>
            <a:r>
              <a:rPr lang="ru-RU" sz="2400" b="1" dirty="0" smtClean="0">
                <a:solidFill>
                  <a:srgbClr val="002060"/>
                </a:solidFill>
              </a:rPr>
              <a:t>информационная </a:t>
            </a:r>
            <a:r>
              <a:rPr lang="ru-RU" sz="2400" b="1" dirty="0">
                <a:solidFill>
                  <a:srgbClr val="002060"/>
                </a:solidFill>
              </a:rPr>
              <a:t>политика;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</a:rPr>
              <a:t>корректная дистанция в </a:t>
            </a:r>
            <a:r>
              <a:rPr lang="ru-RU" sz="2400" b="1" dirty="0" smtClean="0">
                <a:solidFill>
                  <a:srgbClr val="002060"/>
                </a:solidFill>
              </a:rPr>
              <a:t>общении.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85852" y="785794"/>
            <a:ext cx="398128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Как оградить </a:t>
            </a:r>
          </a:p>
          <a:p>
            <a:pPr algn="ctr"/>
            <a:r>
              <a:rPr lang="ru-RU" sz="44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себя от интриг?</a:t>
            </a:r>
            <a:endParaRPr lang="ru-RU" sz="44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908" y="0"/>
            <a:ext cx="9286908" cy="699101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42844" y="642918"/>
            <a:ext cx="5072098" cy="5554683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</a:rPr>
              <a:t>Конструктивная </a:t>
            </a:r>
            <a:r>
              <a:rPr lang="ru-RU" sz="2600" b="1" dirty="0" smtClean="0">
                <a:solidFill>
                  <a:srgbClr val="002060"/>
                </a:solidFill>
              </a:rPr>
              <a:t>критика для корректировки действий некоторых потенциальных интриганов;</a:t>
            </a:r>
          </a:p>
          <a:p>
            <a:pPr lvl="0"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</a:rPr>
              <a:t>откровенный разговор с предполагаемым интриганом с целью выяснения его реальных намерений, мотивации и потребностей;</a:t>
            </a:r>
          </a:p>
          <a:p>
            <a:pPr lvl="0"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</a:rPr>
              <a:t>предложение-тезис о партнёрстве, с одной стороны, и контрпредложение-антитезис </a:t>
            </a:r>
            <a:r>
              <a:rPr lang="ru-RU" sz="2600" b="1" dirty="0" smtClean="0">
                <a:solidFill>
                  <a:srgbClr val="002060"/>
                </a:solidFill>
              </a:rPr>
              <a:t>- </a:t>
            </a:r>
            <a:r>
              <a:rPr lang="ru-RU" sz="2600" b="1" dirty="0" smtClean="0">
                <a:solidFill>
                  <a:srgbClr val="002060"/>
                </a:solidFill>
              </a:rPr>
              <a:t>с другой, образуют совместное решение - синтез.</a:t>
            </a:r>
          </a:p>
          <a:p>
            <a:pPr lvl="1">
              <a:buFont typeface="Wingdings" pitchFamily="2" charset="2"/>
              <a:buChar char="Ø"/>
            </a:pPr>
            <a:endParaRPr lang="ru-RU" sz="2600" b="1" dirty="0" smtClean="0">
              <a:solidFill>
                <a:srgbClr val="002060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ru-RU" sz="2600" b="1" dirty="0" smtClean="0">
              <a:solidFill>
                <a:srgbClr val="002060"/>
              </a:solidFill>
            </a:endParaRPr>
          </a:p>
          <a:p>
            <a:endParaRPr lang="ru-RU" sz="2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5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72066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71934" y="1714488"/>
            <a:ext cx="5357819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Развитие </a:t>
            </a:r>
          </a:p>
          <a:p>
            <a:r>
              <a:rPr lang="ru-RU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интриги </a:t>
            </a:r>
          </a:p>
          <a:p>
            <a:r>
              <a:rPr lang="ru-RU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невозможно </a:t>
            </a:r>
          </a:p>
          <a:p>
            <a:r>
              <a:rPr lang="ru-RU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там, где </a:t>
            </a:r>
          </a:p>
          <a:p>
            <a:r>
              <a:rPr lang="ru-RU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люди открыто и</a:t>
            </a:r>
          </a:p>
          <a:p>
            <a:r>
              <a:rPr lang="ru-RU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искренне</a:t>
            </a:r>
          </a:p>
          <a:p>
            <a:r>
              <a:rPr lang="ru-RU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относятся </a:t>
            </a:r>
          </a:p>
          <a:p>
            <a:r>
              <a:rPr lang="ru-RU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друг к другу</a:t>
            </a:r>
            <a:endParaRPr lang="ru-RU" sz="3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42976" y="500042"/>
            <a:ext cx="425629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54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 </a:t>
            </a:r>
            <a:r>
              <a:rPr lang="ru-RU" sz="5400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внимание!</a:t>
            </a:r>
            <a:endParaRPr lang="ru-RU" sz="5400" b="1" cap="none" spc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72132" y="3643314"/>
            <a:ext cx="28575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педагог-психолог высшей категории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1731</TotalTime>
  <Words>551</Words>
  <Application>Microsoft Office PowerPoint</Application>
  <PresentationFormat>Экран (4:3)</PresentationFormat>
  <Paragraphs>99</Paragraphs>
  <Slides>11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2_Тема Office</vt:lpstr>
      <vt:lpstr>Интрига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34</cp:revision>
  <dcterms:created xsi:type="dcterms:W3CDTF">2012-02-04T20:32:00Z</dcterms:created>
  <dcterms:modified xsi:type="dcterms:W3CDTF">2012-03-13T11:20:00Z</dcterms:modified>
</cp:coreProperties>
</file>