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268" r:id="rId4"/>
    <p:sldId id="256" r:id="rId5"/>
    <p:sldId id="261" r:id="rId6"/>
    <p:sldId id="262" r:id="rId7"/>
    <p:sldId id="263" r:id="rId8"/>
    <p:sldId id="264" r:id="rId9"/>
    <p:sldId id="265" r:id="rId10"/>
    <p:sldId id="258" r:id="rId11"/>
    <p:sldId id="260" r:id="rId12"/>
    <p:sldId id="257" r:id="rId13"/>
    <p:sldId id="259" r:id="rId14"/>
    <p:sldId id="267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71850" autoAdjust="0"/>
  </p:normalViewPr>
  <p:slideViewPr>
    <p:cSldViewPr>
      <p:cViewPr varScale="1">
        <p:scale>
          <a:sx n="112" d="100"/>
          <a:sy n="112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32A10-EC92-491D-BCC0-245AA9BEAB0C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C269B-7438-4871-B261-5C05CF99A2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Для учителя: </a:t>
            </a:r>
            <a:r>
              <a:rPr lang="ru-RU" b="0" dirty="0" smtClean="0"/>
              <a:t>выяснить у детей, что они понимают под определением «</a:t>
            </a:r>
            <a:r>
              <a:rPr lang="ru-RU" b="0" dirty="0" err="1" smtClean="0"/>
              <a:t>конфлиетный</a:t>
            </a:r>
            <a:r>
              <a:rPr lang="ru-RU" b="0" dirty="0" smtClean="0"/>
              <a:t> человек»?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C269B-7438-4871-B261-5C05CF99A24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Известный американский менеджер Ли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Якокка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не уставал повторять своим молодым коллегам, что всегда следует представлять себе в уме интересы того человека, с которым имеешь дело. Однако источников конфликтов— противоречий, возникающих между людьми, значительно больше, чем их интересов.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Источники конфликтов — это противоречия, а противоречия возникают там, где есть рассогласование.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C269B-7438-4871-B261-5C05CF99A24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Известный американский менеджер Ли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Якокка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не уставал повторять своим молодым коллегам, что всегда следует представлять себе в уме интересы того человека, с которым имеешь дело. Однако источников конфликтов— противоречий, возникающих между людьми, значительно больше, чем их интересов.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Источники конфликтов — это противоречия, а противоречия возникают там, где есть рассогласование.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учителя: обсудить каждую особенность.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C269B-7438-4871-B261-5C05CF99A24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учителя: обсудить каждую особенность.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C269B-7438-4871-B261-5C05CF99A24A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инициатива, особенно творческая, — это хорошо, но, когда человек проявляет инициативу там, где его, как говорится, не просят, то это создает напряженную и даже конфликтную ситуацию.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учителя: обсудить каждую особенность.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C269B-7438-4871-B261-5C05CF99A24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chemeClr val="bg1"/>
                </a:solidFill>
              </a:rPr>
              <a:t>инициатива, особенно творческая, — это хорошо, но, когда человек проявляет инициативу там, где его, как говорится, не просят, то это создает напряженную и даже конфликтную ситуацию.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учителя: обсудить каждую особенность.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C269B-7438-4871-B261-5C05CF99A24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/>
              <a:t>Предотвращая </a:t>
            </a:r>
            <a:r>
              <a:rPr lang="ru-RU" sz="1200" dirty="0" smtClean="0"/>
              <a:t>отрицательные последствия конфликтов, очень важно </a:t>
            </a:r>
            <a:r>
              <a:rPr lang="ru-RU" sz="1200" b="1" dirty="0" smtClean="0"/>
              <a:t>учитывать тип темперамента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/>
              <a:t>Предотвращая </a:t>
            </a:r>
            <a:r>
              <a:rPr lang="ru-RU" sz="1200" dirty="0" smtClean="0"/>
              <a:t>отрицательные последствия конфликтов, очень важно </a:t>
            </a:r>
            <a:r>
              <a:rPr lang="ru-RU" sz="1200" b="1" dirty="0" smtClean="0"/>
              <a:t>учитывать тип темперамента. </a:t>
            </a:r>
          </a:p>
          <a:p>
            <a:r>
              <a:rPr lang="ru-RU" sz="1200" b="0" dirty="0" smtClean="0"/>
              <a:t>На следующем занятии желательно провести </a:t>
            </a:r>
            <a:r>
              <a:rPr lang="ru-RU" sz="1200" b="0" smtClean="0"/>
              <a:t>самодиагностику учащихся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6E29F-061C-40AA-984D-E76F0003E99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11EBB-8E09-4640-9D87-5E8AFDF8031F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16310-3C6D-4407-923D-3B9D1156E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6095D-9CEE-49EB-84BE-74F9C5A1FD35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FD531-2C19-4BF4-8361-6BE8B85EC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52ABF-2131-4EAF-82C4-D84600BB6C7C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B4EA3-A14E-4304-A0D9-FDDAE39B1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88D5A-EF8C-403D-BB82-72A5BC287961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A6F65-283F-4C6E-834C-00B6682E0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94F58-83ED-4BBB-AD9E-34F07D9A62C5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97965-BF8E-4B15-89F6-E960896BE2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99891-7AE4-49A9-B086-969357B59F26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AF1FC-BEC6-448D-BBDB-2A79747BA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9BF40-D868-4ADC-86CB-66FB68CCB9CB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FCAA0-8C23-4A18-B2F5-A14C063A1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D78CA-C199-4809-9122-7E60C1841256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B37C-3229-446B-96DF-689F4CFDD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945BE-E943-458B-B887-586FB2886982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81A05-0665-46FB-BBCA-4855CD000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DA1A0-1F8C-4828-8DF2-A35A91AD4FBF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C86BC-1610-4850-9226-E84A72341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DB2D5-2A54-43A4-81EE-74ACE2C9087C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281AF-3808-4939-88E9-B311BD541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gray">
          <a:xfrm>
            <a:off x="0" y="2514600"/>
            <a:ext cx="9144000" cy="106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gray">
          <a:xfrm>
            <a:off x="0" y="0"/>
            <a:ext cx="9144000" cy="2514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0" name="Picture 24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03188"/>
            <a:ext cx="4162425" cy="4087812"/>
          </a:xfrm>
          <a:prstGeom prst="rect">
            <a:avLst/>
          </a:prstGeom>
          <a:noFill/>
        </p:spPr>
      </p:pic>
      <p:sp>
        <p:nvSpPr>
          <p:cNvPr id="4100" name="Rectangle 4"/>
          <p:cNvSpPr>
            <a:spLocks noChangeArrowheads="1"/>
          </p:cNvSpPr>
          <p:nvPr/>
        </p:nvSpPr>
        <p:spPr bwMode="gray">
          <a:xfrm>
            <a:off x="0" y="3200400"/>
            <a:ext cx="9144000" cy="3657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4121" name="Picture 25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048000"/>
            <a:ext cx="1981200" cy="1946275"/>
          </a:xfrm>
          <a:prstGeom prst="rect">
            <a:avLst/>
          </a:prstGeom>
          <a:noFill/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4" cstate="print"/>
          <a:srcRect r="8662"/>
          <a:stretch>
            <a:fillRect/>
          </a:stretch>
        </p:blipFill>
        <p:spPr bwMode="auto">
          <a:xfrm>
            <a:off x="6781800" y="1538288"/>
            <a:ext cx="205740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5" cstate="print"/>
          <a:srcRect r="1010"/>
          <a:stretch>
            <a:fillRect/>
          </a:stretch>
        </p:blipFill>
        <p:spPr bwMode="auto">
          <a:xfrm>
            <a:off x="4419600" y="2439988"/>
            <a:ext cx="4495800" cy="3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229600" cy="152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590800"/>
            <a:ext cx="5715000" cy="5334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4122" name="Picture 26" descr="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876800"/>
            <a:ext cx="1382713" cy="1981200"/>
          </a:xfrm>
          <a:prstGeom prst="rect">
            <a:avLst/>
          </a:prstGeom>
          <a:noFill/>
        </p:spPr>
      </p:pic>
      <p:sp>
        <p:nvSpPr>
          <p:cNvPr id="4103" name="Rectangle 7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1295400" y="6553200"/>
            <a:ext cx="2133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657600" y="6553200"/>
            <a:ext cx="28956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781800" y="6553200"/>
            <a:ext cx="1066800" cy="168275"/>
          </a:xfrm>
        </p:spPr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538FA58-0A1D-4336-A503-0A9F1822C25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8001000" y="641508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2"/>
                </a:solidFill>
              </a:rPr>
              <a:t>L/O/G/O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10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 build="p">
        <p:tmplLst>
          <p:tmpl lvl="1">
            <p:tnLst>
              <p:par>
                <p:cTn presetID="1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slide(fromTop)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6DAE99C-6CB5-4A2B-92EC-5632295766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186938-A5E2-4C40-97F4-A6030975D2C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EFBDCBD-A07B-4519-9CF9-5EF83C925B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B411FC-2297-451E-BE1C-76615C71EA3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545AA9-46F7-45DA-BBC7-73BF22E4759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1B3B67-5789-43AE-890F-128871F9FE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87E388-027E-42B4-9914-07CF9B6DFAB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7BA98-2408-42F3-B1A6-FB06EB2C26A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9AEB47-9E11-437A-9D72-D3D8D4799D5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2AB9BCA-7AEF-4C84-A871-C64666B933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33525"/>
            <a:ext cx="4038600" cy="50196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FD0FAD28-FEF6-416D-96E1-30C07220C47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5869A29-B55E-48B8-9BE8-4CA282F4927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61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33525"/>
            <a:ext cx="8229600" cy="501967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613525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2A1E933-79D3-4405-89D3-2968BA99746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457200" y="1143000"/>
            <a:ext cx="8458200" cy="239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>
                <a:alpha val="99000"/>
              </a:srgb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2DC7E-1F2A-4F7D-9157-55E14A6849F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A5554-B42B-4BC0-8A48-E4ADF0F9B6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C90A7A-C7CB-4834-9DAD-268B1E93E4BA}" type="datetimeFigureOut">
              <a:rPr lang="ru-RU"/>
              <a:pPr>
                <a:defRPr/>
              </a:pPr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7BF921B-9D61-4E26-8DB7-E8488EBBB1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ll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9144000" cy="1447800"/>
            <a:chOff x="0" y="0"/>
            <a:chExt cx="5760" cy="912"/>
          </a:xfrm>
        </p:grpSpPr>
        <p:sp>
          <p:nvSpPr>
            <p:cNvPr id="1031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5760" cy="24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28627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 userDrawn="1"/>
          </p:nvSpPr>
          <p:spPr bwMode="gray">
            <a:xfrm>
              <a:off x="1248" y="240"/>
              <a:ext cx="4512" cy="480"/>
            </a:xfrm>
            <a:prstGeom prst="rect">
              <a:avLst/>
            </a:prstGeom>
            <a:gradFill rotWithShape="1">
              <a:gsLst>
                <a:gs pos="0">
                  <a:schemeClr val="bg1">
                    <a:gamma/>
                    <a:tint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gray">
            <a:xfrm>
              <a:off x="0" y="720"/>
              <a:ext cx="5760" cy="19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050" name="Picture 26" descr="0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715250" y="77788"/>
            <a:ext cx="1066800" cy="104775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3525"/>
            <a:ext cx="82296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13525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698C339C-5120-4408-99C1-1BE8496DB50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24863" y="95250"/>
            <a:ext cx="6731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8" cstate="print"/>
          <a:srcRect r="1010"/>
          <a:stretch>
            <a:fillRect/>
          </a:stretch>
        </p:blipFill>
        <p:spPr bwMode="auto">
          <a:xfrm>
            <a:off x="8001000" y="311150"/>
            <a:ext cx="9144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51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1143000"/>
            <a:ext cx="8458200" cy="23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2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42974" y="2571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Конфликтная </a:t>
            </a:r>
            <a:r>
              <a:rPr lang="en-US" sz="4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4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личность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1714488"/>
            <a:ext cx="4071966" cy="428628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002060"/>
                </a:solidFill>
              </a:rPr>
              <a:t>Человек</a:t>
            </a:r>
            <a:r>
              <a:rPr lang="ru-RU" sz="2400" b="1" dirty="0">
                <a:solidFill>
                  <a:srgbClr val="002060"/>
                </a:solidFill>
              </a:rPr>
              <a:t>, который чаще других </a:t>
            </a:r>
            <a:r>
              <a:rPr lang="ru-RU" sz="2400" b="1" dirty="0" smtClean="0">
                <a:solidFill>
                  <a:srgbClr val="002060"/>
                </a:solidFill>
              </a:rPr>
              <a:t>создаёт </a:t>
            </a:r>
            <a:r>
              <a:rPr lang="ru-RU" sz="2400" b="1" dirty="0">
                <a:solidFill>
                  <a:srgbClr val="002060"/>
                </a:solidFill>
              </a:rPr>
              <a:t>и вовлекает других в конфликты и </a:t>
            </a:r>
            <a:r>
              <a:rPr lang="ru-RU" sz="2400" b="1" dirty="0" smtClean="0">
                <a:solidFill>
                  <a:srgbClr val="002060"/>
                </a:solidFill>
              </a:rPr>
              <a:t>конфликтные </a:t>
            </a:r>
            <a:r>
              <a:rPr lang="ru-RU" sz="2400" b="1" dirty="0">
                <a:solidFill>
                  <a:srgbClr val="002060"/>
                </a:solidFill>
              </a:rPr>
              <a:t>ситуации</a:t>
            </a:r>
            <a:r>
              <a:rPr lang="ru-RU" sz="2400" b="1" dirty="0" smtClean="0">
                <a:solidFill>
                  <a:srgbClr val="002060"/>
                </a:solidFill>
              </a:rPr>
              <a:t>. Человек </a:t>
            </a:r>
            <a:r>
              <a:rPr lang="ru-RU" sz="2400" b="1" dirty="0">
                <a:solidFill>
                  <a:srgbClr val="002060"/>
                </a:solidFill>
              </a:rPr>
              <a:t>с </a:t>
            </a:r>
            <a:r>
              <a:rPr lang="ru-RU" sz="2400" b="1" dirty="0" smtClean="0">
                <a:solidFill>
                  <a:srgbClr val="002060"/>
                </a:solidFill>
              </a:rPr>
              <a:t>завышенным </a:t>
            </a:r>
            <a:r>
              <a:rPr lang="ru-RU" sz="2400" b="1" dirty="0">
                <a:solidFill>
                  <a:srgbClr val="002060"/>
                </a:solidFill>
              </a:rPr>
              <a:t>самомнением, выражающий постоянную тревогу, </a:t>
            </a:r>
            <a:r>
              <a:rPr lang="ru-RU" sz="2400" b="1" dirty="0" smtClean="0">
                <a:solidFill>
                  <a:srgbClr val="002060"/>
                </a:solidFill>
              </a:rPr>
              <a:t>неудовлетворённость</a:t>
            </a:r>
            <a:r>
              <a:rPr lang="ru-RU" sz="2400" b="1" dirty="0">
                <a:solidFill>
                  <a:srgbClr val="002060"/>
                </a:solidFill>
              </a:rPr>
              <a:t>, претензии и необоснованные </a:t>
            </a:r>
            <a:r>
              <a:rPr lang="ru-RU" sz="2400" b="1" dirty="0" smtClean="0">
                <a:solidFill>
                  <a:srgbClr val="002060"/>
                </a:solidFill>
              </a:rPr>
              <a:t>притязания </a:t>
            </a:r>
            <a:r>
              <a:rPr lang="ru-RU" sz="2400" b="1" dirty="0">
                <a:solidFill>
                  <a:srgbClr val="002060"/>
                </a:solidFill>
              </a:rPr>
              <a:t>к другой личности. </a:t>
            </a: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857232"/>
            <a:ext cx="72152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Конфликтная личность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2844" y="285728"/>
            <a:ext cx="885828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Виды  рассогласований</a:t>
            </a:r>
            <a:endParaRPr lang="ru-RU" sz="5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4744" y="1285860"/>
            <a:ext cx="47149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143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Рассогласование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знаний, умений, способностей, личностных качеств;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функций управления;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эмоциональных, психических и других состояний;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технологических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экономических и других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процессов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целей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средств, методов деятельности;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мотивов, потребностей, ценностных ориентации;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взглядов, убеждений;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понимании, интерпретации информации;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ожиданий, позиций;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  <a:p>
            <a:pPr lvl="0" indent="51435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tabLst>
                <a:tab pos="411163" algn="l"/>
              </a:tabLst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оценок и самооценок.</a:t>
            </a:r>
            <a:endParaRPr lang="ru-RU" sz="2000" b="1" dirty="0">
              <a:solidFill>
                <a:srgbClr val="002060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5720" y="214290"/>
            <a:ext cx="88582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Личностные особенности конфликтного человека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71934" y="1500174"/>
            <a:ext cx="44291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200" b="1" dirty="0">
                <a:solidFill>
                  <a:srgbClr val="002060"/>
                </a:solidFill>
              </a:rPr>
              <a:t>С</a:t>
            </a:r>
            <a:r>
              <a:rPr lang="ru-RU" sz="2200" b="1" dirty="0" smtClean="0">
                <a:solidFill>
                  <a:srgbClr val="002060"/>
                </a:solidFill>
              </a:rPr>
              <a:t>тремление </a:t>
            </a:r>
            <a:r>
              <a:rPr lang="ru-RU" sz="2200" b="1" dirty="0">
                <a:solidFill>
                  <a:srgbClr val="002060"/>
                </a:solidFill>
              </a:rPr>
              <a:t>во что бы то ни стало доминировать, быть первым. Там, где это возможно и невозможно, </a:t>
            </a:r>
            <a:r>
              <a:rPr lang="ru-RU" sz="2200" b="1" dirty="0" smtClean="0">
                <a:solidFill>
                  <a:srgbClr val="002060"/>
                </a:solidFill>
              </a:rPr>
              <a:t>сказать своё </a:t>
            </a:r>
            <a:r>
              <a:rPr lang="ru-RU" sz="2200" b="1" dirty="0">
                <a:solidFill>
                  <a:srgbClr val="002060"/>
                </a:solidFill>
              </a:rPr>
              <a:t>последнее слово;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smtClean="0">
                <a:solidFill>
                  <a:srgbClr val="002060"/>
                </a:solidFill>
              </a:rPr>
              <a:t>излишняя принципиальность;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>
                <a:solidFill>
                  <a:srgbClr val="002060"/>
                </a:solidFill>
              </a:rPr>
              <a:t>излишняя прямолинейность   в высказываниях   </a:t>
            </a:r>
            <a:r>
              <a:rPr lang="ru-RU" sz="2200" b="1" dirty="0" smtClean="0">
                <a:solidFill>
                  <a:srgbClr val="002060"/>
                </a:solidFill>
              </a:rPr>
              <a:t>и суждениях</a:t>
            </a:r>
            <a:r>
              <a:rPr lang="ru-RU" sz="2200" b="1" dirty="0">
                <a:solidFill>
                  <a:srgbClr val="002060"/>
                </a:solidFill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200" b="1" dirty="0">
                <a:solidFill>
                  <a:srgbClr val="002060"/>
                </a:solidFill>
              </a:rPr>
              <a:t>критика, особенно критика необоснованная, </a:t>
            </a:r>
            <a:r>
              <a:rPr lang="ru-RU" sz="2200" b="1" dirty="0" smtClean="0">
                <a:solidFill>
                  <a:srgbClr val="002060"/>
                </a:solidFill>
              </a:rPr>
              <a:t>недостаточно </a:t>
            </a:r>
            <a:r>
              <a:rPr lang="ru-RU" sz="2200" b="1" dirty="0">
                <a:solidFill>
                  <a:srgbClr val="002060"/>
                </a:solidFill>
              </a:rPr>
              <a:t>аргументированная;</a:t>
            </a:r>
          </a:p>
          <a:p>
            <a:pPr lvl="0">
              <a:buFont typeface="Wingdings" pitchFamily="2" charset="2"/>
              <a:buChar char="Ø"/>
            </a:pPr>
            <a:r>
              <a:rPr lang="ru-RU" sz="2200" b="1" dirty="0">
                <a:solidFill>
                  <a:srgbClr val="002060"/>
                </a:solidFill>
              </a:rPr>
              <a:t>плохое </a:t>
            </a:r>
            <a:r>
              <a:rPr lang="ru-RU" sz="2200" b="1" dirty="0" smtClean="0">
                <a:solidFill>
                  <a:srgbClr val="002060"/>
                </a:solidFill>
              </a:rPr>
              <a:t>настроение, особенно, </a:t>
            </a:r>
            <a:r>
              <a:rPr lang="ru-RU" sz="2200" b="1" dirty="0">
                <a:solidFill>
                  <a:srgbClr val="002060"/>
                </a:solidFill>
              </a:rPr>
              <a:t>если оно </a:t>
            </a:r>
            <a:r>
              <a:rPr lang="ru-RU" sz="2200" b="1" dirty="0" smtClean="0">
                <a:solidFill>
                  <a:srgbClr val="002060"/>
                </a:solidFill>
              </a:rPr>
              <a:t> периодически повторяется.</a:t>
            </a:r>
            <a:endParaRPr lang="ru-RU" sz="2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5720" y="142852"/>
            <a:ext cx="88582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Личностные особенности конфликтного человека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1428736"/>
            <a:ext cx="4143404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100" b="1" dirty="0" smtClean="0">
                <a:solidFill>
                  <a:srgbClr val="002060"/>
                </a:solidFill>
              </a:rPr>
              <a:t>Консерватизм </a:t>
            </a:r>
            <a:r>
              <a:rPr lang="ru-RU" sz="2100" b="1" dirty="0">
                <a:solidFill>
                  <a:srgbClr val="002060"/>
                </a:solidFill>
              </a:rPr>
              <a:t>мышления, взглядов, убеждений, нежелание преодолеть устаревшие традиции в жизни коллектива, которые стали тормозом в его развитии;</a:t>
            </a:r>
          </a:p>
          <a:p>
            <a:pPr lvl="0">
              <a:buFont typeface="Wingdings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</a:rPr>
              <a:t>стремление сказать правду в </a:t>
            </a:r>
            <a:r>
              <a:rPr lang="ru-RU" sz="2100" b="1" dirty="0" smtClean="0">
                <a:solidFill>
                  <a:srgbClr val="002060"/>
                </a:solidFill>
              </a:rPr>
              <a:t>глаза;</a:t>
            </a:r>
            <a:endParaRPr lang="ru-RU" sz="2100" b="1" dirty="0">
              <a:solidFill>
                <a:srgbClr val="00206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100" b="1" dirty="0" smtClean="0">
                <a:solidFill>
                  <a:srgbClr val="002060"/>
                </a:solidFill>
              </a:rPr>
              <a:t>стремление </a:t>
            </a:r>
            <a:r>
              <a:rPr lang="ru-RU" sz="2100" b="1" dirty="0">
                <a:solidFill>
                  <a:srgbClr val="002060"/>
                </a:solidFill>
              </a:rPr>
              <a:t>к </a:t>
            </a:r>
            <a:r>
              <a:rPr lang="ru-RU" sz="2100" b="1" dirty="0" smtClean="0">
                <a:solidFill>
                  <a:srgbClr val="002060"/>
                </a:solidFill>
              </a:rPr>
              <a:t>независимости,  перерастающее </a:t>
            </a:r>
            <a:r>
              <a:rPr lang="ru-RU" sz="2100" b="1" dirty="0">
                <a:solidFill>
                  <a:srgbClr val="002060"/>
                </a:solidFill>
              </a:rPr>
              <a:t>в стремление делать «все, что </a:t>
            </a:r>
            <a:r>
              <a:rPr lang="ru-RU" sz="2100" b="1" dirty="0" smtClean="0">
                <a:solidFill>
                  <a:srgbClr val="002060"/>
                </a:solidFill>
              </a:rPr>
              <a:t>хочу» и сталкивающееся </a:t>
            </a:r>
            <a:r>
              <a:rPr lang="ru-RU" sz="2100" b="1" dirty="0">
                <a:solidFill>
                  <a:srgbClr val="002060"/>
                </a:solidFill>
              </a:rPr>
              <a:t>с желаниями и мнениями других;</a:t>
            </a:r>
          </a:p>
          <a:p>
            <a:pPr lvl="0">
              <a:buFont typeface="Wingdings" pitchFamily="2" charset="2"/>
              <a:buChar char="Ø"/>
            </a:pPr>
            <a:r>
              <a:rPr lang="ru-RU" sz="2100" b="1" dirty="0">
                <a:solidFill>
                  <a:srgbClr val="002060"/>
                </a:solidFill>
              </a:rPr>
              <a:t>н</a:t>
            </a:r>
            <a:r>
              <a:rPr lang="ru-RU" sz="2100" b="1" dirty="0" smtClean="0">
                <a:solidFill>
                  <a:srgbClr val="002060"/>
                </a:solidFill>
              </a:rPr>
              <a:t>астойчивость, граничащая </a:t>
            </a:r>
            <a:r>
              <a:rPr lang="ru-RU" sz="2100" b="1" dirty="0">
                <a:solidFill>
                  <a:srgbClr val="002060"/>
                </a:solidFill>
              </a:rPr>
              <a:t>с </a:t>
            </a:r>
            <a:r>
              <a:rPr lang="ru-RU" sz="2100" b="1" dirty="0" smtClean="0">
                <a:solidFill>
                  <a:srgbClr val="002060"/>
                </a:solidFill>
              </a:rPr>
              <a:t>навязчивостью.</a:t>
            </a:r>
            <a:endParaRPr lang="ru-RU" sz="21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14414" y="500042"/>
            <a:ext cx="88582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Личностные особенности конфликтного человека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3372" y="1964353"/>
            <a:ext cx="392909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Несправедливая </a:t>
            </a:r>
            <a:r>
              <a:rPr lang="ru-RU" sz="2400" b="1" dirty="0">
                <a:solidFill>
                  <a:srgbClr val="002060"/>
                </a:solidFill>
              </a:rPr>
              <a:t>оценка поступков и действий </a:t>
            </a:r>
            <a:r>
              <a:rPr lang="ru-RU" sz="2400" b="1" dirty="0" smtClean="0">
                <a:solidFill>
                  <a:srgbClr val="002060"/>
                </a:solidFill>
              </a:rPr>
              <a:t>других</a:t>
            </a:r>
            <a:r>
              <a:rPr lang="ru-RU" sz="2400" b="1" dirty="0">
                <a:solidFill>
                  <a:srgbClr val="002060"/>
                </a:solidFill>
              </a:rPr>
              <a:t>, умаление роли и значимости другого человека;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</a:rPr>
              <a:t>неадекватная оценка своих возможностей и </a:t>
            </a:r>
            <a:r>
              <a:rPr lang="ru-RU" sz="2400" b="1" dirty="0" smtClean="0">
                <a:solidFill>
                  <a:srgbClr val="002060"/>
                </a:solidFill>
              </a:rPr>
              <a:t>способностей</a:t>
            </a:r>
            <a:r>
              <a:rPr lang="ru-RU" sz="2400" b="1" dirty="0">
                <a:solidFill>
                  <a:srgbClr val="002060"/>
                </a:solidFill>
              </a:rPr>
              <a:t>, особенно их переоценка;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проявление инициативы там</a:t>
            </a:r>
            <a:r>
              <a:rPr lang="ru-RU" sz="2400" b="1" dirty="0">
                <a:solidFill>
                  <a:srgbClr val="002060"/>
                </a:solidFill>
              </a:rPr>
              <a:t>, где </a:t>
            </a:r>
            <a:r>
              <a:rPr lang="ru-RU" sz="2400" b="1" dirty="0" smtClean="0">
                <a:solidFill>
                  <a:srgbClr val="002060"/>
                </a:solidFill>
              </a:rPr>
              <a:t>«не просят».</a:t>
            </a:r>
            <a:endParaRPr lang="ru-RU" sz="24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400" b="1" dirty="0" smtClean="0">
              <a:solidFill>
                <a:schemeClr val="bg1"/>
              </a:solidFill>
            </a:endParaRPr>
          </a:p>
          <a:p>
            <a:endParaRPr lang="ru-RU" sz="24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5720" y="0"/>
            <a:ext cx="88582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Правила поведения для</a:t>
            </a:r>
            <a:endParaRPr lang="en-US" sz="40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конфликтных людей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1428736"/>
            <a:ext cx="70723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002060"/>
                </a:solidFill>
              </a:rPr>
              <a:t>1</a:t>
            </a:r>
            <a:r>
              <a:rPr lang="ru-RU" sz="2200" b="1" dirty="0" smtClean="0">
                <a:solidFill>
                  <a:srgbClr val="002060"/>
                </a:solidFill>
              </a:rPr>
              <a:t>. Не </a:t>
            </a:r>
            <a:r>
              <a:rPr lang="ru-RU" sz="2200" b="1" dirty="0">
                <a:solidFill>
                  <a:srgbClr val="002060"/>
                </a:solidFill>
              </a:rPr>
              <a:t>стремитесь доминировать во что бы то ни стало.</a:t>
            </a:r>
          </a:p>
          <a:p>
            <a:pPr lvl="0"/>
            <a:r>
              <a:rPr lang="ru-RU" sz="2200" b="1" dirty="0" smtClean="0">
                <a:solidFill>
                  <a:srgbClr val="002060"/>
                </a:solidFill>
              </a:rPr>
              <a:t>2. Будьте </a:t>
            </a:r>
            <a:r>
              <a:rPr lang="ru-RU" sz="2200" b="1" dirty="0">
                <a:solidFill>
                  <a:srgbClr val="002060"/>
                </a:solidFill>
              </a:rPr>
              <a:t>принципиальны, но не боритесь ради </a:t>
            </a:r>
            <a:r>
              <a:rPr lang="ru-RU" sz="2200" b="1" dirty="0" smtClean="0">
                <a:solidFill>
                  <a:srgbClr val="002060"/>
                </a:solidFill>
              </a:rPr>
              <a:t>принципа.</a:t>
            </a:r>
            <a:endParaRPr lang="ru-RU" sz="2200" b="1" dirty="0">
              <a:solidFill>
                <a:srgbClr val="002060"/>
              </a:solidFill>
            </a:endParaRPr>
          </a:p>
          <a:p>
            <a:pPr lvl="0"/>
            <a:r>
              <a:rPr lang="ru-RU" sz="2200" b="1" dirty="0" smtClean="0">
                <a:solidFill>
                  <a:srgbClr val="002060"/>
                </a:solidFill>
              </a:rPr>
              <a:t>3. Помните</a:t>
            </a:r>
            <a:r>
              <a:rPr lang="ru-RU" sz="2200" b="1" dirty="0">
                <a:solidFill>
                  <a:srgbClr val="002060"/>
                </a:solidFill>
              </a:rPr>
              <a:t>, что прямолинейность хороша, но не всегда</a:t>
            </a:r>
            <a:r>
              <a:rPr lang="ru-RU" sz="2200" b="1" dirty="0" smtClean="0">
                <a:solidFill>
                  <a:srgbClr val="002060"/>
                </a:solidFill>
              </a:rPr>
              <a:t>.</a:t>
            </a:r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86182" y="2857496"/>
            <a:ext cx="44291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2060"/>
                </a:solidFill>
              </a:rPr>
              <a:t>4. Критикуйте</a:t>
            </a:r>
            <a:r>
              <a:rPr lang="ru-RU" sz="2200" b="1" dirty="0">
                <a:solidFill>
                  <a:srgbClr val="002060"/>
                </a:solidFill>
              </a:rPr>
              <a:t>, но не критиканствуйте!</a:t>
            </a:r>
          </a:p>
          <a:p>
            <a:r>
              <a:rPr lang="ru-RU" sz="2200" b="1" dirty="0">
                <a:solidFill>
                  <a:srgbClr val="002060"/>
                </a:solidFill>
              </a:rPr>
              <a:t>5</a:t>
            </a:r>
            <a:r>
              <a:rPr lang="ru-RU" sz="2200" b="1" dirty="0" smtClean="0">
                <a:solidFill>
                  <a:srgbClr val="002060"/>
                </a:solidFill>
              </a:rPr>
              <a:t>. Чаще </a:t>
            </a:r>
            <a:r>
              <a:rPr lang="ru-RU" sz="2200" b="1" dirty="0">
                <a:solidFill>
                  <a:srgbClr val="002060"/>
                </a:solidFill>
              </a:rPr>
              <a:t>улыбайтесь! Улыбка мало стоит, но дорого ценится.</a:t>
            </a:r>
          </a:p>
          <a:p>
            <a:pPr lvl="0"/>
            <a:r>
              <a:rPr lang="ru-RU" sz="2200" b="1" dirty="0" smtClean="0">
                <a:solidFill>
                  <a:srgbClr val="002060"/>
                </a:solidFill>
              </a:rPr>
              <a:t>6. Традиции </a:t>
            </a:r>
            <a:r>
              <a:rPr lang="ru-RU" sz="2200" b="1" dirty="0">
                <a:solidFill>
                  <a:srgbClr val="002060"/>
                </a:solidFill>
              </a:rPr>
              <a:t>хороши, но до </a:t>
            </a:r>
            <a:r>
              <a:rPr lang="ru-RU" sz="2200" b="1" dirty="0" smtClean="0">
                <a:solidFill>
                  <a:srgbClr val="002060"/>
                </a:solidFill>
              </a:rPr>
              <a:t>определённого </a:t>
            </a:r>
            <a:r>
              <a:rPr lang="ru-RU" sz="2200" b="1" dirty="0">
                <a:solidFill>
                  <a:srgbClr val="002060"/>
                </a:solidFill>
              </a:rPr>
              <a:t>предела.</a:t>
            </a:r>
          </a:p>
          <a:p>
            <a:pPr lvl="0"/>
            <a:r>
              <a:rPr lang="ru-RU" sz="2200" b="1" dirty="0" smtClean="0">
                <a:solidFill>
                  <a:srgbClr val="002060"/>
                </a:solidFill>
              </a:rPr>
              <a:t>7. Сказать </a:t>
            </a:r>
            <a:r>
              <a:rPr lang="ru-RU" sz="2200" b="1" dirty="0">
                <a:solidFill>
                  <a:srgbClr val="002060"/>
                </a:solidFill>
              </a:rPr>
              <a:t>правду тоже надо уметь!</a:t>
            </a:r>
          </a:p>
          <a:p>
            <a:pPr lvl="0"/>
            <a:r>
              <a:rPr lang="ru-RU" sz="2200" b="1" dirty="0" smtClean="0">
                <a:solidFill>
                  <a:srgbClr val="002060"/>
                </a:solidFill>
              </a:rPr>
              <a:t>8. Будьте </a:t>
            </a:r>
            <a:r>
              <a:rPr lang="ru-RU" sz="2200" b="1" dirty="0">
                <a:solidFill>
                  <a:srgbClr val="002060"/>
                </a:solidFill>
              </a:rPr>
              <a:t>независимы, но не самоуверенны</a:t>
            </a:r>
            <a:r>
              <a:rPr lang="ru-RU" sz="2200" b="1" dirty="0" smtClean="0">
                <a:solidFill>
                  <a:srgbClr val="002060"/>
                </a:solidFill>
              </a:rPr>
              <a:t>!</a:t>
            </a:r>
            <a:endParaRPr lang="ru-RU" sz="2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076AE">
                <a:alpha val="80784"/>
              </a:srgbClr>
            </a:gs>
            <a:gs pos="53000">
              <a:srgbClr val="D4DEFF"/>
            </a:gs>
            <a:gs pos="83000">
              <a:srgbClr val="D4DEFF"/>
            </a:gs>
            <a:gs pos="94000">
              <a:srgbClr val="BCE6C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3929058" y="785794"/>
            <a:ext cx="450056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9. Не </a:t>
            </a:r>
            <a:r>
              <a:rPr lang="ru-RU" sz="2400" b="1" dirty="0">
                <a:solidFill>
                  <a:srgbClr val="002060"/>
                </a:solidFill>
              </a:rPr>
              <a:t>превращайте настойчивость в назойливость!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10. Не </a:t>
            </a:r>
            <a:r>
              <a:rPr lang="ru-RU" sz="2400" b="1" dirty="0">
                <a:solidFill>
                  <a:srgbClr val="002060"/>
                </a:solidFill>
              </a:rPr>
              <a:t>ждите справедливости к себе, если вы сами несправедливы.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11. Не </a:t>
            </a:r>
            <a:r>
              <a:rPr lang="ru-RU" sz="2400" b="1" dirty="0">
                <a:solidFill>
                  <a:srgbClr val="002060"/>
                </a:solidFill>
              </a:rPr>
              <a:t>переоценивайте свои способности и </a:t>
            </a:r>
            <a:r>
              <a:rPr lang="ru-RU" sz="2400" b="1" dirty="0" smtClean="0">
                <a:solidFill>
                  <a:srgbClr val="002060"/>
                </a:solidFill>
              </a:rPr>
              <a:t>возможности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12. Не </a:t>
            </a:r>
            <a:r>
              <a:rPr lang="ru-RU" sz="2400" b="1" dirty="0">
                <a:solidFill>
                  <a:srgbClr val="002060"/>
                </a:solidFill>
              </a:rPr>
              <a:t>проявляйте инициативу там, где в ней не </a:t>
            </a:r>
            <a:r>
              <a:rPr lang="ru-RU" sz="2400" b="1" dirty="0" smtClean="0">
                <a:solidFill>
                  <a:srgbClr val="002060"/>
                </a:solidFill>
              </a:rPr>
              <a:t>нуждаются</a:t>
            </a:r>
            <a:r>
              <a:rPr lang="ru-RU" sz="2400" b="1" dirty="0">
                <a:solidFill>
                  <a:srgbClr val="002060"/>
                </a:solidFill>
              </a:rPr>
              <a:t>.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13. Проявляйте </a:t>
            </a:r>
            <a:r>
              <a:rPr lang="ru-RU" sz="2400" b="1" dirty="0">
                <a:solidFill>
                  <a:srgbClr val="002060"/>
                </a:solidFill>
              </a:rPr>
              <a:t>доброжелательность!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14. Проявляйте </a:t>
            </a:r>
            <a:r>
              <a:rPr lang="ru-RU" sz="2400" b="1" dirty="0">
                <a:solidFill>
                  <a:srgbClr val="002060"/>
                </a:solidFill>
              </a:rPr>
              <a:t>выдержку и спокойствие в любой ситуации.</a:t>
            </a:r>
          </a:p>
          <a:p>
            <a:pPr lvl="0"/>
            <a:r>
              <a:rPr lang="ru-RU" sz="2400" b="1" dirty="0" smtClean="0">
                <a:solidFill>
                  <a:srgbClr val="002060"/>
                </a:solidFill>
              </a:rPr>
              <a:t>15. Реализуйте </a:t>
            </a:r>
            <a:r>
              <a:rPr lang="ru-RU" sz="2400" b="1" dirty="0">
                <a:solidFill>
                  <a:srgbClr val="002060"/>
                </a:solidFill>
              </a:rPr>
              <a:t>себя в творчестве, а не в конфликтах!</a:t>
            </a:r>
          </a:p>
          <a:p>
            <a:endParaRPr lang="ru-RU" sz="2000" dirty="0" smtClean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142984"/>
            <a:ext cx="7929618" cy="2428892"/>
          </a:xfrm>
        </p:spPr>
        <p:txBody>
          <a:bodyPr/>
          <a:lstStyle/>
          <a:p>
            <a:pPr>
              <a:buNone/>
            </a:pPr>
            <a:r>
              <a:rPr lang="ru-RU" sz="1900" dirty="0" smtClean="0"/>
              <a:t> </a:t>
            </a: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Старайтесь не оставаться наедине со  своими неприятностями.</a:t>
            </a: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Умейте на время отвлечься от своих забот.</a:t>
            </a: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Не впадайте в гнев. Приучайте себя к паузе, предшествующей вспышке гнева.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504" y="428604"/>
            <a:ext cx="800102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i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Пять советов раздражительному человеку:</a:t>
            </a:r>
            <a:endParaRPr lang="ru-RU" sz="28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4071934" y="2285992"/>
            <a:ext cx="4071966" cy="5767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Бойтесь быть капризным. Уступайте.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 предъявляйте чрезмерных требований. Тот, кто слишком многого ожидает от окружающих, постоянно испытывает раздражение от того, что окружающие чаще всего не отвечают его чрезмерным требованиям.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19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4357686" y="1214422"/>
            <a:ext cx="357187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0">
              <a:tabLst>
                <a:tab pos="342900" algn="l"/>
              </a:tabLst>
            </a:pPr>
            <a:r>
              <a:rPr lang="ru-RU" sz="2000" b="1" dirty="0" smtClean="0">
                <a:solidFill>
                  <a:srgbClr val="002060"/>
                </a:solidFill>
              </a:rPr>
              <a:t>У больных неврозами ссоры, конфликты возникают чаще, протекают острее и труднее разрешаются. Болезнь может стать серьёзным барьером в общении, для преодоления которого потребуется помощь (иногда длительная) врачей-психоневрологов... Необходимо делать поправку на "расшатанные нервы", быть более терпимыми, сдержанными, тактичными с такими людьми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algn="ctr">
              <a:tabLst>
                <a:tab pos="342900" algn="l"/>
              </a:tabLst>
            </a:pPr>
            <a:r>
              <a:rPr lang="ru-RU" sz="2000" dirty="0" smtClean="0">
                <a:solidFill>
                  <a:srgbClr val="002060"/>
                </a:solidFill>
                <a:cs typeface="Times New Roman" pitchFamily="18" charset="0"/>
              </a:rPr>
              <a:t>. 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13315" name="AutoShape 3"/>
          <p:cNvSpPr>
            <a:spLocks noChangeArrowheads="1"/>
          </p:cNvSpPr>
          <p:nvPr/>
        </p:nvSpPr>
        <p:spPr bwMode="gray">
          <a:xfrm>
            <a:off x="685800" y="441960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gray">
          <a:xfrm>
            <a:off x="3286116" y="3643314"/>
            <a:ext cx="2428892" cy="877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700" b="1" dirty="0" smtClean="0">
                <a:solidFill>
                  <a:srgbClr val="C00000"/>
                </a:solidFill>
                <a:latin typeface="Segoe Print" pitchFamily="2" charset="0"/>
                <a:cs typeface="Arial" pitchFamily="34" charset="0"/>
              </a:rPr>
              <a:t>Учёт типа</a:t>
            </a:r>
          </a:p>
          <a:p>
            <a:pPr algn="ctr">
              <a:spcBef>
                <a:spcPts val="0"/>
              </a:spcBef>
            </a:pPr>
            <a:endParaRPr lang="ru-RU" sz="1700" b="1" dirty="0" smtClean="0">
              <a:solidFill>
                <a:srgbClr val="C00000"/>
              </a:solidFill>
              <a:latin typeface="Segoe Print" pitchFamily="2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1700" b="1" dirty="0" smtClean="0">
                <a:solidFill>
                  <a:srgbClr val="C00000"/>
                </a:solidFill>
                <a:latin typeface="Segoe Print" pitchFamily="2" charset="0"/>
                <a:cs typeface="Arial" pitchFamily="34" charset="0"/>
              </a:rPr>
              <a:t>  темперамента</a:t>
            </a:r>
            <a:endParaRPr lang="en-US" sz="1700" b="1" dirty="0">
              <a:solidFill>
                <a:srgbClr val="C00000"/>
              </a:solidFill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gray">
          <a:xfrm>
            <a:off x="739775" y="4848225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Text Box 18"/>
          <p:cNvSpPr txBox="1">
            <a:spLocks noChangeArrowheads="1"/>
          </p:cNvSpPr>
          <p:nvPr/>
        </p:nvSpPr>
        <p:spPr bwMode="white">
          <a:xfrm>
            <a:off x="1141413" y="4443413"/>
            <a:ext cx="16510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/>
              <a:t>Флегматик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gray">
          <a:xfrm>
            <a:off x="785786" y="4857760"/>
            <a:ext cx="231616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трудно доступен для убеждения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gray">
          <a:xfrm>
            <a:off x="685800" y="205740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folHlink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gray">
          <a:xfrm>
            <a:off x="739775" y="2486025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2" name="Text Box 18"/>
          <p:cNvSpPr txBox="1">
            <a:spLocks noChangeArrowheads="1"/>
          </p:cNvSpPr>
          <p:nvPr/>
        </p:nvSpPr>
        <p:spPr bwMode="white">
          <a:xfrm>
            <a:off x="1141413" y="2081213"/>
            <a:ext cx="1651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/>
              <a:t>Холерик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gray">
          <a:xfrm>
            <a:off x="642910" y="2500306"/>
            <a:ext cx="2525741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отличается повышенной возбудимостью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gray">
          <a:xfrm>
            <a:off x="6019800" y="441960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hlink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gray">
          <a:xfrm>
            <a:off x="6073775" y="4848225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6" name="Text Box 18"/>
          <p:cNvSpPr txBox="1">
            <a:spLocks noChangeArrowheads="1"/>
          </p:cNvSpPr>
          <p:nvPr/>
        </p:nvSpPr>
        <p:spPr bwMode="white">
          <a:xfrm>
            <a:off x="5929322" y="4357694"/>
            <a:ext cx="271464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Сангвиник 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27" name="Text Box 9"/>
          <p:cNvSpPr txBox="1">
            <a:spLocks noChangeArrowheads="1"/>
          </p:cNvSpPr>
          <p:nvPr/>
        </p:nvSpPr>
        <p:spPr bwMode="gray">
          <a:xfrm>
            <a:off x="6000760" y="4786322"/>
            <a:ext cx="2428892" cy="1477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легко успокаивается, но ему трудно сдержать свои чувства.</a:t>
            </a:r>
          </a:p>
          <a:p>
            <a:pPr algn="ctr" eaLnBrk="0" hangingPunct="0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gray">
          <a:xfrm>
            <a:off x="6019800" y="205740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gray">
          <a:xfrm>
            <a:off x="6073775" y="2486025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white">
          <a:xfrm>
            <a:off x="5929322" y="2071678"/>
            <a:ext cx="2643206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Меланхолик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31" name="Text Box 9"/>
          <p:cNvSpPr txBox="1">
            <a:spLocks noChangeArrowheads="1"/>
          </p:cNvSpPr>
          <p:nvPr/>
        </p:nvSpPr>
        <p:spPr bwMode="gray">
          <a:xfrm>
            <a:off x="6072198" y="2500306"/>
            <a:ext cx="231616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долго помнит и переживает обиду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171825" y="2667000"/>
            <a:ext cx="2819400" cy="2803525"/>
            <a:chOff x="1968" y="1488"/>
            <a:chExt cx="1776" cy="1766"/>
          </a:xfrm>
        </p:grpSpPr>
        <p:sp>
          <p:nvSpPr>
            <p:cNvPr id="13333" name="AutoShape 21"/>
            <p:cNvSpPr>
              <a:spLocks noChangeArrowheads="1"/>
            </p:cNvSpPr>
            <p:nvPr/>
          </p:nvSpPr>
          <p:spPr bwMode="gray">
            <a:xfrm rot="6774404">
              <a:off x="2004" y="1578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gray">
            <a:xfrm rot="12174404">
              <a:off x="1968" y="1567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divot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gray">
            <a:xfrm rot="17574404">
              <a:off x="2029" y="1500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gray">
            <a:xfrm rot="22974404">
              <a:off x="2056" y="1536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0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928662" y="857232"/>
            <a:ext cx="73563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4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Типы    темперамента </a:t>
            </a:r>
            <a:endParaRPr lang="ru-RU" sz="44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/>
      <p:bldP spid="13317" grpId="0" animBg="1"/>
      <p:bldP spid="13318" grpId="0"/>
      <p:bldP spid="13319" grpId="0"/>
      <p:bldP spid="13320" grpId="0" animBg="1"/>
      <p:bldP spid="13321" grpId="0" animBg="1"/>
      <p:bldP spid="13322" grpId="0"/>
      <p:bldP spid="13323" grpId="0"/>
      <p:bldP spid="13324" grpId="0" animBg="1"/>
      <p:bldP spid="13325" grpId="0" animBg="1"/>
      <p:bldP spid="13326" grpId="0"/>
      <p:bldP spid="13327" grpId="0"/>
      <p:bldP spid="13328" grpId="0" animBg="1"/>
      <p:bldP spid="13329" grpId="0" animBg="1"/>
      <p:bldP spid="13330" grpId="0"/>
      <p:bldP spid="13331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2500"/>
          </a:xfrm>
          <a:prstGeom prst="rect">
            <a:avLst/>
          </a:prstGeom>
        </p:spPr>
      </p:pic>
      <p:sp>
        <p:nvSpPr>
          <p:cNvPr id="13315" name="AutoShape 3"/>
          <p:cNvSpPr>
            <a:spLocks noChangeArrowheads="1"/>
          </p:cNvSpPr>
          <p:nvPr/>
        </p:nvSpPr>
        <p:spPr bwMode="gray">
          <a:xfrm>
            <a:off x="400048" y="441960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gray">
          <a:xfrm>
            <a:off x="3328969" y="3643314"/>
            <a:ext cx="2143140" cy="877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700" b="1" dirty="0" smtClean="0">
                <a:solidFill>
                  <a:srgbClr val="C00000"/>
                </a:solidFill>
                <a:latin typeface="Segoe Print" pitchFamily="2" charset="0"/>
                <a:cs typeface="Arial" pitchFamily="34" charset="0"/>
              </a:rPr>
              <a:t>Учёт типа </a:t>
            </a:r>
          </a:p>
          <a:p>
            <a:pPr algn="ctr">
              <a:spcBef>
                <a:spcPts val="0"/>
              </a:spcBef>
            </a:pPr>
            <a:endParaRPr lang="ru-RU" sz="1700" b="1" dirty="0" smtClean="0">
              <a:solidFill>
                <a:srgbClr val="C00000"/>
              </a:solidFill>
              <a:latin typeface="Segoe Print" pitchFamily="2" charset="0"/>
              <a:cs typeface="Arial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1700" b="1" dirty="0" smtClean="0">
                <a:solidFill>
                  <a:srgbClr val="C00000"/>
                </a:solidFill>
                <a:latin typeface="Segoe Print" pitchFamily="2" charset="0"/>
                <a:cs typeface="Arial" pitchFamily="34" charset="0"/>
              </a:rPr>
              <a:t> темперамента</a:t>
            </a:r>
            <a:endParaRPr lang="en-US" sz="1700" b="1" dirty="0">
              <a:solidFill>
                <a:srgbClr val="C00000"/>
              </a:solidFill>
              <a:latin typeface="Segoe Print" pitchFamily="2" charset="0"/>
              <a:cs typeface="Arial" pitchFamily="34" charset="0"/>
            </a:endParaRP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gray">
          <a:xfrm>
            <a:off x="454023" y="4848225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Text Box 18"/>
          <p:cNvSpPr txBox="1">
            <a:spLocks noChangeArrowheads="1"/>
          </p:cNvSpPr>
          <p:nvPr/>
        </p:nvSpPr>
        <p:spPr bwMode="white">
          <a:xfrm>
            <a:off x="855661" y="4443413"/>
            <a:ext cx="165100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/>
              <a:t>Флегматик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gray">
          <a:xfrm>
            <a:off x="428596" y="4857760"/>
            <a:ext cx="2500330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/>
              <a:t> однообразная, монотонная, не требующая частой перестройки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gray">
          <a:xfrm>
            <a:off x="400048" y="2057400"/>
            <a:ext cx="2543175" cy="1600200"/>
          </a:xfrm>
          <a:prstGeom prst="roundRect">
            <a:avLst>
              <a:gd name="adj" fmla="val 12699"/>
            </a:avLst>
          </a:prstGeom>
          <a:solidFill>
            <a:schemeClr val="folHlink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gray">
          <a:xfrm>
            <a:off x="454023" y="2486025"/>
            <a:ext cx="2408238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2" name="Text Box 18"/>
          <p:cNvSpPr txBox="1">
            <a:spLocks noChangeArrowheads="1"/>
          </p:cNvSpPr>
          <p:nvPr/>
        </p:nvSpPr>
        <p:spPr bwMode="white">
          <a:xfrm>
            <a:off x="855661" y="2081213"/>
            <a:ext cx="1651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/>
              <a:t>Холерик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gray">
          <a:xfrm>
            <a:off x="357158" y="2500306"/>
            <a:ext cx="2525741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/>
              <a:t>работа с ярко выраженной цикличностью.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gray">
          <a:xfrm>
            <a:off x="6019800" y="4419600"/>
            <a:ext cx="2909918" cy="1600200"/>
          </a:xfrm>
          <a:prstGeom prst="roundRect">
            <a:avLst>
              <a:gd name="adj" fmla="val 12699"/>
            </a:avLst>
          </a:prstGeom>
          <a:solidFill>
            <a:schemeClr val="hlink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gray">
          <a:xfrm>
            <a:off x="6073774" y="4848225"/>
            <a:ext cx="2784505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326" name="Text Box 18"/>
          <p:cNvSpPr txBox="1">
            <a:spLocks noChangeArrowheads="1"/>
          </p:cNvSpPr>
          <p:nvPr/>
        </p:nvSpPr>
        <p:spPr bwMode="white">
          <a:xfrm>
            <a:off x="5929322" y="4357694"/>
            <a:ext cx="2714643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Сангвиник 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3327" name="Text Box 9"/>
          <p:cNvSpPr txBox="1">
            <a:spLocks noChangeArrowheads="1"/>
          </p:cNvSpPr>
          <p:nvPr/>
        </p:nvSpPr>
        <p:spPr bwMode="gray">
          <a:xfrm>
            <a:off x="6000760" y="4786322"/>
            <a:ext cx="2857520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/>
              <a:t>живая, подвижная, требующая активности и находчивости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gray">
          <a:xfrm>
            <a:off x="6019800" y="2057400"/>
            <a:ext cx="2838480" cy="1600200"/>
          </a:xfrm>
          <a:prstGeom prst="roundRect">
            <a:avLst>
              <a:gd name="adj" fmla="val 12699"/>
            </a:avLst>
          </a:prstGeom>
          <a:solidFill>
            <a:schemeClr val="accent2"/>
          </a:solidFill>
          <a:ln w="9525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gray">
          <a:xfrm>
            <a:off x="6000760" y="2500306"/>
            <a:ext cx="2786082" cy="11144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>
            <a:prstShdw prst="shdw18" dist="17961" dir="135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r>
              <a:rPr lang="ru-RU" sz="1700" b="1" dirty="0" smtClean="0"/>
              <a:t>безопасная работа, </a:t>
            </a:r>
          </a:p>
          <a:p>
            <a:r>
              <a:rPr lang="ru-RU" sz="1700" b="1" dirty="0" smtClean="0"/>
              <a:t>не требующая </a:t>
            </a:r>
          </a:p>
          <a:p>
            <a:r>
              <a:rPr lang="ru-RU" sz="1700" b="1" dirty="0" smtClean="0"/>
              <a:t>частой смены </a:t>
            </a:r>
          </a:p>
          <a:p>
            <a:r>
              <a:rPr lang="ru-RU" sz="1700" b="1" dirty="0" smtClean="0"/>
              <a:t>характера деятельности</a:t>
            </a:r>
            <a:endParaRPr lang="ru-RU" sz="1700" b="1" dirty="0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white">
          <a:xfrm>
            <a:off x="5929322" y="2071678"/>
            <a:ext cx="2643206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Меланхолик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3000364" y="2667000"/>
            <a:ext cx="2819400" cy="2803525"/>
            <a:chOff x="1968" y="1488"/>
            <a:chExt cx="1776" cy="1766"/>
          </a:xfrm>
        </p:grpSpPr>
        <p:sp>
          <p:nvSpPr>
            <p:cNvPr id="13333" name="AutoShape 21"/>
            <p:cNvSpPr>
              <a:spLocks noChangeArrowheads="1"/>
            </p:cNvSpPr>
            <p:nvPr/>
          </p:nvSpPr>
          <p:spPr bwMode="gray">
            <a:xfrm rot="6774404">
              <a:off x="2004" y="1578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0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4" name="AutoShape 22"/>
            <p:cNvSpPr>
              <a:spLocks noChangeArrowheads="1"/>
            </p:cNvSpPr>
            <p:nvPr/>
          </p:nvSpPr>
          <p:spPr bwMode="gray">
            <a:xfrm rot="12174404">
              <a:off x="1968" y="1567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shade val="0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divot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5" name="AutoShape 23"/>
            <p:cNvSpPr>
              <a:spLocks noChangeArrowheads="1"/>
            </p:cNvSpPr>
            <p:nvPr/>
          </p:nvSpPr>
          <p:spPr bwMode="gray">
            <a:xfrm rot="17574404">
              <a:off x="2029" y="1500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6275"/>
                    <a:invGamma/>
                  </a:schemeClr>
                </a:gs>
                <a:gs pos="100000">
                  <a:schemeClr val="folHlink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13336" name="AutoShape 24"/>
            <p:cNvSpPr>
              <a:spLocks noChangeArrowheads="1"/>
            </p:cNvSpPr>
            <p:nvPr/>
          </p:nvSpPr>
          <p:spPr bwMode="gray">
            <a:xfrm rot="22974404">
              <a:off x="2056" y="1536"/>
              <a:ext cx="1688" cy="1664"/>
            </a:xfrm>
            <a:custGeom>
              <a:avLst/>
              <a:gdLst>
                <a:gd name="G0" fmla="+- -1509893 0 0"/>
                <a:gd name="G1" fmla="+- -5955455 0 0"/>
                <a:gd name="G2" fmla="+- -1509893 0 -5955455"/>
                <a:gd name="G3" fmla="+- 10800 0 0"/>
                <a:gd name="G4" fmla="+- 0 0 -1509893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926 0 0"/>
                <a:gd name="G9" fmla="+- 0 0 -5955455"/>
                <a:gd name="G10" fmla="+- 7926 0 2700"/>
                <a:gd name="G11" fmla="cos G10 -1509893"/>
                <a:gd name="G12" fmla="sin G10 -1509893"/>
                <a:gd name="G13" fmla="cos 13500 -1509893"/>
                <a:gd name="G14" fmla="sin 13500 -1509893"/>
                <a:gd name="G15" fmla="+- G11 10800 0"/>
                <a:gd name="G16" fmla="+- G12 10800 0"/>
                <a:gd name="G17" fmla="+- G13 10800 0"/>
                <a:gd name="G18" fmla="+- G14 10800 0"/>
                <a:gd name="G19" fmla="*/ 7926 1 2"/>
                <a:gd name="G20" fmla="+- G19 5400 0"/>
                <a:gd name="G21" fmla="cos G20 -1509893"/>
                <a:gd name="G22" fmla="sin G20 -1509893"/>
                <a:gd name="G23" fmla="+- G21 10800 0"/>
                <a:gd name="G24" fmla="+- G12 G23 G22"/>
                <a:gd name="G25" fmla="+- G22 G23 G11"/>
                <a:gd name="G26" fmla="cos 10800 -1509893"/>
                <a:gd name="G27" fmla="sin 10800 -1509893"/>
                <a:gd name="G28" fmla="cos 7926 -1509893"/>
                <a:gd name="G29" fmla="sin 7926 -1509893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5955455"/>
                <a:gd name="G36" fmla="sin G34 -5955455"/>
                <a:gd name="G37" fmla="+/ -5955455 -1509893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926 G39"/>
                <a:gd name="G43" fmla="sin 792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6689 w 21600"/>
                <a:gd name="T5" fmla="*/ 1746 h 21600"/>
                <a:gd name="T6" fmla="*/ 10657 w 21600"/>
                <a:gd name="T7" fmla="*/ 1438 h 21600"/>
                <a:gd name="T8" fmla="*/ 15121 w 21600"/>
                <a:gd name="T9" fmla="*/ 4156 h 21600"/>
                <a:gd name="T10" fmla="*/ 23223 w 21600"/>
                <a:gd name="T11" fmla="*/ 5516 h 21600"/>
                <a:gd name="T12" fmla="*/ 21035 w 21600"/>
                <a:gd name="T13" fmla="*/ 10942 h 21600"/>
                <a:gd name="T14" fmla="*/ 15609 w 21600"/>
                <a:gd name="T15" fmla="*/ 8754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093" y="7698"/>
                  </a:moveTo>
                  <a:cubicBezTo>
                    <a:pt x="16849" y="4772"/>
                    <a:pt x="13978" y="2874"/>
                    <a:pt x="10800" y="2874"/>
                  </a:cubicBezTo>
                  <a:cubicBezTo>
                    <a:pt x="10759" y="2873"/>
                    <a:pt x="10719" y="2874"/>
                    <a:pt x="10679" y="2874"/>
                  </a:cubicBezTo>
                  <a:lnTo>
                    <a:pt x="10635" y="1"/>
                  </a:lnTo>
                  <a:cubicBezTo>
                    <a:pt x="10690" y="0"/>
                    <a:pt x="10745" y="-1"/>
                    <a:pt x="10800" y="0"/>
                  </a:cubicBezTo>
                  <a:cubicBezTo>
                    <a:pt x="15131" y="0"/>
                    <a:pt x="19043" y="2587"/>
                    <a:pt x="20738" y="6573"/>
                  </a:cubicBezTo>
                  <a:lnTo>
                    <a:pt x="23223" y="5516"/>
                  </a:lnTo>
                  <a:lnTo>
                    <a:pt x="21035" y="10942"/>
                  </a:lnTo>
                  <a:lnTo>
                    <a:pt x="15609" y="8754"/>
                  </a:lnTo>
                  <a:lnTo>
                    <a:pt x="18093" y="769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0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176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571472" y="857232"/>
            <a:ext cx="807246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Наиболее подходящие виды работ </a:t>
            </a:r>
            <a:r>
              <a:rPr lang="en-US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ru-RU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 </a:t>
            </a:r>
            <a:r>
              <a:rPr lang="ru-RU" sz="2800" b="1" cap="all" spc="0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зависимости от темперамента</a:t>
            </a:r>
            <a:endParaRPr lang="ru-RU" sz="2800" b="1" cap="all" spc="0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nimBg="1"/>
      <p:bldP spid="13316" grpId="0"/>
      <p:bldP spid="13317" grpId="0" animBg="1"/>
      <p:bldP spid="13318" grpId="0"/>
      <p:bldP spid="13319" grpId="0"/>
      <p:bldP spid="13320" grpId="0" animBg="1"/>
      <p:bldP spid="13321" grpId="0" animBg="1"/>
      <p:bldP spid="13322" grpId="0"/>
      <p:bldP spid="13323" grpId="0"/>
      <p:bldP spid="13324" grpId="0" animBg="1"/>
      <p:bldP spid="13325" grpId="0" animBg="1"/>
      <p:bldP spid="13326" grpId="0"/>
      <p:bldP spid="13327" grpId="0"/>
      <p:bldP spid="13328" grpId="0" animBg="1"/>
      <p:bldP spid="13329" grpId="0" animBg="1"/>
      <p:bldP spid="13330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25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000240"/>
            <a:ext cx="8229600" cy="746125"/>
          </a:xfrm>
        </p:spPr>
        <p:txBody>
          <a:bodyPr/>
          <a:lstStyle/>
          <a:p>
            <a:pPr algn="ctr"/>
            <a:r>
              <a:rPr lang="ru-RU" dirty="0" smtClean="0"/>
              <a:t>Спасибо </a:t>
            </a:r>
            <a:br>
              <a:rPr lang="ru-RU" dirty="0" smtClean="0"/>
            </a:br>
            <a:r>
              <a:rPr lang="ru-RU" dirty="0" smtClean="0"/>
              <a:t>за</a:t>
            </a:r>
            <a:br>
              <a:rPr lang="ru-RU" dirty="0" smtClean="0"/>
            </a:br>
            <a:r>
              <a:rPr lang="ru-RU" dirty="0" smtClean="0"/>
              <a:t>внимание!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3786190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педагог-психолог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высшей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категории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597TGp_Child_light_ani">
  <a:themeElements>
    <a:clrScheme name="Default Design 1">
      <a:dk1>
        <a:srgbClr val="000000"/>
      </a:dk1>
      <a:lt1>
        <a:srgbClr val="BBEAA8"/>
      </a:lt1>
      <a:dk2>
        <a:srgbClr val="063C60"/>
      </a:dk2>
      <a:lt2>
        <a:srgbClr val="FFFFFF"/>
      </a:lt2>
      <a:accent1>
        <a:srgbClr val="5598CF"/>
      </a:accent1>
      <a:accent2>
        <a:srgbClr val="AAD955"/>
      </a:accent2>
      <a:accent3>
        <a:srgbClr val="DAF3D1"/>
      </a:accent3>
      <a:accent4>
        <a:srgbClr val="000000"/>
      </a:accent4>
      <a:accent5>
        <a:srgbClr val="B4CAE4"/>
      </a:accent5>
      <a:accent6>
        <a:srgbClr val="9AC44C"/>
      </a:accent6>
      <a:hlink>
        <a:srgbClr val="C7AA6F"/>
      </a:hlink>
      <a:folHlink>
        <a:srgbClr val="9E65B7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BBEAA8"/>
        </a:lt1>
        <a:dk2>
          <a:srgbClr val="063C60"/>
        </a:dk2>
        <a:lt2>
          <a:srgbClr val="FFFFFF"/>
        </a:lt2>
        <a:accent1>
          <a:srgbClr val="5598CF"/>
        </a:accent1>
        <a:accent2>
          <a:srgbClr val="AAD955"/>
        </a:accent2>
        <a:accent3>
          <a:srgbClr val="DAF3D1"/>
        </a:accent3>
        <a:accent4>
          <a:srgbClr val="000000"/>
        </a:accent4>
        <a:accent5>
          <a:srgbClr val="B4CAE4"/>
        </a:accent5>
        <a:accent6>
          <a:srgbClr val="9AC44C"/>
        </a:accent6>
        <a:hlink>
          <a:srgbClr val="C7AA6F"/>
        </a:hlink>
        <a:folHlink>
          <a:srgbClr val="9E65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6EDA8"/>
        </a:lt1>
        <a:dk2>
          <a:srgbClr val="006600"/>
        </a:dk2>
        <a:lt2>
          <a:srgbClr val="FFFFFF"/>
        </a:lt2>
        <a:accent1>
          <a:srgbClr val="73C95B"/>
        </a:accent1>
        <a:accent2>
          <a:srgbClr val="F7C037"/>
        </a:accent2>
        <a:accent3>
          <a:srgbClr val="FAF4D1"/>
        </a:accent3>
        <a:accent4>
          <a:srgbClr val="000000"/>
        </a:accent4>
        <a:accent5>
          <a:srgbClr val="BCE1B5"/>
        </a:accent5>
        <a:accent6>
          <a:srgbClr val="E0AE31"/>
        </a:accent6>
        <a:hlink>
          <a:srgbClr val="2393CB"/>
        </a:hlink>
        <a:folHlink>
          <a:srgbClr val="CB057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E6AE"/>
        </a:lt1>
        <a:dk2>
          <a:srgbClr val="800000"/>
        </a:dk2>
        <a:lt2>
          <a:srgbClr val="FFFFFF"/>
        </a:lt2>
        <a:accent1>
          <a:srgbClr val="F66C2E"/>
        </a:accent1>
        <a:accent2>
          <a:srgbClr val="F9DE3D"/>
        </a:accent2>
        <a:accent3>
          <a:srgbClr val="FDF0D3"/>
        </a:accent3>
        <a:accent4>
          <a:srgbClr val="000000"/>
        </a:accent4>
        <a:accent5>
          <a:srgbClr val="FABAAD"/>
        </a:accent5>
        <a:accent6>
          <a:srgbClr val="E2C936"/>
        </a:accent6>
        <a:hlink>
          <a:srgbClr val="6CCA85"/>
        </a:hlink>
        <a:folHlink>
          <a:srgbClr val="DCA44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836</Words>
  <Application>Microsoft Office PowerPoint</Application>
  <PresentationFormat>Экран (4:3)</PresentationFormat>
  <Paragraphs>112</Paragraphs>
  <Slides>13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3_Тема Office</vt:lpstr>
      <vt:lpstr>1_597TGp_Child_light_ani</vt:lpstr>
      <vt:lpstr>Конфликтная  личность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Спасибо 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24</cp:revision>
  <dcterms:created xsi:type="dcterms:W3CDTF">2012-02-05T21:23:14Z</dcterms:created>
  <dcterms:modified xsi:type="dcterms:W3CDTF">2012-03-14T08:29:33Z</dcterms:modified>
</cp:coreProperties>
</file>