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87" r:id="rId3"/>
  </p:sldMasterIdLst>
  <p:notesMasterIdLst>
    <p:notesMasterId r:id="rId13"/>
  </p:notesMasterIdLst>
  <p:sldIdLst>
    <p:sldId id="257" r:id="rId4"/>
    <p:sldId id="264" r:id="rId5"/>
    <p:sldId id="258" r:id="rId6"/>
    <p:sldId id="259" r:id="rId7"/>
    <p:sldId id="275" r:id="rId8"/>
    <p:sldId id="260" r:id="rId9"/>
    <p:sldId id="276" r:id="rId10"/>
    <p:sldId id="268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400" autoAdjust="0"/>
    <p:restoredTop sz="87143" autoAdjust="0"/>
  </p:normalViewPr>
  <p:slideViewPr>
    <p:cSldViewPr>
      <p:cViewPr>
        <p:scale>
          <a:sx n="78" d="100"/>
          <a:sy n="78" d="100"/>
        </p:scale>
        <p:origin x="-2454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E12DB-C421-40D3-AAD9-D161FCB2F60C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95C1E-F3B0-4ACC-9965-AC730444D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Размышляя над проблемой конфликтов, правомерно задать себе вопрос:</a:t>
            </a:r>
            <a:r>
              <a:rPr lang="ru-RU" sz="14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«А</a:t>
            </a:r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что бы с нами было, если бы в нашей жизни не было конфликтов вообще?»</a:t>
            </a:r>
            <a:r>
              <a:rPr lang="ru-RU" sz="14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Жизнь была бы, вероятно, скучна и однообразна, рутина и застой сковали бы нас, а монотонность и однообразие стали бы просто невыносимы. Но, к счастью, жизнь подбрасывает нам самые неожиданные конфликты и разнообразные конфликтные ситуации.</a:t>
            </a:r>
          </a:p>
          <a:p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Там, где есть мнения, отличающиеся друг от друга, где встречаются люди, имеющие различные представления о целях и способах их достижения, о планах и принципах жизнедеятельности, там, где не подавляется проявление человеческой индивидуальности, творчества, с неизбежностью возникают конфликтные ситуации. Но как только возникает конфликтная ситуация, мы испытываем дискомфорт и напряжение, которые часто приводят нас к стрессовой ситуации, выйти из которой бывает порой нелегко.</a:t>
            </a:r>
          </a:p>
          <a:p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Если не для всех, то для большинства из нас, характерно неумение находить достойный выход из конфликтной ситуации. Причем это неумение легко объяснить тем, что, как правило, ни в школе, ни в вузе умению </a:t>
            </a:r>
            <a:r>
              <a:rPr lang="ru-RU" sz="14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разрешать </a:t>
            </a:r>
            <a:r>
              <a:rPr lang="ru-RU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конфликты не обучают. </a:t>
            </a:r>
            <a:r>
              <a:rPr lang="ru-RU" sz="14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Дорогой "ценой" мы расплачиваемся за свое незнание: подрывом нерв, потерей здоровья, близких людей, авторитета...</a:t>
            </a:r>
            <a:endParaRPr lang="ru-RU" sz="14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95C1E-F3B0-4ACC-9965-AC730444D7F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b="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u="sng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Для  учителя: </a:t>
            </a:r>
            <a:r>
              <a:rPr lang="ru-RU" sz="1200" b="0" u="none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организовать в классе </a:t>
            </a:r>
            <a:r>
              <a:rPr lang="ru-RU" sz="1200" b="0" u="none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полилог</a:t>
            </a:r>
            <a:r>
              <a:rPr lang="ru-RU" sz="1200" b="0" u="none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на тему «Можно</a:t>
            </a:r>
            <a:r>
              <a:rPr lang="ru-RU" sz="1200" b="0" u="non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ли прожить без конфликтов? Конфликт – это хорошо или плохо?...»</a:t>
            </a:r>
            <a:endParaRPr lang="ru-RU" sz="1200" b="0" u="none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 предопределяет необходимость перемен, изменений, а значит и творчество. В процессе конфликта, попав в нестандартную ситуацию, личность импровизирует, применяя конструктивные методы продуктивного взаимодействия!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Диск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является своеобразным обобщением опыта работы по </a:t>
            </a:r>
            <a:r>
              <a:rPr lang="ru-RU" sz="1200" b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конфликтологии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. Автор приглашает всех желающих разобраться в тонкостях и скрытых причинах деструктивных (разрушительных) и конструктивных (созидательных) конфликтов.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    Для предотвращения отрицательных последствий и использования конфликта в конструктивных целях необходимо установить его истинные внутренние и внешние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причины,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понять и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спрогнозировать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ход его дальнейшего развития. Объективный анализ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конфликтной ситуации позволяет определить её структуру, составными частями которой станут участники (оппоненты) и субъект или объект конфликта.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Что происходит, если конфликт разрешается неправильно или подавляется? Взглянем на следующий перечень последствий: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 может быть позитивным или негативным, конструктивным или деструктивным, в зависимости оттого, как мы его разрешим. Он редко бывает застойным — перемены возможны в любое время. Иногда мы можем изменить его курс, просто взглянув на него по-другому. Мы должны уяснить себе прежде всего, что наши ссоры и разногласия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–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часть жизни и ошибочно пытаться избежать их. Наша жизнь может стать менее тягостной, если мы научимся предвосхищать возможный конфликт и подходить конструктивно к его разрешению.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Разрешение конфликта зависит во многом от уровня нашей бдительности, ибо он предваряется более или менее очевидными сигналами, «сигналами конфликта».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 может быть позитивным или негативным, конструктивным или деструктивным, в зависимости оттого, как мы его разрешим. Он редко бывает застойным — перемены возможны в любое время. Иногда мы можем изменить его курс, просто взглянув на него по-другому. Мы должны уяснить себе прежде всего, что наши ссоры и разногласия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–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часть жизни и ошибочно пытаться избежать их. Наша жизнь может стать менее тягостной, если мы научимся предвосхищать возможный конфликт и подходить конструктивно к его разрешению.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Разрешение конфликта зависит во многом от уровня нашей бдительности, ибо он предваряется более или менее очевидными сигналами, «сигналами конфликта».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Если вы научитесь опознавать </a:t>
            </a:r>
            <a:r>
              <a:rPr lang="ru-RU" sz="12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сигналы психологического дискомфорта,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инцидентов и быстро реагировать на них, вы можете зачастую предотвратить возникновение напряжения, недоразумений и кризисов.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Первый шаг в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искусстве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разрешения конфликтов — это способность воспринимать конфликт как нераскрытую возможность и следить за появлением </a:t>
            </a:r>
            <a:r>
              <a:rPr lang="ru-RU" sz="1200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сигналов конфликта.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0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1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4122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</p:spPr>
      </p:pic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538FA58-0A1D-4336-A503-0A9F1822C25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L/O/G/O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AE99C-6CB5-4A2B-92EC-5632295766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186938-A5E2-4C40-97F4-A6030975D2C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FBDCBD-A07B-4519-9CF9-5EF83C925B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B411FC-2297-451E-BE1C-76615C71EA3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545AA9-46F7-45DA-BBC7-73BF22E4759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1B3B67-5789-43AE-890F-128871F9FE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87E388-027E-42B4-9914-07CF9B6DFA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7BA98-2408-42F3-B1A6-FB06EB2C26A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9AEB47-9E11-437A-9D72-D3D8D4799D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AB9BCA-7AEF-4C84-A871-C64666B933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FD0FAD28-FEF6-416D-96E1-30C07220C47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5869A29-B55E-48B8-9BE8-4CA282F492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2A1E933-79D3-4405-89D3-2968BA99746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FA58-0A1D-4336-A503-0A9F1822C2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E99C-6CB5-4A2B-92EC-563229576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6938-A5E2-4C40-97F4-A6030975D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BDCBD-A07B-4519-9CF9-5EF83C925B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11FC-2297-451E-BE1C-76615C71EA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5AA9-46F7-45DA-BBC7-73BF22E475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3B67-5789-43AE-890F-128871F9F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E388-027E-42B4-9914-07CF9B6DF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BA98-2408-42F3-B1A6-FB06EB2C2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EB47-9E11-437A-9D72-D3D8D4799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BCA-7AEF-4C84-A871-C64666B933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41609-69DB-420A-9CAF-73E15ED8B986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C9624-986A-4A6F-B91F-DD259AD71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3A67-6167-43AE-B7E6-65B3968F24E7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7ECF1-A436-44CD-9DD7-F4B808DC74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81A25-B9A5-4ECB-B398-BE50EF0A310B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C9105-6FC1-4F47-93CB-F9E54E0CB5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4406A-A37F-435D-BB71-7ECF6ABB858C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27D2-2DB2-45EC-B540-E60ADE9DEA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1E219-8849-47DF-9682-6C03202B07C2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CAA57-0526-4D5A-BE8C-DDECCE102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5BD93-E7C5-4C95-A92A-6E2B351CCA93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56C7A-01AD-439F-9824-D7356DE6DE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B00C2-8AF4-454A-A2DC-3D50F2C28F4B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F06FD-6DE3-42BC-9D51-3386D989B8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784E0-9D10-41F4-BFDF-47446E908C50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D30B0-62E9-4646-A813-70269DC83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6BB6D-AE7F-4BE2-9F2A-92931CCF3862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22938-E6EF-495F-899A-BFBD15A131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69A4-1D1A-4B49-9FF5-56751C75C97F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3EFE9-0C65-4889-A8AC-FD5EED1CD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51C3D-F7BB-4FD0-88EA-893D5928B7C5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849A2-C0FA-4E18-B59B-3B76E7838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98C339C-5120-4408-99C1-1BE8496DB50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8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C339C-5120-4408-99C1-1BE8496DB5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AF7247-B639-4061-8F1A-CE4D5D974A41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04EA63-6942-442F-A0FE-A5BF92AEF5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 spd="slow">
    <p:wip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431"/>
            <a:ext cx="9144000" cy="6883431"/>
          </a:xfrm>
          <a:prstGeom prst="rect">
            <a:avLst/>
          </a:prstGeom>
        </p:spPr>
      </p:pic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-1285916" y="428604"/>
            <a:ext cx="85011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Конфликты </a:t>
            </a:r>
            <a:r>
              <a:rPr lang="en-US" sz="600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/>
            </a:r>
            <a:br>
              <a:rPr lang="en-US" sz="600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</a:br>
            <a:r>
              <a:rPr lang="ru-RU" sz="600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и последствия</a:t>
            </a:r>
            <a:endParaRPr lang="ru-RU" sz="6000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68834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746125"/>
          </a:xfrm>
        </p:spPr>
        <p:txBody>
          <a:bodyPr/>
          <a:lstStyle/>
          <a:p>
            <a:r>
              <a:rPr lang="ru-RU" kern="1200" dirty="0" smtClean="0">
                <a:solidFill>
                  <a:srgbClr val="C00000"/>
                </a:solidFill>
                <a:latin typeface="Arial" pitchFamily="34" charset="0"/>
              </a:rPr>
              <a:t>Освоение технологий в области конфликтологии позволит:</a:t>
            </a:r>
            <a:r>
              <a:rPr lang="ru-RU" kern="1200" dirty="0" smtClean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ru-RU" kern="1200" dirty="0" smtClean="0">
                <a:solidFill>
                  <a:schemeClr val="tx1"/>
                </a:solidFill>
                <a:latin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33525"/>
            <a:ext cx="9144000" cy="5019675"/>
          </a:xfr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ru-RU" sz="2800" b="1" kern="1200" dirty="0" smtClean="0">
                <a:latin typeface="Arial" pitchFamily="34" charset="0"/>
              </a:rPr>
              <a:t>овладеть искусством предотвращения отрицательных последствий решения конфликтов;</a:t>
            </a:r>
          </a:p>
          <a:p>
            <a:pPr lvl="0">
              <a:buFont typeface="Arial" pitchFamily="34" charset="0"/>
              <a:buChar char="•"/>
            </a:pPr>
            <a:r>
              <a:rPr lang="ru-RU" sz="2800" b="1" kern="1200" dirty="0" smtClean="0">
                <a:latin typeface="Arial" pitchFamily="34" charset="0"/>
              </a:rPr>
              <a:t>успешнее выявлять скрытые внутренние и внешние причины конфликтов;</a:t>
            </a:r>
          </a:p>
          <a:p>
            <a:pPr lvl="0">
              <a:buFont typeface="Arial" pitchFamily="34" charset="0"/>
              <a:buChar char="•"/>
            </a:pPr>
            <a:r>
              <a:rPr lang="ru-RU" sz="2800" b="1" kern="1200" dirty="0" smtClean="0">
                <a:latin typeface="Arial" pitchFamily="34" charset="0"/>
              </a:rPr>
              <a:t>освоить методику профилактики конфликтов;</a:t>
            </a:r>
          </a:p>
          <a:p>
            <a:pPr lvl="0">
              <a:buFont typeface="Arial" pitchFamily="34" charset="0"/>
              <a:buChar char="•"/>
            </a:pPr>
            <a:r>
              <a:rPr lang="ru-RU" sz="2800" b="1" kern="1200" dirty="0" smtClean="0">
                <a:latin typeface="Arial" pitchFamily="34" charset="0"/>
              </a:rPr>
              <a:t>овладеть искусством управления конфликтным процессом и коррекции своего поведения;</a:t>
            </a:r>
          </a:p>
          <a:p>
            <a:pPr lvl="0">
              <a:buFont typeface="Arial" pitchFamily="34" charset="0"/>
              <a:buChar char="•"/>
            </a:pPr>
            <a:r>
              <a:rPr lang="ru-RU" sz="2800" b="1" kern="1200" dirty="0" smtClean="0">
                <a:latin typeface="Arial" pitchFamily="34" charset="0"/>
              </a:rPr>
              <a:t>разумно использовать на практике технологические методики психокоррекции.</a:t>
            </a:r>
          </a:p>
          <a:p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42976" y="785794"/>
            <a:ext cx="757242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Мы спорили долго, до слез  напряженья,</a:t>
            </a:r>
          </a:p>
          <a:p>
            <a:r>
              <a:rPr lang="ru-RU" sz="2800" b="1" dirty="0" smtClean="0">
                <a:latin typeface="Monotype Corsiva" pitchFamily="66" charset="0"/>
              </a:rPr>
              <a:t>Но странно </a:t>
            </a:r>
            <a:r>
              <a:rPr lang="en-US" sz="2800" b="1" dirty="0" smtClean="0">
                <a:latin typeface="Monotype Corsiva" pitchFamily="66" charset="0"/>
              </a:rPr>
              <a:t>– </a:t>
            </a:r>
            <a:r>
              <a:rPr lang="ru-RU" sz="2800" b="1" dirty="0" smtClean="0">
                <a:latin typeface="Monotype Corsiva" pitchFamily="66" charset="0"/>
              </a:rPr>
              <a:t>собратья по разным  стремленьям</a:t>
            </a:r>
          </a:p>
          <a:p>
            <a:r>
              <a:rPr lang="ru-RU" sz="2800" b="1" dirty="0" smtClean="0">
                <a:latin typeface="Monotype Corsiva" pitchFamily="66" charset="0"/>
              </a:rPr>
              <a:t>И спутники жизни на общем пути -</a:t>
            </a:r>
          </a:p>
          <a:p>
            <a:r>
              <a:rPr lang="ru-RU" sz="2800" b="1" dirty="0" smtClean="0">
                <a:latin typeface="Monotype Corsiva" pitchFamily="66" charset="0"/>
              </a:rPr>
              <a:t>Друг в друге  врага  мы  старались   найти!</a:t>
            </a:r>
          </a:p>
          <a:p>
            <a:r>
              <a:rPr lang="ru-RU" sz="2800" b="1" dirty="0" smtClean="0">
                <a:latin typeface="Monotype Corsiva" pitchFamily="66" charset="0"/>
              </a:rPr>
              <a:t>                                                      Надсон</a:t>
            </a:r>
          </a:p>
          <a:p>
            <a:endParaRPr lang="ru-RU" b="1" dirty="0" smtClean="0">
              <a:latin typeface="Monotype Corsiva" pitchFamily="66" charset="0"/>
            </a:endParaRPr>
          </a:p>
          <a:p>
            <a:endParaRPr lang="ru-RU" b="1" dirty="0" smtClean="0">
              <a:latin typeface="Monotype Corsiva" pitchFamily="66" charset="0"/>
            </a:endParaRPr>
          </a:p>
          <a:p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accent2">
                <a:lumMod val="5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472" y="285728"/>
            <a:ext cx="83581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+mn-lt"/>
              </a:rPr>
              <a:t>Перечень   последствий при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+mn-lt"/>
              </a:rPr>
              <a:t>деструктивном  разрешении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+mn-lt"/>
              </a:rPr>
              <a:t>конфликта:</a:t>
            </a:r>
            <a:endParaRPr lang="ru-RU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496" y="1428736"/>
            <a:ext cx="54292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тревога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уход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проволочки 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беспомощность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смятение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одиночество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низкая  производительность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accent2">
                <a:lumMod val="5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29190" y="1595021"/>
            <a:ext cx="321467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вялость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затаенный гнев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разлад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отрицание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отход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 эскалация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 поляризация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 высокое кровяное   </a:t>
            </a:r>
            <a:r>
              <a:rPr lang="en-US" sz="2400" b="1" dirty="0" smtClean="0">
                <a:solidFill>
                  <a:srgbClr val="002060"/>
                </a:solidFill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</a:rPr>
              <a:t>давление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 стресс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</a:rPr>
              <a:t>   усталость, гнев, агрессия, болезнь. </a:t>
            </a:r>
          </a:p>
          <a:p>
            <a:pPr>
              <a:buFont typeface="Wingdings" pitchFamily="2" charset="2"/>
              <a:buChar char="§"/>
            </a:pPr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285728"/>
            <a:ext cx="83581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+mn-lt"/>
              </a:rPr>
              <a:t>Перечень   последствий при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+mn-lt"/>
              </a:rPr>
              <a:t>деструктивном  разрешении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+mn-lt"/>
              </a:rPr>
              <a:t>конфликта:</a:t>
            </a:r>
            <a:endParaRPr lang="ru-RU" sz="3200" b="1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6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1021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374" y="428604"/>
            <a:ext cx="9072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Перечень   последствий при  конструктивном  разрешении  конфликта: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282" y="1643050"/>
            <a:ext cx="435771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перемены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рост положительных  личных качеств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расширение  взаимоотношений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мир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расслабление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крепкое здоровье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спокойный сон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покой</a:t>
            </a:r>
          </a:p>
          <a:p>
            <a:pPr>
              <a:buFont typeface="Wingdings" pitchFamily="2" charset="2"/>
              <a:buChar char="§"/>
            </a:pPr>
            <a:r>
              <a:rPr lang="ru-RU" sz="2800" b="1" smtClean="0">
                <a:solidFill>
                  <a:schemeClr val="tx2">
                    <a:lumMod val="75000"/>
                  </a:schemeClr>
                </a:solidFill>
              </a:rPr>
              <a:t>веселье</a:t>
            </a:r>
            <a:endParaRPr lang="ru-RU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71736" y="61436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00100" y="5429264"/>
            <a:ext cx="335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00562" y="571480"/>
            <a:ext cx="42862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кипучая энергия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гармоничная жизнь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счастье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открытость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эффективность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ощущение силы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облегчение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радость общения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чувство успеха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ощущение     расширения возможностей 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чувство локтя </a:t>
            </a:r>
          </a:p>
          <a:p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71736" y="61436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>
                <a:alpha val="28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722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2214546" y="642918"/>
            <a:ext cx="792961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kern="0" cap="none" spc="0" normalizeH="0" baseline="0" noProof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Конфликт – это творчество?!...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72264" y="3286124"/>
            <a:ext cx="23574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высшей 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7"/>
          <p:cNvSpPr txBox="1">
            <a:spLocks/>
          </p:cNvSpPr>
          <p:nvPr/>
        </p:nvSpPr>
        <p:spPr>
          <a:xfrm>
            <a:off x="714348" y="785794"/>
            <a:ext cx="8001056" cy="101566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Спасибо за внимание!</a:t>
            </a:r>
            <a:endParaRPr kumimoji="0" lang="en-US" sz="6000" b="0" i="0" u="none" strike="noStrike" kern="1200" cap="none" spc="0" normalizeH="0" baseline="0" noProof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597TGp_Child_light_ani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837</Words>
  <Application>Microsoft Office PowerPoint</Application>
  <PresentationFormat>Экран (4:3)</PresentationFormat>
  <Paragraphs>84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597TGp_Child_light_ani</vt:lpstr>
      <vt:lpstr>1_Тема Office</vt:lpstr>
      <vt:lpstr>3_Тема Office</vt:lpstr>
      <vt:lpstr>Конфликты  и последствия</vt:lpstr>
      <vt:lpstr>Освоение технологий в области конфликтологии позволит: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   без   конфликтов!?....</dc:title>
  <dc:creator>Your User Name</dc:creator>
  <cp:lastModifiedBy>Vanda</cp:lastModifiedBy>
  <cp:revision>36</cp:revision>
  <dcterms:created xsi:type="dcterms:W3CDTF">2012-02-04T12:02:02Z</dcterms:created>
  <dcterms:modified xsi:type="dcterms:W3CDTF">2012-03-14T08:38:30Z</dcterms:modified>
</cp:coreProperties>
</file>