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13"/>
  </p:notesMasterIdLst>
  <p:sldIdLst>
    <p:sldId id="271" r:id="rId3"/>
    <p:sldId id="256" r:id="rId4"/>
    <p:sldId id="257" r:id="rId5"/>
    <p:sldId id="258" r:id="rId6"/>
    <p:sldId id="259" r:id="rId7"/>
    <p:sldId id="260" r:id="rId8"/>
    <p:sldId id="266" r:id="rId9"/>
    <p:sldId id="270" r:id="rId10"/>
    <p:sldId id="269" r:id="rId11"/>
    <p:sldId id="27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0242" autoAdjust="0"/>
    <p:restoredTop sz="70526" autoAdjust="0"/>
  </p:normalViewPr>
  <p:slideViewPr>
    <p:cSldViewPr>
      <p:cViewPr>
        <p:scale>
          <a:sx n="81" d="100"/>
          <a:sy n="81" d="100"/>
        </p:scale>
        <p:origin x="-2118" y="-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7B7F4-DE85-460C-A398-A91C2CC7BC55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7745A-28CD-434E-8F0A-F26F8A1369F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Для учителя: </a:t>
            </a:r>
            <a:r>
              <a:rPr lang="ru-RU" b="0" dirty="0" smtClean="0"/>
              <a:t>рассмотреть все стадии развития конфликта на примере</a:t>
            </a:r>
            <a:r>
              <a:rPr lang="ru-RU" b="0" baseline="0" dirty="0" smtClean="0"/>
              <a:t> конкретной конфликтной ситуации, которая была разрешена конструктивно. Деструктивные конфликты </a:t>
            </a:r>
            <a:r>
              <a:rPr lang="ru-RU" b="1" baseline="0" dirty="0" smtClean="0"/>
              <a:t>пока </a:t>
            </a:r>
            <a:r>
              <a:rPr lang="ru-RU" b="0" baseline="0" dirty="0" smtClean="0"/>
              <a:t>лучше не рассматривать, чтобы не вызвать эскалацию конфликта.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7745A-28CD-434E-8F0A-F26F8A1369F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Рассмотреть позитивное и негативное изменение отношения</a:t>
            </a:r>
            <a:r>
              <a:rPr lang="ru-RU" baseline="0" dirty="0" smtClean="0"/>
              <a:t> к конфликтной ситуации.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7745A-28CD-434E-8F0A-F26F8A1369F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Ответить на вопрос: «Почему?».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7745A-28CD-434E-8F0A-F26F8A1369F4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Если вы научитесь опознавать сигналы дискомфорта и инцидентов и быстро реагировать на них, вы можете зачастую предотвратить возникновение напряжения, недоразумений и кризисов.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Первый шаг в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искусстве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разрешения конфликтов — это способность воспринимать конфликт как нераскрытую возможность и следить за появлением </a:t>
            </a:r>
            <a:r>
              <a:rPr lang="ru-RU" sz="1200" i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сигналов конфликта.</a:t>
            </a:r>
            <a:endParaRPr lang="ru-RU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FA58-0A1D-4336-A503-0A9F1822C2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E99C-6CB5-4A2B-92EC-5632295766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86938-A5E2-4C40-97F4-A6030975D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BDCBD-A07B-4519-9CF9-5EF83C925B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11FC-2297-451E-BE1C-76615C71EA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5AA9-46F7-45DA-BBC7-73BF22E475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B3B67-5789-43AE-890F-128871F9F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7E388-027E-42B4-9914-07CF9B6DFA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7BA98-2408-42F3-B1A6-FB06EB2C26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AEB47-9E11-437A-9D72-D3D8D4799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B9BCA-7AEF-4C84-A871-C64666B933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F4276-A047-4E15-A0E6-CEE1B923BDA8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omb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C339C-5120-4408-99C1-1BE8496DB5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25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28726" y="1428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53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Пути решения</a:t>
            </a:r>
            <a:r>
              <a:rPr lang="en-US" sz="53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53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53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конфликта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/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14744" y="1571612"/>
            <a:ext cx="4857784" cy="4714884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«Миллионы лет у цветов растут шипы. И миллионы лет барашки </a:t>
            </a:r>
            <a:r>
              <a:rPr lang="ru-RU" sz="2800" b="1" dirty="0" smtClean="0">
                <a:solidFill>
                  <a:srgbClr val="002060"/>
                </a:solidFill>
              </a:rPr>
              <a:t>всё-таки </a:t>
            </a:r>
            <a:r>
              <a:rPr lang="ru-RU" sz="2800" b="1" dirty="0">
                <a:solidFill>
                  <a:srgbClr val="002060"/>
                </a:solidFill>
              </a:rPr>
              <a:t>едят цветы. Так неужели же это не </a:t>
            </a:r>
            <a:r>
              <a:rPr lang="ru-RU" sz="2800" b="1" dirty="0" smtClean="0">
                <a:solidFill>
                  <a:srgbClr val="002060"/>
                </a:solidFill>
              </a:rPr>
              <a:t>серьёзное </a:t>
            </a:r>
            <a:r>
              <a:rPr lang="ru-RU" sz="2800" b="1" dirty="0">
                <a:solidFill>
                  <a:srgbClr val="002060"/>
                </a:solidFill>
              </a:rPr>
              <a:t>дело — понять, почему они изо всех сил стараются отрастить </a:t>
            </a:r>
            <a:r>
              <a:rPr lang="ru-RU" sz="2800" b="1" dirty="0" smtClean="0">
                <a:solidFill>
                  <a:srgbClr val="002060"/>
                </a:solidFill>
              </a:rPr>
              <a:t>шипы</a:t>
            </a:r>
            <a:r>
              <a:rPr lang="ru-RU" sz="2800" b="1" dirty="0">
                <a:solidFill>
                  <a:srgbClr val="002060"/>
                </a:solidFill>
              </a:rPr>
              <a:t>, если от шипов нет никакого толку?»</a:t>
            </a:r>
          </a:p>
          <a:p>
            <a:r>
              <a:rPr lang="ru-RU" sz="2000" b="1" i="1" dirty="0" err="1">
                <a:solidFill>
                  <a:srgbClr val="002060"/>
                </a:solidFill>
              </a:rPr>
              <a:t>Антуан</a:t>
            </a:r>
            <a:r>
              <a:rPr lang="ru-RU" sz="2000" b="1" i="1" dirty="0">
                <a:solidFill>
                  <a:srgbClr val="002060"/>
                </a:solidFill>
              </a:rPr>
              <a:t> де Сент-Экзюпери «Маленький </a:t>
            </a:r>
            <a:r>
              <a:rPr lang="ru-RU" sz="2000" b="1" i="1" dirty="0" smtClean="0">
                <a:solidFill>
                  <a:srgbClr val="002060"/>
                </a:solidFill>
              </a:rPr>
              <a:t>принц</a:t>
            </a:r>
            <a:r>
              <a:rPr lang="ru-RU" sz="2000" b="1" dirty="0" smtClean="0">
                <a:solidFill>
                  <a:srgbClr val="002060"/>
                </a:solidFill>
              </a:rPr>
              <a:t>»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214346" y="357166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Пути предупреждения отрицательных последствий конфликта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2357430"/>
            <a:ext cx="3614734" cy="3840171"/>
          </a:xfrm>
        </p:spPr>
        <p:txBody>
          <a:bodyPr/>
          <a:lstStyle/>
          <a:p>
            <a:r>
              <a:rPr lang="ru-RU" b="1" dirty="0"/>
              <a:t>нарастание </a:t>
            </a:r>
            <a:r>
              <a:rPr lang="ru-RU" dirty="0" smtClean="0"/>
              <a:t>напряжённости </a:t>
            </a:r>
            <a:r>
              <a:rPr lang="ru-RU" dirty="0"/>
              <a:t>в </a:t>
            </a:r>
            <a:r>
              <a:rPr lang="ru-RU" dirty="0" smtClean="0"/>
              <a:t>среде </a:t>
            </a:r>
            <a:r>
              <a:rPr lang="ru-RU" dirty="0"/>
              <a:t>участников </a:t>
            </a:r>
            <a:r>
              <a:rPr lang="ru-RU" dirty="0" smtClean="0"/>
              <a:t>конфликта.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-500089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оследовательность 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звития конфликта :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857232"/>
            <a:ext cx="8229600" cy="121444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</a:t>
            </a:r>
            <a: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оследовательность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</a:t>
            </a:r>
            <a: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звития конфликта :</a:t>
            </a:r>
            <a:b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57818" y="1857364"/>
            <a:ext cx="3786182" cy="4525963"/>
          </a:xfrm>
        </p:spPr>
        <p:txBody>
          <a:bodyPr/>
          <a:lstStyle/>
          <a:p>
            <a:pPr lvl="0"/>
            <a:r>
              <a:rPr lang="ru-RU" b="1" dirty="0"/>
              <a:t>увеличение </a:t>
            </a:r>
            <a:r>
              <a:rPr lang="ru-RU" dirty="0"/>
              <a:t>количества </a:t>
            </a:r>
            <a:r>
              <a:rPr lang="ru-RU" b="1" dirty="0"/>
              <a:t>проблемных ситуаций </a:t>
            </a:r>
            <a:r>
              <a:rPr lang="ru-RU" dirty="0"/>
              <a:t>и углубление первичной проблемной </a:t>
            </a:r>
            <a:r>
              <a:rPr lang="ru-RU" dirty="0" smtClean="0"/>
              <a:t>ситуации.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21444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</a:t>
            </a:r>
            <a: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оследовательность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</a:t>
            </a:r>
            <a: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звития конфликта :</a:t>
            </a:r>
            <a:b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714488"/>
            <a:ext cx="6686568" cy="4525963"/>
          </a:xfrm>
        </p:spPr>
        <p:txBody>
          <a:bodyPr>
            <a:normAutofit/>
          </a:bodyPr>
          <a:lstStyle/>
          <a:p>
            <a:pPr lvl="0"/>
            <a:r>
              <a:rPr lang="ru-RU" sz="2400" b="1" dirty="0"/>
              <a:t>повышение конфликтной активности </a:t>
            </a:r>
            <a:r>
              <a:rPr lang="ru-RU" sz="2400" dirty="0" smtClean="0"/>
              <a:t>участников</a:t>
            </a:r>
            <a:r>
              <a:rPr lang="ru-RU" sz="2400" dirty="0"/>
              <a:t>, изменение характера конфликта в сторону его </a:t>
            </a:r>
            <a:r>
              <a:rPr lang="ru-RU" sz="2400" dirty="0" smtClean="0"/>
              <a:t>ужесточения</a:t>
            </a:r>
            <a:r>
              <a:rPr lang="ru-RU" sz="2400" dirty="0"/>
              <a:t>, </a:t>
            </a:r>
            <a:r>
              <a:rPr lang="ru-RU" sz="2400" b="1" dirty="0"/>
              <a:t>вовлечение в конфликт новых </a:t>
            </a:r>
            <a:r>
              <a:rPr lang="ru-RU" sz="2400" b="1" dirty="0" smtClean="0"/>
              <a:t>лиц.</a:t>
            </a:r>
            <a:endParaRPr lang="ru-RU" sz="2400" dirty="0"/>
          </a:p>
          <a:p>
            <a:endParaRPr lang="ru-RU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43985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</a:t>
            </a:r>
            <a: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оследовательность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</a:t>
            </a:r>
            <a: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звития конфликта :</a:t>
            </a:r>
            <a:b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714488"/>
            <a:ext cx="7758138" cy="4525963"/>
          </a:xfrm>
        </p:spPr>
        <p:txBody>
          <a:bodyPr>
            <a:normAutofit/>
          </a:bodyPr>
          <a:lstStyle/>
          <a:p>
            <a:pPr lvl="0"/>
            <a:r>
              <a:rPr lang="ru-RU" sz="2400" b="1" dirty="0"/>
              <a:t>нарастание </a:t>
            </a:r>
            <a:r>
              <a:rPr lang="ru-RU" sz="2400" dirty="0"/>
              <a:t>эмоциональной </a:t>
            </a:r>
            <a:r>
              <a:rPr lang="ru-RU" sz="2400" b="1" dirty="0" smtClean="0"/>
              <a:t>напряжённости</a:t>
            </a:r>
            <a:r>
              <a:rPr lang="ru-RU" sz="2400" b="1" dirty="0"/>
              <a:t>, </a:t>
            </a:r>
            <a:r>
              <a:rPr lang="ru-RU" sz="2400" dirty="0"/>
              <a:t>сопровождающей конфликтные взаимодействия, </a:t>
            </a:r>
            <a:r>
              <a:rPr lang="ru-RU" sz="2400" dirty="0" smtClean="0"/>
              <a:t>которая </a:t>
            </a:r>
            <a:r>
              <a:rPr lang="ru-RU" sz="2400" dirty="0"/>
              <a:t>может оказать как мобилизующее, так и </a:t>
            </a:r>
            <a:r>
              <a:rPr lang="ru-RU" sz="2400" dirty="0" smtClean="0"/>
              <a:t>дезорганизующее </a:t>
            </a:r>
            <a:r>
              <a:rPr lang="ru-RU" sz="2400" dirty="0"/>
              <a:t>влияние на поведение участников </a:t>
            </a:r>
            <a:r>
              <a:rPr lang="ru-RU" sz="2400" dirty="0" smtClean="0"/>
              <a:t>конфликта.</a:t>
            </a:r>
            <a:endParaRPr lang="ru-RU" sz="2400" dirty="0"/>
          </a:p>
          <a:p>
            <a:endParaRPr lang="ru-RU" sz="24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6" y="28572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</a:t>
            </a:r>
            <a: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оследовательность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</a:t>
            </a:r>
            <a: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звития конфликта :</a:t>
            </a:r>
            <a:b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689119"/>
            <a:ext cx="4000496" cy="4525963"/>
          </a:xfrm>
        </p:spPr>
        <p:txBody>
          <a:bodyPr/>
          <a:lstStyle/>
          <a:p>
            <a:pPr lvl="0"/>
            <a:r>
              <a:rPr lang="ru-RU" b="1" dirty="0"/>
              <a:t>изменение отношения </a:t>
            </a:r>
            <a:r>
              <a:rPr lang="ru-RU" dirty="0"/>
              <a:t>участников конфликта к возникновению проблемной ситуации и к конфликту в целом.</a:t>
            </a:r>
          </a:p>
          <a:p>
            <a:endParaRPr lang="ru-RU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1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-24500"/>
            <a:ext cx="9144000" cy="68825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1071546"/>
            <a:ext cx="878684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Любой конфликт при длительном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неразрешении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перерастает во </a:t>
            </a:r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внутриличностный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D4A8">
                <a:alpha val="28000"/>
              </a:srgb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-1500230" y="1643050"/>
            <a:ext cx="792961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ru-RU" sz="5400" b="1" i="0" u="none" strike="noStrike" kern="0" cap="none" spc="0" normalizeH="0" baseline="0" noProof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Конфликт – </a:t>
            </a:r>
            <a:endParaRPr kumimoji="0" lang="en-US" sz="5400" b="1" i="0" u="none" strike="noStrike" kern="0" cap="none" spc="0" normalizeH="0" baseline="0" noProof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/>
            <a:r>
              <a:rPr kumimoji="0" lang="ru-RU" sz="5400" b="1" i="0" u="none" strike="noStrike" kern="0" cap="none" spc="0" normalizeH="0" baseline="0" noProof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это </a:t>
            </a:r>
            <a:endParaRPr kumimoji="0" lang="en-US" sz="5400" b="1" i="0" u="none" strike="noStrike" kern="0" cap="none" spc="0" normalizeH="0" baseline="0" noProof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/>
            <a:r>
              <a:rPr kumimoji="0" lang="ru-RU" sz="5400" b="1" i="0" u="none" strike="noStrike" kern="0" cap="none" spc="0" normalizeH="0" baseline="0" noProof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творчество?!...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2500"/>
          </a:xfrm>
        </p:spPr>
      </p:pic>
      <p:sp>
        <p:nvSpPr>
          <p:cNvPr id="6" name="Прямоугольник 5"/>
          <p:cNvSpPr/>
          <p:nvPr/>
        </p:nvSpPr>
        <p:spPr>
          <a:xfrm>
            <a:off x="-2000296" y="1071546"/>
            <a:ext cx="878684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Спасибо </a:t>
            </a:r>
          </a:p>
          <a:p>
            <a:pPr algn="ctr"/>
            <a:r>
              <a:rPr lang="ru-RU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 </a:t>
            </a:r>
          </a:p>
          <a:p>
            <a:pPr algn="ctr"/>
            <a:r>
              <a:rPr lang="ru-RU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Внимание</a:t>
            </a:r>
            <a:r>
              <a:rPr lang="en-US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!</a:t>
            </a:r>
            <a:endParaRPr lang="ru-RU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24" y="4071942"/>
            <a:ext cx="31432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Старший преподаватель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ГУО «Минский областной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институт развития образования»,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педагог-психолог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высшей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категории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Соколова Ирина Ивановна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1073</TotalTime>
  <Words>281</Words>
  <Application>Microsoft Office PowerPoint</Application>
  <PresentationFormat>Экран (4:3)</PresentationFormat>
  <Paragraphs>36</Paragraphs>
  <Slides>10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1_Тема Office</vt:lpstr>
      <vt:lpstr>Пути решения  конфликта </vt:lpstr>
      <vt:lpstr>Слайд 2</vt:lpstr>
      <vt:lpstr>Слайд 3</vt:lpstr>
      <vt:lpstr>Последовательность развития конфликта : </vt:lpstr>
      <vt:lpstr>Последовательность развития конфликта : </vt:lpstr>
      <vt:lpstr>Последовательность развития конфликта : </vt:lpstr>
      <vt:lpstr>Последовательность развития конфликта : </vt:lpstr>
      <vt:lpstr>Слайд 8</vt:lpstr>
      <vt:lpstr>Слайд 9</vt:lpstr>
      <vt:lpstr>Слайд 10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Your User Name</dc:creator>
  <cp:lastModifiedBy>Vanda</cp:lastModifiedBy>
  <cp:revision>42</cp:revision>
  <dcterms:created xsi:type="dcterms:W3CDTF">2012-02-07T05:52:48Z</dcterms:created>
  <dcterms:modified xsi:type="dcterms:W3CDTF">2012-03-14T08:32:41Z</dcterms:modified>
</cp:coreProperties>
</file>