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1667" autoAdjust="0"/>
  </p:normalViewPr>
  <p:slideViewPr>
    <p:cSldViewPr>
      <p:cViewPr varScale="1">
        <p:scale>
          <a:sx n="91" d="100"/>
          <a:sy n="91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C6218-80B1-4B22-A3BB-679511A5899E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11382-635A-4069-9118-DA3F739DA0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общении необходимо подобно пешеходу или водителю пользоваться светофором.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Красный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свет означает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осторожно, опасно, агрессия.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Сегодня мы рассмотрим основные сигналы конфликта.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Противоречие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разные точки зрения на проблему, различные позиции, которые вызывают противостояние партнёров и желание доказать свою правоту.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Деструктивные фантазии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состояние, когда тревога и опасения возникают у человека от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надуманной опасности,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неуверенности и иногда беспомощности личности в деструктивной ситуации. Опасность, даже если она не обоснована, вызывает раздражение и агрессию.</a:t>
            </a:r>
          </a:p>
          <a:p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Предвзятость мнения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ложное предубеждение становится источником эмоциональной напряжённости, непрерывного беспокойства.</a:t>
            </a:r>
          </a:p>
          <a:p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Диссонанс микроклимата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несогласованность взаимоотношений возникает и, как снежный ком, может по инерции увеличиваться. Он заставляет быть всё время начеку, не даёт возможности расслабиться и тем самым вызывает эмоциональное напряжение.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Кризис как сигнал достаточно очевиден. Когда человек рвёт свою связь с товарищем, ясно, что, судя по всему, мы имеем дело с неразрешённым конфликтом.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Насилие также указывает на несомненное присутствие кризиса, равно как и ожесточённые споры, когда люди оскорбляют друг друга, потеряв контроль над эмоциями. В ходе кризиса обычные нормы поведения теряют силу. Человек становится способным на крайности — в своем воображении, а иногда и на деле.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Состояние напряжения искажает наше восприятие другого человека и многих его действий. Наши взаимоотношения обременяются весом негативных установок и предвзятых мнений. Наши чувства по отношению к оппоненту значительно изменяются к худшему. Сами взаимоотношения с ним становятся источником непрерывного беспокойства. Ситуация подобна древесному сухостою, готовому к вспышке от первой искры. Если дочь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просит у матери передать ей солонку, а она отвечает на это: «Тебе что, не нравится моя стряпня?» — тут мы, вероятно, имеем дело с застарелым конфликтом. Быть может, дочь несколько раз поздно вернулся домой, не предупредив её об этом, и мать пришла к определённым выводам, не имея достаточно веских на то оснований. Быть может, вся эта история вызвана простым недоразумением, однако в атмосфере напряжённости недоразумение может быстро перерасти в конфликт.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Недоразумение 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ошибочное понимание часто является результатом ложного суждения из-за нечёткости выражения мысли или отсутствия взаимопонимания между партнёрами.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Мы зачастую впадаем в недоразумения, делая ложные выводы из ситуации, чаще всего из-за недостаточно чёткого выражения мыслей или отсутствия взаимопонимания. Иногда недоразумение вызвано тем, что данная ситуация связана с эмоциональной напряжённостью одного из её участников. В таком случае его мысли имеют склонность непрерывно возвращаться к одной и той же проблеме. Её восприятие искажается.</a:t>
            </a:r>
            <a:endParaRPr lang="ru-RU" sz="1200" b="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u="none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Чтобы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произошёл, должны последовать действия со стороны оппонентов, направленные на субъект. Эти действия называют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инцидентом,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т.е. это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действие или совокупность действий участников конфликтной ситуации, провоцирующее резкое обострение противоречия и начало борьбы между ними.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Инцидент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недоразумение, столкновение, происшествие, иногда малозначительные неприятности в виде невнимательности, неуважения или игнорирования. Они зароняют зерно сомнения в сознание</a:t>
            </a:r>
            <a:r>
              <a:rPr lang="ru-RU" dirty="0" smtClean="0"/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личности и могут стать источником выяснения отношений, т.е. источником конфликта.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Сигнал о том, что вы являетесь участником инцидента, несущего в себе зерно конфликта, обычно незначителен. Какая-то мелочь может вызвать временное волнение или раздражение, однако через несколько дней она нередко забывается. В вышеприведенном примере о солонке,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возникшее недоразумение предварялось, возможно, несколькими малозначительными на первый взгляд инцидентами. Возможно, дочь пару раз не предупредила мать о позднем возвращении. Она решила не устраивать скандал в тот момент, хотя невнимательность дочери заронила зерно сомнения в её сознание. Инцидент может, будучи неверно воспринятым, привести к эскалации конфликта.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интуитивное ощущение, что происходит что-то не так, хотя выразить это словами трудно. В данном случае к интуиции полезно прислушаться, более того, её надо приветствовать. Спросите себя: «Могу ли я что-то сделать по этому поводу в данный момент?» Вам может прийти в голову какой-то шаг, о котором вы и не подумали бы в другое время. В другой ситуации ничего иного сделать нельзя, кроме как оставаться начеку.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Конфликтная ситуация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— это ситуация скрытого или открытого противоборства двух или нескольких сторон-участников, каждый из которых имеет свои цели, мотивы, средства или способы решения проблемы, имеющей личную значимость для каждого из её участников.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Если вы научитесь опознавать сигналы дискомфорта и инцидентов и быстро реагировать на них, вы можете зачастую предотвратить возникновение напряжения, недоразумений и кризисов.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Первый шаг в искусстве разрешения конфликтов — это способность воспринимать конфликт как нераскрытую возможность и следить за появлением 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сигналов конфликта.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41609-69DB-420A-9CAF-73E15ED8B986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C9624-986A-4A6F-B91F-DD259AD71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3A67-6167-43AE-B7E6-65B3968F24E7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7ECF1-A436-44CD-9DD7-F4B808DC7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1A25-B9A5-4ECB-B398-BE50EF0A310B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C9105-6FC1-4F47-93CB-F9E54E0CB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4406A-A37F-435D-BB71-7ECF6ABB858C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27D2-2DB2-45EC-B540-E60ADE9DE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1E219-8849-47DF-9682-6C03202B07C2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CAA57-0526-4D5A-BE8C-DDECCE102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5BD93-E7C5-4C95-A92A-6E2B351CCA93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6C7A-01AD-439F-9824-D7356DE6D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B00C2-8AF4-454A-A2DC-3D50F2C28F4B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F06FD-6DE3-42BC-9D51-3386D989B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784E0-9D10-41F4-BFDF-47446E908C50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30B0-62E9-4646-A813-70269DC83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6BB6D-AE7F-4BE2-9F2A-92931CCF3862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2938-E6EF-495F-899A-BFBD15A13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69A4-1D1A-4B49-9FF5-56751C75C97F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3EFE9-0C65-4889-A8AC-FD5EED1CD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1C3D-F7BB-4FD0-88EA-893D5928B7C5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849A2-C0FA-4E18-B59B-3B76E7838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38FA58-0A1D-4336-A503-0A9F1822C2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AE99C-6CB5-4A2B-92EC-563229576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86938-A5E2-4C40-97F4-A6030975D2C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FBDCBD-A07B-4519-9CF9-5EF83C925B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B411FC-2297-451E-BE1C-76615C71EA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545AA9-46F7-45DA-BBC7-73BF22E4759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B3B67-5789-43AE-890F-128871F9FE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87E388-027E-42B4-9914-07CF9B6DFA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7BA98-2408-42F3-B1A6-FB06EB2C26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9AEB47-9E11-437A-9D72-D3D8D4799D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B9BCA-7AEF-4C84-A871-C64666B933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D0FAD28-FEF6-416D-96E1-30C07220C47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869A29-B55E-48B8-9BE8-4CA282F492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2A1E933-79D3-4405-89D3-2968BA9974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AF7247-B639-4061-8F1A-CE4D5D974A41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04EA63-6942-442F-A0FE-A5BF92AEF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strips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8C339C-5120-4408-99C1-1BE8496DB5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285720" y="785794"/>
            <a:ext cx="85011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Сигналы конфликта</a:t>
            </a:r>
            <a:endParaRPr lang="en-US" sz="540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714356"/>
            <a:ext cx="7786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Противоречие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0240"/>
            <a:ext cx="5715000" cy="3800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98631152.jpg"/>
          <p:cNvPicPr>
            <a:picLocks noChangeAspect="1"/>
          </p:cNvPicPr>
          <p:nvPr/>
        </p:nvPicPr>
        <p:blipFill>
          <a:blip r:embed="rId5"/>
          <a:srcRect t="10475"/>
          <a:stretch>
            <a:fillRect/>
          </a:stretch>
        </p:blipFill>
        <p:spPr>
          <a:xfrm>
            <a:off x="4429124" y="3500438"/>
            <a:ext cx="4524375" cy="3052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20" y="714356"/>
            <a:ext cx="7786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Деструктивные фантазии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 descr="85590521.jpg"/>
          <p:cNvPicPr>
            <a:picLocks noChangeAspect="1"/>
          </p:cNvPicPr>
          <p:nvPr/>
        </p:nvPicPr>
        <p:blipFill>
          <a:blip r:embed="rId4"/>
          <a:srcRect l="7143" t="8876"/>
          <a:stretch>
            <a:fillRect/>
          </a:stretch>
        </p:blipFill>
        <p:spPr>
          <a:xfrm>
            <a:off x="285720" y="2143116"/>
            <a:ext cx="5572164" cy="3652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784953"/>
            <a:ext cx="3893184" cy="2573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stk23561sis.jpg"/>
          <p:cNvPicPr>
            <a:picLocks noChangeAspect="1"/>
          </p:cNvPicPr>
          <p:nvPr/>
        </p:nvPicPr>
        <p:blipFill>
          <a:blip r:embed="rId6"/>
          <a:srcRect t="9756"/>
          <a:stretch>
            <a:fillRect/>
          </a:stretch>
        </p:blipFill>
        <p:spPr>
          <a:xfrm>
            <a:off x="5929322" y="1928802"/>
            <a:ext cx="2357422" cy="2091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2844" y="714356"/>
            <a:ext cx="7786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Предвзятость  мнения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Рисунок 7" descr="78375506.jpg"/>
          <p:cNvPicPr>
            <a:picLocks noChangeAspect="1"/>
          </p:cNvPicPr>
          <p:nvPr/>
        </p:nvPicPr>
        <p:blipFill>
          <a:blip r:embed="rId4"/>
          <a:srcRect t="13393"/>
          <a:stretch>
            <a:fillRect/>
          </a:stretch>
        </p:blipFill>
        <p:spPr>
          <a:xfrm>
            <a:off x="285720" y="1956850"/>
            <a:ext cx="5665294" cy="325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3857652" cy="2893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357222" y="785794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Диссонанс  микроклимата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857364"/>
            <a:ext cx="5214974" cy="3452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28614533.jpg"/>
          <p:cNvPicPr>
            <a:picLocks noChangeAspect="1"/>
          </p:cNvPicPr>
          <p:nvPr/>
        </p:nvPicPr>
        <p:blipFill>
          <a:blip r:embed="rId5"/>
          <a:srcRect t="17804"/>
          <a:stretch>
            <a:fillRect/>
          </a:stretch>
        </p:blipFill>
        <p:spPr>
          <a:xfrm>
            <a:off x="4286248" y="3987425"/>
            <a:ext cx="4338634" cy="2365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428792" y="785794"/>
            <a:ext cx="7786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Кризис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 descr="102077432.jpg"/>
          <p:cNvPicPr>
            <a:picLocks noChangeAspect="1"/>
          </p:cNvPicPr>
          <p:nvPr/>
        </p:nvPicPr>
        <p:blipFill>
          <a:blip r:embed="rId4"/>
          <a:srcRect t="10417"/>
          <a:stretch>
            <a:fillRect/>
          </a:stretch>
        </p:blipFill>
        <p:spPr>
          <a:xfrm>
            <a:off x="142844" y="2143116"/>
            <a:ext cx="5143504" cy="3506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89020988.jpg"/>
          <p:cNvPicPr>
            <a:picLocks noChangeAspect="1"/>
          </p:cNvPicPr>
          <p:nvPr/>
        </p:nvPicPr>
        <p:blipFill>
          <a:blip r:embed="rId5"/>
          <a:srcRect t="18515" b="22108"/>
          <a:stretch>
            <a:fillRect/>
          </a:stretch>
        </p:blipFill>
        <p:spPr>
          <a:xfrm>
            <a:off x="4786314" y="746106"/>
            <a:ext cx="3500462" cy="3111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79444781.jpg"/>
          <p:cNvPicPr>
            <a:picLocks noChangeAspect="1"/>
          </p:cNvPicPr>
          <p:nvPr/>
        </p:nvPicPr>
        <p:blipFill>
          <a:blip r:embed="rId6"/>
          <a:srcRect l="12918" t="8876" r="3349"/>
          <a:stretch>
            <a:fillRect/>
          </a:stretch>
        </p:blipFill>
        <p:spPr>
          <a:xfrm>
            <a:off x="4786314" y="4071942"/>
            <a:ext cx="3571900" cy="2591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857288" y="785794"/>
            <a:ext cx="77867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Напряжение             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Picture 2" descr="C:\Documents and Settings\ION^_-\Рабочий стол\temp\Новая папка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643314"/>
            <a:ext cx="4232191" cy="279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87310560.jpg"/>
          <p:cNvPicPr>
            <a:picLocks noChangeAspect="1"/>
          </p:cNvPicPr>
          <p:nvPr/>
        </p:nvPicPr>
        <p:blipFill>
          <a:blip r:embed="rId5"/>
          <a:srcRect t="8929"/>
          <a:stretch>
            <a:fillRect/>
          </a:stretch>
        </p:blipFill>
        <p:spPr>
          <a:xfrm>
            <a:off x="285720" y="2000240"/>
            <a:ext cx="4971248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500230" y="857232"/>
            <a:ext cx="82153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Недоразумение              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Picture 9" descr="C:\Documents and Settings\ION^_-\Рабочий стол\temp\Новая папка\immunology.jpg"/>
          <p:cNvPicPr>
            <a:picLocks noChangeAspect="1" noChangeArrowheads="1"/>
          </p:cNvPicPr>
          <p:nvPr/>
        </p:nvPicPr>
        <p:blipFill>
          <a:blip r:embed="rId4" cstate="print"/>
          <a:srcRect b="26562"/>
          <a:stretch>
            <a:fillRect/>
          </a:stretch>
        </p:blipFill>
        <p:spPr bwMode="auto">
          <a:xfrm>
            <a:off x="3928246" y="3357562"/>
            <a:ext cx="5215754" cy="3357586"/>
          </a:xfrm>
          <a:prstGeom prst="round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Рисунок 6" descr="57444072.jpg"/>
          <p:cNvPicPr>
            <a:picLocks noChangeAspect="1"/>
          </p:cNvPicPr>
          <p:nvPr/>
        </p:nvPicPr>
        <p:blipFill>
          <a:blip r:embed="rId5"/>
          <a:srcRect l="7078" t="8876"/>
          <a:stretch>
            <a:fillRect/>
          </a:stretch>
        </p:blipFill>
        <p:spPr>
          <a:xfrm>
            <a:off x="142844" y="2143116"/>
            <a:ext cx="4689398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00100" y="785794"/>
            <a:ext cx="2407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Инцидент</a:t>
            </a:r>
            <a:endParaRPr lang="ru-RU" sz="4000" dirty="0"/>
          </a:p>
        </p:txBody>
      </p:sp>
      <p:pic>
        <p:nvPicPr>
          <p:cNvPr id="5" name="Рисунок 4" descr="129945055.jpg"/>
          <p:cNvPicPr>
            <a:picLocks noChangeAspect="1"/>
          </p:cNvPicPr>
          <p:nvPr/>
        </p:nvPicPr>
        <p:blipFill>
          <a:blip r:embed="rId4"/>
          <a:srcRect t="10416"/>
          <a:stretch>
            <a:fillRect/>
          </a:stretch>
        </p:blipFill>
        <p:spPr>
          <a:xfrm>
            <a:off x="285720" y="1571612"/>
            <a:ext cx="5366140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200196710-001.jpg"/>
          <p:cNvPicPr>
            <a:picLocks noChangeAspect="1"/>
          </p:cNvPicPr>
          <p:nvPr/>
        </p:nvPicPr>
        <p:blipFill>
          <a:blip r:embed="rId5"/>
          <a:srcRect t="11128"/>
          <a:stretch>
            <a:fillRect/>
          </a:stretch>
        </p:blipFill>
        <p:spPr>
          <a:xfrm>
            <a:off x="4143372" y="3441963"/>
            <a:ext cx="4686299" cy="2768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428792" y="857232"/>
            <a:ext cx="821533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</a:rPr>
              <a:t>Дискомфорт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Рисунок 3" descr="83833422.jpg"/>
          <p:cNvPicPr>
            <a:picLocks noChangeAspect="1"/>
          </p:cNvPicPr>
          <p:nvPr/>
        </p:nvPicPr>
        <p:blipFill>
          <a:blip r:embed="rId4"/>
          <a:srcRect l="12283" t="25197" r="12382"/>
          <a:stretch>
            <a:fillRect/>
          </a:stretch>
        </p:blipFill>
        <p:spPr>
          <a:xfrm>
            <a:off x="214282" y="2214554"/>
            <a:ext cx="5072130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82819112.jpg"/>
          <p:cNvPicPr>
            <a:picLocks noChangeAspect="1"/>
          </p:cNvPicPr>
          <p:nvPr/>
        </p:nvPicPr>
        <p:blipFill>
          <a:blip r:embed="rId5"/>
          <a:srcRect t="10473"/>
          <a:stretch>
            <a:fillRect/>
          </a:stretch>
        </p:blipFill>
        <p:spPr>
          <a:xfrm>
            <a:off x="4500562" y="4000504"/>
            <a:ext cx="4482342" cy="2659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89024979.jpg"/>
          <p:cNvPicPr>
            <a:picLocks noChangeAspect="1"/>
          </p:cNvPicPr>
          <p:nvPr/>
        </p:nvPicPr>
        <p:blipFill>
          <a:blip r:embed="rId6"/>
          <a:srcRect l="20356" t="9940"/>
          <a:stretch>
            <a:fillRect/>
          </a:stretch>
        </p:blipFill>
        <p:spPr>
          <a:xfrm>
            <a:off x="5000628" y="571480"/>
            <a:ext cx="3838585" cy="2890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928670"/>
            <a:ext cx="64294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Конфликтная ситуация</a:t>
            </a:r>
            <a:endParaRPr lang="ru-RU" dirty="0"/>
          </a:p>
        </p:txBody>
      </p:sp>
      <p:pic>
        <p:nvPicPr>
          <p:cNvPr id="4" name="Рисунок 3" descr="90205375.jpg"/>
          <p:cNvPicPr>
            <a:picLocks noChangeAspect="1"/>
          </p:cNvPicPr>
          <p:nvPr/>
        </p:nvPicPr>
        <p:blipFill>
          <a:blip r:embed="rId4"/>
          <a:srcRect t="11095"/>
          <a:stretch>
            <a:fillRect/>
          </a:stretch>
        </p:blipFill>
        <p:spPr>
          <a:xfrm>
            <a:off x="214282" y="1857364"/>
            <a:ext cx="5413127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85633905.jpg"/>
          <p:cNvPicPr>
            <a:picLocks noChangeAspect="1"/>
          </p:cNvPicPr>
          <p:nvPr/>
        </p:nvPicPr>
        <p:blipFill>
          <a:blip r:embed="rId5"/>
          <a:srcRect t="7323"/>
          <a:stretch>
            <a:fillRect/>
          </a:stretch>
        </p:blipFill>
        <p:spPr>
          <a:xfrm>
            <a:off x="1428728" y="3000372"/>
            <a:ext cx="2598812" cy="361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103922981.jpg"/>
          <p:cNvPicPr>
            <a:picLocks noChangeAspect="1"/>
          </p:cNvPicPr>
          <p:nvPr/>
        </p:nvPicPr>
        <p:blipFill>
          <a:blip r:embed="rId6"/>
          <a:srcRect t="10714"/>
          <a:stretch>
            <a:fillRect/>
          </a:stretch>
        </p:blipFill>
        <p:spPr>
          <a:xfrm>
            <a:off x="4143372" y="3714752"/>
            <a:ext cx="4819650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120427249.jpg"/>
          <p:cNvPicPr>
            <a:picLocks noChangeAspect="1"/>
          </p:cNvPicPr>
          <p:nvPr/>
        </p:nvPicPr>
        <p:blipFill>
          <a:blip r:embed="rId7"/>
          <a:srcRect t="8621" r="13627"/>
          <a:stretch>
            <a:fillRect/>
          </a:stretch>
        </p:blipFill>
        <p:spPr>
          <a:xfrm>
            <a:off x="5929322" y="1357298"/>
            <a:ext cx="2716709" cy="2028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412" y="57148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</a:t>
            </a:r>
            <a:r>
              <a:rPr lang="ru-RU" dirty="0" smtClean="0"/>
              <a:t>внимание</a:t>
            </a:r>
            <a:r>
              <a:rPr lang="en-US" smtClean="0"/>
              <a:t>!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786578" y="2714620"/>
            <a:ext cx="21431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00198378-001.jpg"/>
          <p:cNvPicPr>
            <a:picLocks noChangeAspect="1"/>
          </p:cNvPicPr>
          <p:nvPr/>
        </p:nvPicPr>
        <p:blipFill>
          <a:blip r:embed="rId3"/>
          <a:srcRect t="11898"/>
          <a:stretch>
            <a:fillRect/>
          </a:stretch>
        </p:blipFill>
        <p:spPr>
          <a:xfrm>
            <a:off x="357158" y="2000240"/>
            <a:ext cx="5986474" cy="4325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774</Words>
  <Application>Microsoft Office PowerPoint</Application>
  <PresentationFormat>Экран (4:3)</PresentationFormat>
  <Paragraphs>44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3_Тема Office</vt:lpstr>
      <vt:lpstr>597TGp_Child_light_ani</vt:lpstr>
      <vt:lpstr>Сигналы конфликта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Спасибо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   без   конфликтов!?....</dc:title>
  <dc:creator>Your User Name</dc:creator>
  <cp:lastModifiedBy>Vanda</cp:lastModifiedBy>
  <cp:revision>24</cp:revision>
  <dcterms:created xsi:type="dcterms:W3CDTF">2012-02-07T17:20:11Z</dcterms:created>
  <dcterms:modified xsi:type="dcterms:W3CDTF">2012-03-13T11:39:24Z</dcterms:modified>
</cp:coreProperties>
</file>