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87" r:id="rId3"/>
    <p:sldMasterId id="2147483699" r:id="rId4"/>
    <p:sldMasterId id="2147483714" r:id="rId5"/>
  </p:sldMasterIdLst>
  <p:notesMasterIdLst>
    <p:notesMasterId r:id="rId20"/>
  </p:notesMasterIdLst>
  <p:sldIdLst>
    <p:sldId id="276" r:id="rId6"/>
    <p:sldId id="257" r:id="rId7"/>
    <p:sldId id="260" r:id="rId8"/>
    <p:sldId id="262" r:id="rId9"/>
    <p:sldId id="258" r:id="rId10"/>
    <p:sldId id="259" r:id="rId11"/>
    <p:sldId id="267" r:id="rId12"/>
    <p:sldId id="266" r:id="rId13"/>
    <p:sldId id="265" r:id="rId14"/>
    <p:sldId id="268" r:id="rId15"/>
    <p:sldId id="269" r:id="rId16"/>
    <p:sldId id="275" r:id="rId17"/>
    <p:sldId id="270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786" autoAdjust="0"/>
  </p:normalViewPr>
  <p:slideViewPr>
    <p:cSldViewPr>
      <p:cViewPr>
        <p:scale>
          <a:sx n="84" d="100"/>
          <a:sy n="84" d="100"/>
        </p:scale>
        <p:origin x="-1758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4105B-7545-4A46-80B6-00444489A43C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E29F-061C-40AA-984D-E76F0003E9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u="sng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Для учителя: </a:t>
            </a:r>
            <a:r>
              <a:rPr lang="ru-RU" sz="1200" u="none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краткое повторение.</a:t>
            </a:r>
            <a:endParaRPr lang="ru-RU" sz="120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 основе любого конфликта лежит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ситуация,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включающая либо противоположные позиции сторон по какому-то вопросу, либо противоположные цели или средства их достижения в данных обстоятельствах, либо несовпадение интересов, желаний, влечений оппонентов и т.п. Конфликтная ситуация, таким образом, предполагает обязательное наличие субъектов и объектов конфликта. Однако, чтобы конфликт начал развиваться, необходим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инцидент,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когда одна из сторон начинает действовать, ущемляя интересы другой. Если противоположная сторона отвечает тем же, конфликт из потенциального перерастает в актуальный и может развиваться в дальнейшем как прямой или опосредованный, конструктивный, стабилизирующий или деструктивный.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Конфликт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— это процесс резкого обострения противоречия и борьбы двух или более сторон-участников в решении проблемы, имеющей личную значимость для каждого из его участников. Чтобы отличить конфликт от конфликтной ситуации, советуем запомнить следующую «формулу»:</a:t>
            </a:r>
          </a:p>
          <a:p>
            <a:r>
              <a:rPr lang="ru-RU" sz="1200" i="1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Проблема+конфликтная</a:t>
            </a:r>
            <a:r>
              <a:rPr lang="ru-RU" sz="1200" i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ru-RU" sz="1200" i="1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ситуация+участники+инцидент=конфликт</a:t>
            </a:r>
            <a:r>
              <a:rPr lang="ru-RU" sz="1200" i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Основой конфликта является наличие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конфликтной ситуации,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т.е. наличие объекта и участников будущего конфликта. При этом участники конфликта являются оппонентами. Ими в конфликтной ситуации могут выступать отдельные лица, группы людей, организации.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Субъект конфликта и оппоненты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одной и той же конфликтной ситуации связаны определёнными отношениями, при этом каждый из оппонентов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претендует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единоличное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манипулирование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субъектом. Например, от ответственности можно попытаться избавиться, передав её другому; на определенные права можно претендовать, чтобы затем ими воспользоваться. Таким образом, отношения между субъектом и оппонентами зависят, в первую очередь, от степени предрасположенности субъекта конфликта к манипулированию. Но 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чтобы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 произошёл, должны последовать действия со стороны оппонентов, направленные на субъект. Эти действия называют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инцидентом.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Следовательно, конфликт - это конфликтная ситуация (она может существовать задолго до того, как произойдет прямое столкновение оппонентов) плюс инцидент.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Инцидент может возникнуть как по инициативе оппонентов (или одного из них), так и независимо от их воли и желания вследствие либо объективных обстоятельств, либо случайности. Аналогично и конфликтные ситуации могут возникать либо по инициативе оппонентов, либо объективно, независимо от их воли и желания. Кроме того, конфликтная ситуация может "передаваться по наследству", переходить к новым оппонентам даже в том случае, когда возникновение ее обусловлено не объективными обстоятельствами, а субъективными или случайностью.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Конфликтная ситуация и инцидент, таким образом, происходят в определенном смысле независимо. Например, конфликтная ситуация может определяться объективными обстоятельствами, а инцидент — возникнуть случайно. Кроме того, конфликтная ситуация может создаваться оппонентом намеренно, ради достижения определенных целей в будущем, но может быть порождена, хотя и намеренно, но без определенной цели, а иногда и во вред себе по причинам психологического свойства.</a:t>
            </a:r>
            <a:endParaRPr lang="ru-RU" sz="1200" i="1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Monotype Corsiva" pitchFamily="66" charset="0"/>
                <a:ea typeface="+mn-ea"/>
                <a:cs typeface="+mn-cs"/>
              </a:rPr>
              <a:t>УЧАСТНИКИ КОНФЛИКТА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Сильный оппонент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— это оппонент, который имеет более высокий уровень знаний, умений, способностей и личностных качеств в сравнении с другими участниками спора, переговоров, разрешения конфликта.</a:t>
            </a:r>
          </a:p>
          <a:p>
            <a:endParaRPr lang="ru-RU" sz="1200" b="1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Конфликт в отличие от спора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имеет более обострённое, часто до предела обострённое противоречие.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Усиление и затухание конфликта происходят сами собой, конструктивное</a:t>
            </a:r>
            <a:r>
              <a:rPr lang="ru-RU" b="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разрешение конфликта требует взаимных усилий оппонентов.</a:t>
            </a:r>
            <a:endParaRPr lang="ru-RU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Затяжной  конфликт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происходит тогда, когда возможность манипуляции с объектом конфликта ограничивается для всех оппонентов. Такой конфликт нельзя считать разрешённым, ибо он может возникнуть в любой момент с новой силой: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неразрешённый конфликт порождает новые конфликтные ситуации с новыми оппонентами;</a:t>
            </a:r>
          </a:p>
          <a:p>
            <a:pPr lvl="0">
              <a:buFont typeface="Arial" pitchFamily="34" charset="0"/>
              <a:buChar char="•"/>
            </a:pP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между оппонентами возникает и укрепляется чувство неприязни, они превращаются в противников.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Разрешение конфликта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связано с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изменением конфликтной ситуации,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 способы разрешения - со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способами изменения конфликтной ситуации.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Окончание инцидента может произойти в случае изменения самой конфликтной ситуации. Это происходит в результате изменения отношения субъектов к конфликтной ситуации.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"Если нельзя изменить мир, то хотя бы измените отношение к нему",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гласит мудрая поговорка.</a:t>
            </a:r>
          </a:p>
          <a:p>
            <a:pPr lvl="0">
              <a:buFont typeface="Arial" pitchFamily="34" charset="0"/>
              <a:buChar char="•"/>
            </a:pPr>
            <a:endParaRPr lang="ru-RU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E29F-061C-40AA-984D-E76F0003E99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 развитии каждого конфликта можно фиксировать момент возникновения новой конфликтной ситуации и инцидента, а также их прекращение. Любое изменение конфликтной ситуации приводит к прекращению данного конфликта (если инцидент уже начался), а возможно, - и к началу нового конфликта.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Конфликты, происходящие из-за конкретных объектов, называются деловыми. Закономерность динамики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деловых конфликтов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заключается в том, что они перерастают в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личностно-эмоциональный конфликт.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Затянувшийся же деловой конфликт может привести: </a:t>
            </a:r>
          </a:p>
          <a:p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1)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к потере объекта конфликта и перерастанию в личностный;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2) к формированию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негативного отношения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оппонентов друг к другу.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       У каждого из оппонентов есть своя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внутренняя причина,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толкающая его на конфликт. Эту внутреннюю психологическую причину следует считать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предметом конфликта.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Подобные конфликты называются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личностно-эмоциональными. 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Моделирование конфликта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условно выражается в </a:t>
            </a:r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диаграмме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Деловой конфликт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направлен на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дело.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Выражается он в деструктивном </a:t>
            </a:r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поведении и действиях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личностей, участвующих в конфликте.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Личностно-эмоциональный конфликт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возникает </a:t>
            </a:r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по причине внутренних противоречий и связан с отрицательными чувствами и эмоциями м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ежду людьми.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 решении конфликтной ситуации центральным является определение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причины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возникновения конфликта.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Внешняя причина,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связанная с деловыми неурядицами, рассматривается как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следствие,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а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внутренняя причина,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связанная с отрицательными эмоциональными отношениями, которые приводят к </a:t>
            </a:r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деструктивным взаимоотношениям и отрицательным последствиям, как источник.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Участника конфликта тщательно скрывают истинные внутренние причины (или иногда даже не осознают их) и стремятся к решению конфликта путём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предотвращения следствия,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а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не причины.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Для учителя: попросить, чтобы дети привели примеры</a:t>
            </a:r>
            <a:r>
              <a:rPr lang="ru-RU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из жизни (семья: </a:t>
            </a:r>
            <a:r>
              <a:rPr lang="ru-RU" sz="1200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вертикальные-горизонтальные</a:t>
            </a:r>
            <a:r>
              <a:rPr lang="ru-RU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)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степени проявления конфликты подразделяют на скрытые и открытые.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Скрытый конфликт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затрагивает обычно двух людей, которые до поры до времени стараются не показывать вида, что конфликтуют. Но как только у одного из них "сдают" нервы, конфликт превращается в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открытый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b="1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ru-RU" sz="1200" b="1" u="sng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Для учителя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: попросить, чтобы дети привели примеры</a:t>
            </a:r>
            <a:r>
              <a:rPr lang="ru-RU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из жизни, далее – примеры из жизни класса.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влиянию на психологический климат конфликты подразделяют на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деструктивные и конструктивные. Деструктивные</a:t>
            </a:r>
            <a:r>
              <a:rPr lang="ru-RU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конфликты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подрывают взаимоотношения изнутри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порождают разрушительные эмоции, споры и дискомфорт. 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Конструктивные, творческие</a:t>
            </a:r>
            <a:r>
              <a:rPr lang="ru-RU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конфликты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способствуют нормализации обстановки.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Действительно,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конфликты играют положительную роль,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они помогают выявить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причины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отставания или недисциплинированности,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недостатки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работе,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оздоровить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взаимоотношения.</a:t>
            </a:r>
          </a:p>
          <a:p>
            <a:endParaRPr lang="ru-RU" sz="1200" b="1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ru-RU" sz="1200" b="1" u="sng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Для учителя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: попросить, чтобы дети привели примеры</a:t>
            </a:r>
            <a:r>
              <a:rPr lang="ru-RU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из жизни.  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Конфликты бывают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случайными, стихийно возникающими, и хроническими, сознательно провоцируемыми.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 втором случае они влияют на производительность труда, приводят к снижению качества продукции. Поэтому при анализе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причин и источников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конфликта следует искать его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виновника, цели, мотивы провокации.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E29F-061C-40AA-984D-E76F0003E99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Производственно-деловой конфликт -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проблемная ситуация,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возникающия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 производстве из-за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нарушения режима и брака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работе. Конфликт, как айсберг: его надводная часть имеет глубинные мотивы, которые являются внутренними причинами конфликтной ситуации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Межличностный конфликт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проблемно-конфликтная ситуация, в которой люди либо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преследуют несовместимые цели,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либо придерживаются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несовместимых ценностей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норм,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пытаясь реализовать их во взаимоотношениях друг с другом, либо одновременно в острой конкурентной борьбе стремятся к достижению одной и той же цели, которая может быть достигнута только одной из конфликтующих групп, сторон.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3.Межгрупповой конфликт -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конфликт, в котором в качестве конфликтующих сторон выступают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социальные группы,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преследующие несовместимые цели и своими действиями препятствующие друг другу.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Особую разновидность представляют: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а)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ролевой конфликт -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ситуация, в которой от человека требуется одновременное исполнение двух или более несовместимых ролей, типов поведения.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б) </a:t>
            </a:r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моно- и </a:t>
            </a:r>
            <a:r>
              <a:rPr lang="ru-RU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поликаузальный</a:t>
            </a:r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конфликты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(от лат.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causa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причина) имеют в своей основе соответственно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одну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много причин.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правило, межличностные и производственные конфликты имеют несколько причин,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</a:t>
            </a:r>
            <a:r>
              <a:rPr lang="ru-RU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Внутриличностные</a:t>
            </a:r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конфликты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возникают при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столкновении противоположных мотивов, потребностей, интересов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 одного и того же человека. В их основе лежит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негативное психологическое состояние конфликтной личности: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внутренние переживания, обиды и разочарования. Люди, склонные к бурным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внутриличностным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переживаниям, характеризуются импульсивностью, завышенным уровнем притязаний и критичности к поступкам окружающих, низкой самокритичностью.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E29F-061C-40AA-984D-E76F0003E99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Конфликты могут быть подразделены на следующие типы: недовольство, разногласие, противодействие, раздор, вражда.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E29F-061C-40AA-984D-E76F0003E99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Внутреннее напряжение требует разрядки. Личностный конфликт является односторонним и легко исчерпывается, если лицо, в адрес которого сделан упрёк или агрессивный выпад, не ответит тем же. Но такой конфликт может втянуть в свою орбиту других людей и расти, как снежный ком. Это разрушает сотрудничество. Руководителю необходимо уметь </a:t>
            </a:r>
            <a:r>
              <a:rPr lang="ru-RU" sz="1200" b="1" dirty="0" smtClean="0"/>
              <a:t>отличать повод и следствие от истинных внутренних причин.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/>
              <a:t>Почти все неразрешённые конфликты перерастают во внутриличностные</a:t>
            </a:r>
          </a:p>
          <a:p>
            <a:r>
              <a:rPr lang="ru-RU" sz="1200" dirty="0" smtClean="0"/>
              <a:t>Распространённым источником конфликта является </a:t>
            </a:r>
            <a:r>
              <a:rPr lang="ru-RU" sz="1200" b="1" dirty="0" smtClean="0"/>
              <a:t>обида: </a:t>
            </a:r>
            <a:r>
              <a:rPr lang="ru-RU" sz="1200" b="0" dirty="0" smtClean="0"/>
              <a:t>несоответствие самооценки и оценки окружающих.</a:t>
            </a:r>
          </a:p>
          <a:p>
            <a:r>
              <a:rPr lang="ru-RU" sz="1200" b="1" dirty="0" smtClean="0"/>
              <a:t> Не стоит забывать: </a:t>
            </a:r>
            <a:r>
              <a:rPr lang="ru-RU" sz="1200" b="0" dirty="0" smtClean="0"/>
              <a:t>подчёркивание собственных достоинств, н</a:t>
            </a:r>
            <a:r>
              <a:rPr lang="ru-RU" sz="1200" dirty="0" smtClean="0"/>
              <a:t>адменность всегда </a:t>
            </a:r>
            <a:r>
              <a:rPr lang="ru-RU" sz="1200" b="1" dirty="0" smtClean="0"/>
              <a:t>раздражают </a:t>
            </a:r>
            <a:r>
              <a:rPr lang="ru-RU" sz="1200" dirty="0" smtClean="0"/>
              <a:t>окружающих. </a:t>
            </a:r>
            <a:r>
              <a:rPr lang="ru-RU" sz="1200" b="1" dirty="0" smtClean="0"/>
              <a:t>Причиной </a:t>
            </a:r>
            <a:r>
              <a:rPr lang="ru-RU" sz="1200" dirty="0" smtClean="0"/>
              <a:t>излишней </a:t>
            </a:r>
            <a:r>
              <a:rPr lang="ru-RU" sz="1200" b="1" dirty="0" smtClean="0"/>
              <a:t>обидчивости </a:t>
            </a:r>
            <a:r>
              <a:rPr lang="ru-RU" sz="1200" dirty="0" smtClean="0"/>
              <a:t>может быть неадекватно </a:t>
            </a:r>
            <a:r>
              <a:rPr lang="ru-RU" sz="1200" b="1" dirty="0" smtClean="0"/>
              <a:t>завышенная самооценка. </a:t>
            </a:r>
            <a:r>
              <a:rPr lang="ru-RU" sz="1200" dirty="0" smtClean="0"/>
              <a:t>В таком случае логичнее не обвинять окружающих в чёрствости и грубости, а снизить собственный уровень притязаний.</a:t>
            </a:r>
          </a:p>
          <a:p>
            <a:pPr lvl="0"/>
            <a:r>
              <a:rPr lang="ru-RU" sz="1200" b="1" dirty="0" smtClean="0"/>
              <a:t>Переоценка неотразимости </a:t>
            </a:r>
            <a:r>
              <a:rPr lang="ru-RU" sz="1200" dirty="0" smtClean="0"/>
              <a:t>собственной внешности, её убеждающей силы - один из камней преткновения для девушек.</a:t>
            </a:r>
          </a:p>
          <a:p>
            <a:pPr lvl="0"/>
            <a:r>
              <a:rPr lang="ru-RU" sz="1200" b="1" dirty="0" smtClean="0"/>
              <a:t>Недопустимо </a:t>
            </a:r>
            <a:r>
              <a:rPr lang="ru-RU" sz="1200" dirty="0" smtClean="0"/>
              <a:t>вместо замечаний по конкретному поводу или несделанной работы давать общую </a:t>
            </a:r>
            <a:r>
              <a:rPr lang="ru-RU" sz="1200" b="1" dirty="0" smtClean="0"/>
              <a:t>отрицательную оценку </a:t>
            </a:r>
            <a:r>
              <a:rPr lang="ru-RU" sz="1200" dirty="0" smtClean="0"/>
              <a:t>личности.</a:t>
            </a:r>
          </a:p>
          <a:p>
            <a:pPr lvl="0"/>
            <a:r>
              <a:rPr lang="ru-RU" sz="1200" dirty="0" smtClean="0"/>
              <a:t>У каждого есть свои особо </a:t>
            </a:r>
            <a:r>
              <a:rPr lang="ru-RU" sz="1200" b="1" dirty="0" smtClean="0"/>
              <a:t>уязвимые места, </a:t>
            </a:r>
            <a:r>
              <a:rPr lang="ru-RU" sz="1200" dirty="0" smtClean="0"/>
              <a:t>"бить" по которым критикой и упрёками нельзя.</a:t>
            </a:r>
          </a:p>
          <a:p>
            <a:pPr lvl="0"/>
            <a:r>
              <a:rPr lang="ru-RU" sz="1200" dirty="0" smtClean="0"/>
              <a:t>К</a:t>
            </a:r>
            <a:r>
              <a:rPr lang="ru-RU" sz="1200" smtClean="0"/>
              <a:t>аждый </a:t>
            </a:r>
            <a:r>
              <a:rPr lang="ru-RU" sz="1200" dirty="0" smtClean="0"/>
              <a:t>нуждается в достойной оценке своей деятельности, в том числе и в похвале, если они действительно заслуженны. </a:t>
            </a:r>
            <a:r>
              <a:rPr lang="ru-RU" sz="1200" b="1" dirty="0" smtClean="0"/>
              <a:t>Похвала </a:t>
            </a:r>
            <a:r>
              <a:rPr lang="ru-RU" sz="1200" dirty="0" smtClean="0"/>
              <a:t>со стороны человека, чьим мнением дорожат, - огромное удовольствие и </a:t>
            </a:r>
            <a:r>
              <a:rPr lang="ru-RU" sz="1200" b="1" dirty="0" smtClean="0"/>
              <a:t>важный жизненный стимул, </a:t>
            </a:r>
            <a:r>
              <a:rPr lang="ru-RU" sz="1200" dirty="0" smtClean="0"/>
              <a:t>но преувеличенный хвалебный поток похвал вызывает ощущение неловкости.</a:t>
            </a:r>
          </a:p>
          <a:p>
            <a:pPr lvl="0"/>
            <a:r>
              <a:rPr lang="ru-RU" sz="1200" b="1" dirty="0" smtClean="0"/>
              <a:t>Учителю:</a:t>
            </a:r>
            <a:r>
              <a:rPr lang="ru-RU" sz="1200" b="0" dirty="0" smtClean="0"/>
              <a:t> обсудить с детьми каждую причину.</a:t>
            </a:r>
            <a:endParaRPr lang="ru-RU" sz="1200" b="1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E29F-061C-40AA-984D-E76F0003E99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gray">
          <a:xfrm>
            <a:off x="0" y="25146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gray">
          <a:xfrm>
            <a:off x="0" y="0"/>
            <a:ext cx="9144000" cy="2514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20" name="Picture 24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03188"/>
            <a:ext cx="4162425" cy="4087812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gray">
          <a:xfrm>
            <a:off x="0" y="3200400"/>
            <a:ext cx="9144000" cy="3657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21" name="Picture 25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0"/>
            <a:ext cx="1981200" cy="1946275"/>
          </a:xfrm>
          <a:prstGeom prst="rect">
            <a:avLst/>
          </a:prstGeom>
          <a:noFill/>
        </p:spPr>
      </p:pic>
      <p:pic>
        <p:nvPicPr>
          <p:cNvPr id="4118" name="Picture 22"/>
          <p:cNvPicPr>
            <a:picLocks noChangeAspect="1" noChangeArrowheads="1"/>
          </p:cNvPicPr>
          <p:nvPr/>
        </p:nvPicPr>
        <p:blipFill>
          <a:blip r:embed="rId4" cstate="print"/>
          <a:srcRect r="8662"/>
          <a:stretch>
            <a:fillRect/>
          </a:stretch>
        </p:blipFill>
        <p:spPr bwMode="auto">
          <a:xfrm>
            <a:off x="6781800" y="1538288"/>
            <a:ext cx="205740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5" cstate="print"/>
          <a:srcRect r="1010"/>
          <a:stretch>
            <a:fillRect/>
          </a:stretch>
        </p:blipFill>
        <p:spPr bwMode="auto">
          <a:xfrm>
            <a:off x="4419600" y="2439988"/>
            <a:ext cx="4495800" cy="380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524000"/>
          </a:xfrm>
        </p:spPr>
        <p:txBody>
          <a:bodyPr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57150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pic>
        <p:nvPicPr>
          <p:cNvPr id="4122" name="Picture 26" descr="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876800"/>
            <a:ext cx="1382713" cy="1981200"/>
          </a:xfrm>
          <a:prstGeom prst="rect">
            <a:avLst/>
          </a:prstGeom>
          <a:noFill/>
        </p:spPr>
      </p:pic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1295400" y="6553200"/>
            <a:ext cx="2133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657600" y="6553200"/>
            <a:ext cx="2895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781800" y="6553200"/>
            <a:ext cx="10668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538FA58-0A1D-4336-A503-0A9F1822C25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8001000" y="641508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2"/>
                </a:solidFill>
              </a:rPr>
              <a:t>L/O/G/O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AE99C-6CB5-4A2B-92EC-5632295766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186938-A5E2-4C40-97F4-A6030975D2C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EFBDCBD-A07B-4519-9CF9-5EF83C925B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B411FC-2297-451E-BE1C-76615C71EA3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545AA9-46F7-45DA-BBC7-73BF22E4759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1B3B67-5789-43AE-890F-128871F9FE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87E388-027E-42B4-9914-07CF9B6DFAB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7BA98-2408-42F3-B1A6-FB06EB2C26A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9AEB47-9E11-437A-9D72-D3D8D4799D5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AB9BCA-7AEF-4C84-A871-C64666B933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FD0FAD28-FEF6-416D-96E1-30C07220C47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5869A29-B55E-48B8-9BE8-4CA282F492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2A1E933-79D3-4405-89D3-2968BA99746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FA58-0A1D-4336-A503-0A9F1822C2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E99C-6CB5-4A2B-92EC-563229576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6938-A5E2-4C40-97F4-A6030975D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BDCBD-A07B-4519-9CF9-5EF83C925B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11FC-2297-451E-BE1C-76615C71EA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5AA9-46F7-45DA-BBC7-73BF22E475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3B67-5789-43AE-890F-128871F9F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E388-027E-42B4-9914-07CF9B6DF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BA98-2408-42F3-B1A6-FB06EB2C2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EB47-9E11-437A-9D72-D3D8D4799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BCA-7AEF-4C84-A871-C64666B933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FA58-0A1D-4336-A503-0A9F1822C2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E99C-6CB5-4A2B-92EC-563229576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6938-A5E2-4C40-97F4-A6030975D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BDCBD-A07B-4519-9CF9-5EF83C925B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11FC-2297-451E-BE1C-76615C71EA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5AA9-46F7-45DA-BBC7-73BF22E475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3B67-5789-43AE-890F-128871F9F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E388-027E-42B4-9914-07CF9B6DF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BA98-2408-42F3-B1A6-FB06EB2C2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EB47-9E11-437A-9D72-D3D8D4799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BCA-7AEF-4C84-A871-C64666B933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gray">
          <a:xfrm>
            <a:off x="0" y="25146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gray">
          <a:xfrm>
            <a:off x="0" y="0"/>
            <a:ext cx="9144000" cy="2514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20" name="Picture 24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03188"/>
            <a:ext cx="4162425" cy="4087812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gray">
          <a:xfrm>
            <a:off x="0" y="3200400"/>
            <a:ext cx="9144000" cy="3657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21" name="Picture 25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0"/>
            <a:ext cx="1981200" cy="1946275"/>
          </a:xfrm>
          <a:prstGeom prst="rect">
            <a:avLst/>
          </a:prstGeom>
          <a:noFill/>
        </p:spPr>
      </p:pic>
      <p:pic>
        <p:nvPicPr>
          <p:cNvPr id="4118" name="Picture 22"/>
          <p:cNvPicPr>
            <a:picLocks noChangeAspect="1" noChangeArrowheads="1"/>
          </p:cNvPicPr>
          <p:nvPr/>
        </p:nvPicPr>
        <p:blipFill>
          <a:blip r:embed="rId4" cstate="print"/>
          <a:srcRect r="8662"/>
          <a:stretch>
            <a:fillRect/>
          </a:stretch>
        </p:blipFill>
        <p:spPr bwMode="auto">
          <a:xfrm>
            <a:off x="6781800" y="1538288"/>
            <a:ext cx="205740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5" cstate="print"/>
          <a:srcRect r="1010"/>
          <a:stretch>
            <a:fillRect/>
          </a:stretch>
        </p:blipFill>
        <p:spPr bwMode="auto">
          <a:xfrm>
            <a:off x="4419600" y="2439988"/>
            <a:ext cx="4495800" cy="380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524000"/>
          </a:xfrm>
        </p:spPr>
        <p:txBody>
          <a:bodyPr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57150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pic>
        <p:nvPicPr>
          <p:cNvPr id="4122" name="Picture 26" descr="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876800"/>
            <a:ext cx="1382713" cy="1981200"/>
          </a:xfrm>
          <a:prstGeom prst="rect">
            <a:avLst/>
          </a:prstGeom>
          <a:noFill/>
        </p:spPr>
      </p:pic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1295400" y="6553200"/>
            <a:ext cx="2133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657600" y="6553200"/>
            <a:ext cx="2895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781800" y="6553200"/>
            <a:ext cx="10668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538FA58-0A1D-4336-A503-0A9F1822C25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8001000" y="641508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2"/>
                </a:solidFill>
              </a:rPr>
              <a:t>L/O/G/O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1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102" grpId="0" build="p">
        <p:tmplLst>
          <p:tmpl lvl="1">
            <p:tnLst>
              <p:par>
                <p:cTn presetID="1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AE99C-6CB5-4A2B-92EC-5632295766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186938-A5E2-4C40-97F4-A6030975D2C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EFBDCBD-A07B-4519-9CF9-5EF83C925B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B411FC-2297-451E-BE1C-76615C71EA3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545AA9-46F7-45DA-BBC7-73BF22E4759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1B3B67-5789-43AE-890F-128871F9FE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87E388-027E-42B4-9914-07CF9B6DFAB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7BA98-2408-42F3-B1A6-FB06EB2C26A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9AEB47-9E11-437A-9D72-D3D8D4799D5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AB9BCA-7AEF-4C84-A871-C64666B933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FD0FAD28-FEF6-416D-96E1-30C07220C47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5869A29-B55E-48B8-9BE8-4CA282F492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2A1E933-79D3-4405-89D3-2968BA99746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diamond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1EBB-8E09-4640-9D87-5E8AFDF8031F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16310-3C6D-4407-923D-3B9D1156E7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6095D-9CEE-49EB-84BE-74F9C5A1FD35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FD531-2C19-4BF4-8361-6BE8B85EC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52ABF-2131-4EAF-82C4-D84600BB6C7C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B4EA3-A14E-4304-A0D9-FDDAE39B13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88D5A-EF8C-403D-BB82-72A5BC287961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A6F65-283F-4C6E-834C-00B6682E03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94F58-83ED-4BBB-AD9E-34F07D9A62C5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97965-BF8E-4B15-89F6-E960896BE2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99891-7AE4-49A9-B086-969357B59F26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AF1FC-BEC6-448D-BBDB-2A79747BA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9BF40-D868-4ADC-86CB-66FB68CCB9CB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FCAA0-8C23-4A18-B2F5-A14C063A10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D78CA-C199-4809-9122-7E60C1841256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9B37C-3229-446B-96DF-689F4CFDD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945BE-E943-458B-B887-586FB2886982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81A05-0665-46FB-BBCA-4855CD000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DA1A0-1F8C-4828-8DF2-A35A91AD4FBF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C86BC-1610-4850-9226-E84A723414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DB2D5-2A54-43A4-81EE-74ACE2C9087C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281AF-3808-4939-88E9-B311BD541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0"/>
                <a:invGamma/>
              </a:schemeClr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050" name="Picture 26" descr="0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698C339C-5120-4408-99C1-1BE8496DB50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424863" y="95250"/>
            <a:ext cx="6731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8" cstate="print"/>
          <a:srcRect r="1010"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00"/>
            <a:ext cx="8458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 spd="med">
    <p:diamond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C339C-5120-4408-99C1-1BE8496DB5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C339C-5120-4408-99C1-1BE8496DB5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0"/>
                <a:invGamma/>
              </a:schemeClr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050" name="Picture 26" descr="0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698C339C-5120-4408-99C1-1BE8496DB50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424863" y="95250"/>
            <a:ext cx="6731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8" cstate="print"/>
          <a:srcRect r="1010"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00"/>
            <a:ext cx="8458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</p:sldLayoutIdLst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C90A7A-C7CB-4834-9DAD-268B1E93E4BA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7BF921B-9D61-4E26-8DB7-E8488EBBB1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ransition spd="med">
    <p:diamond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71480"/>
            <a:ext cx="8229600" cy="5019675"/>
          </a:xfrm>
        </p:spPr>
        <p:txBody>
          <a:bodyPr/>
          <a:lstStyle/>
          <a:p>
            <a:pPr algn="ctr">
              <a:buNone/>
            </a:pPr>
            <a:r>
              <a:rPr lang="ru-RU" sz="5400" b="1" dirty="0" smtClean="0">
                <a:solidFill>
                  <a:srgbClr val="002060"/>
                </a:solidFill>
              </a:rPr>
              <a:t>Что такое</a:t>
            </a:r>
            <a:r>
              <a:rPr lang="en-US" sz="5400" b="1" dirty="0" smtClean="0">
                <a:solidFill>
                  <a:srgbClr val="002060"/>
                </a:solidFill>
              </a:rPr>
              <a:t> </a:t>
            </a:r>
            <a:r>
              <a:rPr lang="ru-RU" sz="5400" b="1" dirty="0" smtClean="0">
                <a:solidFill>
                  <a:srgbClr val="002060"/>
                </a:solidFill>
              </a:rPr>
              <a:t>конфликт?</a:t>
            </a:r>
            <a:endParaRPr lang="ru-RU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pic>
        <p:nvPicPr>
          <p:cNvPr id="6" name="Picture 2" descr="C:\Documents and Settings\ION^_-\Рабочий стол\temp\Новая папка\holiday_stres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857496"/>
            <a:ext cx="3887403" cy="3588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 rot="10800000" flipV="1">
            <a:off x="214282" y="243938"/>
            <a:ext cx="892971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Конфликт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(от лат.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conflictus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столкновение) - возникновение трудноразрешимых противоречий, столкновение противоположных интересов на почве соперничества, отсутствия взаимопонимания по различным вопросам, связанным с острыми эмоциональными переживаниями.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108021949.jpg"/>
          <p:cNvPicPr>
            <a:picLocks noChangeAspect="1"/>
          </p:cNvPicPr>
          <p:nvPr/>
        </p:nvPicPr>
        <p:blipFill>
          <a:blip r:embed="rId5"/>
          <a:srcRect l="14793" t="8876" r="5325"/>
          <a:stretch>
            <a:fillRect/>
          </a:stretch>
        </p:blipFill>
        <p:spPr>
          <a:xfrm>
            <a:off x="4214810" y="2925937"/>
            <a:ext cx="4572032" cy="3476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>
                <a:alpha val="28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500"/>
            <a:ext cx="9144000" cy="6882500"/>
          </a:xfrm>
          <a:prstGeom prst="rect">
            <a:avLst/>
          </a:prstGeom>
        </p:spPr>
      </p:pic>
      <p:pic>
        <p:nvPicPr>
          <p:cNvPr id="24" name="Рисунок 23" descr="78385602.jpg"/>
          <p:cNvPicPr>
            <a:picLocks noChangeAspect="1"/>
          </p:cNvPicPr>
          <p:nvPr/>
        </p:nvPicPr>
        <p:blipFill>
          <a:blip r:embed="rId4"/>
          <a:srcRect t="8599" b="5407"/>
          <a:stretch>
            <a:fillRect/>
          </a:stretch>
        </p:blipFill>
        <p:spPr>
          <a:xfrm>
            <a:off x="285720" y="1071546"/>
            <a:ext cx="2000264" cy="2143140"/>
          </a:xfrm>
          <a:prstGeom prst="roundRect">
            <a:avLst>
              <a:gd name="adj" fmla="val 1709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2369485" y="1357298"/>
            <a:ext cx="3702713" cy="4343400"/>
            <a:chOff x="1788" y="912"/>
            <a:chExt cx="2110" cy="2736"/>
          </a:xfrm>
        </p:grpSpPr>
        <p:sp>
          <p:nvSpPr>
            <p:cNvPr id="107542" name="Freeform 22"/>
            <p:cNvSpPr>
              <a:spLocks/>
            </p:cNvSpPr>
            <p:nvPr/>
          </p:nvSpPr>
          <p:spPr bwMode="gray">
            <a:xfrm>
              <a:off x="2344" y="2790"/>
              <a:ext cx="1554" cy="486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CC66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7543" name="Freeform 23"/>
            <p:cNvSpPr>
              <a:spLocks/>
            </p:cNvSpPr>
            <p:nvPr/>
          </p:nvSpPr>
          <p:spPr bwMode="gray">
            <a:xfrm rot="3600000">
              <a:off x="1602" y="2629"/>
              <a:ext cx="1553" cy="485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FF9966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7544" name="Freeform 24"/>
            <p:cNvSpPr>
              <a:spLocks/>
            </p:cNvSpPr>
            <p:nvPr/>
          </p:nvSpPr>
          <p:spPr bwMode="gray">
            <a:xfrm rot="7200000">
              <a:off x="1395" y="1810"/>
              <a:ext cx="1553" cy="485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99CC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7545" name="Freeform 25"/>
            <p:cNvSpPr>
              <a:spLocks/>
            </p:cNvSpPr>
            <p:nvPr/>
          </p:nvSpPr>
          <p:spPr bwMode="gray">
            <a:xfrm rot="10800000">
              <a:off x="1788" y="1260"/>
              <a:ext cx="1554" cy="485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33CCCC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7546" name="Freeform 26"/>
            <p:cNvSpPr>
              <a:spLocks/>
            </p:cNvSpPr>
            <p:nvPr/>
          </p:nvSpPr>
          <p:spPr bwMode="gray">
            <a:xfrm rot="14400000">
              <a:off x="2576" y="1446"/>
              <a:ext cx="1553" cy="485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6699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7547" name="Freeform 27"/>
            <p:cNvSpPr>
              <a:spLocks/>
            </p:cNvSpPr>
            <p:nvPr/>
          </p:nvSpPr>
          <p:spPr bwMode="gray">
            <a:xfrm rot="18000000">
              <a:off x="2784" y="2211"/>
              <a:ext cx="1554" cy="486"/>
            </a:xfrm>
            <a:custGeom>
              <a:avLst/>
              <a:gdLst/>
              <a:ahLst/>
              <a:cxnLst>
                <a:cxn ang="0">
                  <a:pos x="1405" y="102"/>
                </a:cxn>
                <a:cxn ang="0">
                  <a:pos x="1540" y="395"/>
                </a:cxn>
                <a:cxn ang="0">
                  <a:pos x="1472" y="369"/>
                </a:cxn>
                <a:cxn ang="0">
                  <a:pos x="1373" y="403"/>
                </a:cxn>
                <a:cxn ang="0">
                  <a:pos x="1274" y="433"/>
                </a:cxn>
                <a:cxn ang="0">
                  <a:pos x="1160" y="458"/>
                </a:cxn>
                <a:cxn ang="0">
                  <a:pos x="1062" y="472"/>
                </a:cxn>
                <a:cxn ang="0">
                  <a:pos x="968" y="479"/>
                </a:cxn>
                <a:cxn ang="0">
                  <a:pos x="872" y="479"/>
                </a:cxn>
                <a:cxn ang="0">
                  <a:pos x="766" y="468"/>
                </a:cxn>
                <a:cxn ang="0">
                  <a:pos x="634" y="439"/>
                </a:cxn>
                <a:cxn ang="0">
                  <a:pos x="524" y="407"/>
                </a:cxn>
                <a:cxn ang="0">
                  <a:pos x="435" y="373"/>
                </a:cxn>
                <a:cxn ang="0">
                  <a:pos x="344" y="326"/>
                </a:cxn>
                <a:cxn ang="0">
                  <a:pos x="242" y="256"/>
                </a:cxn>
                <a:cxn ang="0">
                  <a:pos x="157" y="186"/>
                </a:cxn>
                <a:cxn ang="0">
                  <a:pos x="102" y="132"/>
                </a:cxn>
                <a:cxn ang="0">
                  <a:pos x="0" y="0"/>
                </a:cxn>
                <a:cxn ang="0">
                  <a:pos x="135" y="124"/>
                </a:cxn>
                <a:cxn ang="0">
                  <a:pos x="219" y="186"/>
                </a:cxn>
                <a:cxn ang="0">
                  <a:pos x="307" y="231"/>
                </a:cxn>
                <a:cxn ang="0">
                  <a:pos x="395" y="267"/>
                </a:cxn>
                <a:cxn ang="0">
                  <a:pos x="487" y="293"/>
                </a:cxn>
                <a:cxn ang="0">
                  <a:pos x="571" y="309"/>
                </a:cxn>
                <a:cxn ang="0">
                  <a:pos x="673" y="318"/>
                </a:cxn>
                <a:cxn ang="0">
                  <a:pos x="766" y="318"/>
                </a:cxn>
                <a:cxn ang="0">
                  <a:pos x="890" y="311"/>
                </a:cxn>
                <a:cxn ang="0">
                  <a:pos x="1000" y="296"/>
                </a:cxn>
                <a:cxn ang="0">
                  <a:pos x="1106" y="274"/>
                </a:cxn>
                <a:cxn ang="0">
                  <a:pos x="1212" y="245"/>
                </a:cxn>
                <a:cxn ang="0">
                  <a:pos x="1318" y="209"/>
                </a:cxn>
                <a:cxn ang="0">
                  <a:pos x="1427" y="15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9966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40"/>
            <p:cNvGrpSpPr>
              <a:grpSpLocks/>
            </p:cNvGrpSpPr>
            <p:nvPr/>
          </p:nvGrpSpPr>
          <p:grpSpPr bwMode="auto">
            <a:xfrm>
              <a:off x="2220" y="1632"/>
              <a:ext cx="1296" cy="1296"/>
              <a:chOff x="2016" y="1920"/>
              <a:chExt cx="1680" cy="1680"/>
            </a:xfrm>
          </p:grpSpPr>
          <p:sp>
            <p:nvSpPr>
              <p:cNvPr id="107561" name="Oval 41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3300"/>
                  </a:gs>
                  <a:gs pos="100000">
                    <a:srgbClr val="FF3300">
                      <a:gamma/>
                      <a:shade val="24314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562" name="Freeform 42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3300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7571" name="Text Box 51"/>
            <p:cNvSpPr txBox="1">
              <a:spLocks noChangeArrowheads="1"/>
            </p:cNvSpPr>
            <p:nvPr/>
          </p:nvSpPr>
          <p:spPr bwMode="gray">
            <a:xfrm>
              <a:off x="2160" y="1980"/>
              <a:ext cx="144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КОНФЛИКТ</a:t>
              </a:r>
              <a:endParaRPr lang="en-US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pic>
        <p:nvPicPr>
          <p:cNvPr id="29" name="Picture 2" descr="C:\Documents and Settings\ION^_-\Рабочий стол\temp\Новая папка\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1" y="4784872"/>
            <a:ext cx="2424563" cy="1600212"/>
          </a:xfrm>
          <a:prstGeom prst="roundRect">
            <a:avLst>
              <a:gd name="adj" fmla="val 2174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4357694"/>
            <a:ext cx="2526320" cy="1920003"/>
          </a:xfrm>
          <a:prstGeom prst="roundRect">
            <a:avLst>
              <a:gd name="adj" fmla="val 1828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34" name="Прямоугольник 33"/>
          <p:cNvSpPr/>
          <p:nvPr/>
        </p:nvSpPr>
        <p:spPr>
          <a:xfrm>
            <a:off x="928662" y="0"/>
            <a:ext cx="69044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kern="0" cap="none" spc="0" normalizeH="0" baseline="0" noProof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Формула  конфликта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15140" y="3500438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КОНФЛИКТНАЯ  СИТУАЦИЯ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0034" y="4286256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ПРОБЛЕМА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14678" y="1142984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ИНЦИДЕНТ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28596" y="3214686"/>
            <a:ext cx="1440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УЧАСТНИКИ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КОНФЛИКТА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5" name="Рисунок 24" descr="79444783.jpg"/>
          <p:cNvPicPr>
            <a:picLocks noChangeAspect="1"/>
          </p:cNvPicPr>
          <p:nvPr/>
        </p:nvPicPr>
        <p:blipFill>
          <a:blip r:embed="rId7"/>
          <a:srcRect t="8876"/>
          <a:stretch>
            <a:fillRect/>
          </a:stretch>
        </p:blipFill>
        <p:spPr>
          <a:xfrm>
            <a:off x="6072198" y="1357298"/>
            <a:ext cx="2822267" cy="1714512"/>
          </a:xfrm>
          <a:prstGeom prst="roundRect">
            <a:avLst>
              <a:gd name="adj" fmla="val 3438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0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500"/>
            <a:ext cx="9144000" cy="6882500"/>
          </a:xfrm>
          <a:prstGeom prst="rect">
            <a:avLst/>
          </a:prstGeom>
        </p:spPr>
      </p:pic>
      <p:sp>
        <p:nvSpPr>
          <p:cNvPr id="13315" name="AutoShape 3"/>
          <p:cNvSpPr>
            <a:spLocks noChangeArrowheads="1"/>
          </p:cNvSpPr>
          <p:nvPr/>
        </p:nvSpPr>
        <p:spPr bwMode="gray">
          <a:xfrm>
            <a:off x="142844" y="4419600"/>
            <a:ext cx="3086131" cy="2224110"/>
          </a:xfrm>
          <a:prstGeom prst="roundRect">
            <a:avLst>
              <a:gd name="adj" fmla="val 1269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gray">
          <a:xfrm>
            <a:off x="214282" y="4857760"/>
            <a:ext cx="2908304" cy="168592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8" dist="17961" dir="135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3318" name="Text Box 18"/>
          <p:cNvSpPr txBox="1">
            <a:spLocks noChangeArrowheads="1"/>
          </p:cNvSpPr>
          <p:nvPr/>
        </p:nvSpPr>
        <p:spPr bwMode="white">
          <a:xfrm>
            <a:off x="285720" y="4443413"/>
            <a:ext cx="292895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Разрешение конфликта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gray">
          <a:xfrm>
            <a:off x="214282" y="4929198"/>
            <a:ext cx="2887667" cy="1600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процесс нахождения взаимоприемлемого решения проблемы, имеющей личную значимость для участников конфликта, и на этой основе гармонизация их взаимоотношений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gray">
          <a:xfrm>
            <a:off x="142844" y="2057400"/>
            <a:ext cx="3086131" cy="1600200"/>
          </a:xfrm>
          <a:prstGeom prst="roundRect">
            <a:avLst>
              <a:gd name="adj" fmla="val 12699"/>
            </a:avLst>
          </a:prstGeom>
          <a:solidFill>
            <a:schemeClr val="folHlink"/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gray">
          <a:xfrm>
            <a:off x="214282" y="2500306"/>
            <a:ext cx="2933731" cy="1114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8" dist="17961" dir="135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22" name="Text Box 18"/>
          <p:cNvSpPr txBox="1">
            <a:spLocks noChangeArrowheads="1"/>
          </p:cNvSpPr>
          <p:nvPr/>
        </p:nvSpPr>
        <p:spPr bwMode="white">
          <a:xfrm>
            <a:off x="214282" y="2081213"/>
            <a:ext cx="285752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Затяжной  конфликт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3323" name="Text Box 9"/>
          <p:cNvSpPr txBox="1">
            <a:spLocks noChangeArrowheads="1"/>
          </p:cNvSpPr>
          <p:nvPr/>
        </p:nvSpPr>
        <p:spPr bwMode="gray">
          <a:xfrm>
            <a:off x="142845" y="2571744"/>
            <a:ext cx="2928958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конфликтная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ситуация сохраняется, 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оппонентов только на время прекращается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4" name="AutoShape 12"/>
          <p:cNvSpPr>
            <a:spLocks noChangeArrowheads="1"/>
          </p:cNvSpPr>
          <p:nvPr/>
        </p:nvSpPr>
        <p:spPr bwMode="gray">
          <a:xfrm>
            <a:off x="6019800" y="4419600"/>
            <a:ext cx="2543175" cy="2224110"/>
          </a:xfrm>
          <a:prstGeom prst="roundRect">
            <a:avLst>
              <a:gd name="adj" fmla="val 12699"/>
            </a:avLst>
          </a:prstGeom>
          <a:solidFill>
            <a:schemeClr val="hlink"/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gray">
          <a:xfrm>
            <a:off x="6000760" y="4857760"/>
            <a:ext cx="2408238" cy="168592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8" dist="17961" dir="135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26" name="Text Box 18"/>
          <p:cNvSpPr txBox="1">
            <a:spLocks noChangeArrowheads="1"/>
          </p:cNvSpPr>
          <p:nvPr/>
        </p:nvSpPr>
        <p:spPr bwMode="white">
          <a:xfrm>
            <a:off x="5929322" y="4357694"/>
            <a:ext cx="2714643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Затухание  конфликта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3327" name="Text Box 9"/>
          <p:cNvSpPr txBox="1">
            <a:spLocks noChangeArrowheads="1"/>
          </p:cNvSpPr>
          <p:nvPr/>
        </p:nvSpPr>
        <p:spPr bwMode="gray">
          <a:xfrm>
            <a:off x="6143636" y="4857760"/>
            <a:ext cx="2316163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процесс затухания борьбы и постепенная гармонизация взаимоотношений участников конфликта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8" name="AutoShape 16"/>
          <p:cNvSpPr>
            <a:spLocks noChangeArrowheads="1"/>
          </p:cNvSpPr>
          <p:nvPr/>
        </p:nvSpPr>
        <p:spPr bwMode="gray">
          <a:xfrm>
            <a:off x="6019800" y="2057400"/>
            <a:ext cx="2543175" cy="1600200"/>
          </a:xfrm>
          <a:prstGeom prst="roundRect">
            <a:avLst>
              <a:gd name="adj" fmla="val 12699"/>
            </a:avLst>
          </a:prstGeom>
          <a:solidFill>
            <a:schemeClr val="accent2"/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13329" name="AutoShape 17"/>
          <p:cNvSpPr>
            <a:spLocks noChangeArrowheads="1"/>
          </p:cNvSpPr>
          <p:nvPr/>
        </p:nvSpPr>
        <p:spPr bwMode="gray">
          <a:xfrm>
            <a:off x="6073775" y="2486025"/>
            <a:ext cx="2408238" cy="1114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8" dist="17961" dir="135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white">
          <a:xfrm>
            <a:off x="5929322" y="2071678"/>
            <a:ext cx="2643206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Усиление  конфликта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3331" name="Text Box 9"/>
          <p:cNvSpPr txBox="1">
            <a:spLocks noChangeArrowheads="1"/>
          </p:cNvSpPr>
          <p:nvPr/>
        </p:nvSpPr>
        <p:spPr bwMode="gray">
          <a:xfrm>
            <a:off x="6072198" y="2500306"/>
            <a:ext cx="2316163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процесс обострения противоречия и борьбы его участников</a:t>
            </a:r>
            <a:r>
              <a:rPr lang="ru-RU" sz="1400" dirty="0">
                <a:latin typeface="Arial" pitchFamily="34" charset="0"/>
              </a:rPr>
              <a:t>.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3171825" y="2667000"/>
            <a:ext cx="2819400" cy="2803525"/>
            <a:chOff x="1968" y="1488"/>
            <a:chExt cx="1776" cy="1766"/>
          </a:xfrm>
        </p:grpSpPr>
        <p:sp>
          <p:nvSpPr>
            <p:cNvPr id="13333" name="AutoShape 21"/>
            <p:cNvSpPr>
              <a:spLocks noChangeArrowheads="1"/>
            </p:cNvSpPr>
            <p:nvPr/>
          </p:nvSpPr>
          <p:spPr bwMode="gray">
            <a:xfrm rot="6774404">
              <a:off x="2004" y="1578"/>
              <a:ext cx="1688" cy="1664"/>
            </a:xfrm>
            <a:custGeom>
              <a:avLst/>
              <a:gdLst>
                <a:gd name="G0" fmla="+- -1509893 0 0"/>
                <a:gd name="G1" fmla="+- -5955455 0 0"/>
                <a:gd name="G2" fmla="+- -1509893 0 -5955455"/>
                <a:gd name="G3" fmla="+- 10800 0 0"/>
                <a:gd name="G4" fmla="+- 0 0 -15098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926 0 0"/>
                <a:gd name="G9" fmla="+- 0 0 -5955455"/>
                <a:gd name="G10" fmla="+- 7926 0 2700"/>
                <a:gd name="G11" fmla="cos G10 -1509893"/>
                <a:gd name="G12" fmla="sin G10 -1509893"/>
                <a:gd name="G13" fmla="cos 13500 -1509893"/>
                <a:gd name="G14" fmla="sin 13500 -1509893"/>
                <a:gd name="G15" fmla="+- G11 10800 0"/>
                <a:gd name="G16" fmla="+- G12 10800 0"/>
                <a:gd name="G17" fmla="+- G13 10800 0"/>
                <a:gd name="G18" fmla="+- G14 10800 0"/>
                <a:gd name="G19" fmla="*/ 7926 1 2"/>
                <a:gd name="G20" fmla="+- G19 5400 0"/>
                <a:gd name="G21" fmla="cos G20 -1509893"/>
                <a:gd name="G22" fmla="sin G20 -1509893"/>
                <a:gd name="G23" fmla="+- G21 10800 0"/>
                <a:gd name="G24" fmla="+- G12 G23 G22"/>
                <a:gd name="G25" fmla="+- G22 G23 G11"/>
                <a:gd name="G26" fmla="cos 10800 -1509893"/>
                <a:gd name="G27" fmla="sin 10800 -1509893"/>
                <a:gd name="G28" fmla="cos 7926 -1509893"/>
                <a:gd name="G29" fmla="sin 7926 -15098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955455"/>
                <a:gd name="G36" fmla="sin G34 -5955455"/>
                <a:gd name="G37" fmla="+/ -5955455 -15098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926 G39"/>
                <a:gd name="G43" fmla="sin 792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6689 w 21600"/>
                <a:gd name="T5" fmla="*/ 1746 h 21600"/>
                <a:gd name="T6" fmla="*/ 10657 w 21600"/>
                <a:gd name="T7" fmla="*/ 1438 h 21600"/>
                <a:gd name="T8" fmla="*/ 15121 w 21600"/>
                <a:gd name="T9" fmla="*/ 4156 h 21600"/>
                <a:gd name="T10" fmla="*/ 23223 w 21600"/>
                <a:gd name="T11" fmla="*/ 5516 h 21600"/>
                <a:gd name="T12" fmla="*/ 21035 w 21600"/>
                <a:gd name="T13" fmla="*/ 10942 h 21600"/>
                <a:gd name="T14" fmla="*/ 15609 w 21600"/>
                <a:gd name="T15" fmla="*/ 875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0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3334" name="AutoShape 22"/>
            <p:cNvSpPr>
              <a:spLocks noChangeArrowheads="1"/>
            </p:cNvSpPr>
            <p:nvPr/>
          </p:nvSpPr>
          <p:spPr bwMode="gray">
            <a:xfrm rot="12174404">
              <a:off x="1968" y="1567"/>
              <a:ext cx="1688" cy="1664"/>
            </a:xfrm>
            <a:custGeom>
              <a:avLst/>
              <a:gdLst>
                <a:gd name="G0" fmla="+- -1509893 0 0"/>
                <a:gd name="G1" fmla="+- -5955455 0 0"/>
                <a:gd name="G2" fmla="+- -1509893 0 -5955455"/>
                <a:gd name="G3" fmla="+- 10800 0 0"/>
                <a:gd name="G4" fmla="+- 0 0 -15098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926 0 0"/>
                <a:gd name="G9" fmla="+- 0 0 -5955455"/>
                <a:gd name="G10" fmla="+- 7926 0 2700"/>
                <a:gd name="G11" fmla="cos G10 -1509893"/>
                <a:gd name="G12" fmla="sin G10 -1509893"/>
                <a:gd name="G13" fmla="cos 13500 -1509893"/>
                <a:gd name="G14" fmla="sin 13500 -1509893"/>
                <a:gd name="G15" fmla="+- G11 10800 0"/>
                <a:gd name="G16" fmla="+- G12 10800 0"/>
                <a:gd name="G17" fmla="+- G13 10800 0"/>
                <a:gd name="G18" fmla="+- G14 10800 0"/>
                <a:gd name="G19" fmla="*/ 7926 1 2"/>
                <a:gd name="G20" fmla="+- G19 5400 0"/>
                <a:gd name="G21" fmla="cos G20 -1509893"/>
                <a:gd name="G22" fmla="sin G20 -1509893"/>
                <a:gd name="G23" fmla="+- G21 10800 0"/>
                <a:gd name="G24" fmla="+- G12 G23 G22"/>
                <a:gd name="G25" fmla="+- G22 G23 G11"/>
                <a:gd name="G26" fmla="cos 10800 -1509893"/>
                <a:gd name="G27" fmla="sin 10800 -1509893"/>
                <a:gd name="G28" fmla="cos 7926 -1509893"/>
                <a:gd name="G29" fmla="sin 7926 -15098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955455"/>
                <a:gd name="G36" fmla="sin G34 -5955455"/>
                <a:gd name="G37" fmla="+/ -5955455 -15098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926 G39"/>
                <a:gd name="G43" fmla="sin 792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6689 w 21600"/>
                <a:gd name="T5" fmla="*/ 1746 h 21600"/>
                <a:gd name="T6" fmla="*/ 10657 w 21600"/>
                <a:gd name="T7" fmla="*/ 1438 h 21600"/>
                <a:gd name="T8" fmla="*/ 15121 w 21600"/>
                <a:gd name="T9" fmla="*/ 4156 h 21600"/>
                <a:gd name="T10" fmla="*/ 23223 w 21600"/>
                <a:gd name="T11" fmla="*/ 5516 h 21600"/>
                <a:gd name="T12" fmla="*/ 21035 w 21600"/>
                <a:gd name="T13" fmla="*/ 10942 h 21600"/>
                <a:gd name="T14" fmla="*/ 15609 w 21600"/>
                <a:gd name="T15" fmla="*/ 875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shade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6200" prstMaterial="legacyMatte">
              <a:bevelT w="13500" h="13500" prst="divot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3335" name="AutoShape 23"/>
            <p:cNvSpPr>
              <a:spLocks noChangeArrowheads="1"/>
            </p:cNvSpPr>
            <p:nvPr/>
          </p:nvSpPr>
          <p:spPr bwMode="gray">
            <a:xfrm rot="17574404">
              <a:off x="2029" y="1500"/>
              <a:ext cx="1688" cy="1664"/>
            </a:xfrm>
            <a:custGeom>
              <a:avLst/>
              <a:gdLst>
                <a:gd name="G0" fmla="+- -1509893 0 0"/>
                <a:gd name="G1" fmla="+- -5955455 0 0"/>
                <a:gd name="G2" fmla="+- -1509893 0 -5955455"/>
                <a:gd name="G3" fmla="+- 10800 0 0"/>
                <a:gd name="G4" fmla="+- 0 0 -15098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926 0 0"/>
                <a:gd name="G9" fmla="+- 0 0 -5955455"/>
                <a:gd name="G10" fmla="+- 7926 0 2700"/>
                <a:gd name="G11" fmla="cos G10 -1509893"/>
                <a:gd name="G12" fmla="sin G10 -1509893"/>
                <a:gd name="G13" fmla="cos 13500 -1509893"/>
                <a:gd name="G14" fmla="sin 13500 -1509893"/>
                <a:gd name="G15" fmla="+- G11 10800 0"/>
                <a:gd name="G16" fmla="+- G12 10800 0"/>
                <a:gd name="G17" fmla="+- G13 10800 0"/>
                <a:gd name="G18" fmla="+- G14 10800 0"/>
                <a:gd name="G19" fmla="*/ 7926 1 2"/>
                <a:gd name="G20" fmla="+- G19 5400 0"/>
                <a:gd name="G21" fmla="cos G20 -1509893"/>
                <a:gd name="G22" fmla="sin G20 -1509893"/>
                <a:gd name="G23" fmla="+- G21 10800 0"/>
                <a:gd name="G24" fmla="+- G12 G23 G22"/>
                <a:gd name="G25" fmla="+- G22 G23 G11"/>
                <a:gd name="G26" fmla="cos 10800 -1509893"/>
                <a:gd name="G27" fmla="sin 10800 -1509893"/>
                <a:gd name="G28" fmla="cos 7926 -1509893"/>
                <a:gd name="G29" fmla="sin 7926 -15098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955455"/>
                <a:gd name="G36" fmla="sin G34 -5955455"/>
                <a:gd name="G37" fmla="+/ -5955455 -15098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926 G39"/>
                <a:gd name="G43" fmla="sin 792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6689 w 21600"/>
                <a:gd name="T5" fmla="*/ 1746 h 21600"/>
                <a:gd name="T6" fmla="*/ 10657 w 21600"/>
                <a:gd name="T7" fmla="*/ 1438 h 21600"/>
                <a:gd name="T8" fmla="*/ 15121 w 21600"/>
                <a:gd name="T9" fmla="*/ 4156 h 21600"/>
                <a:gd name="T10" fmla="*/ 23223 w 21600"/>
                <a:gd name="T11" fmla="*/ 5516 h 21600"/>
                <a:gd name="T12" fmla="*/ 21035 w 21600"/>
                <a:gd name="T13" fmla="*/ 10942 h 21600"/>
                <a:gd name="T14" fmla="*/ 15609 w 21600"/>
                <a:gd name="T15" fmla="*/ 875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6275"/>
                    <a:invGamma/>
                  </a:schemeClr>
                </a:gs>
                <a:gs pos="100000">
                  <a:schemeClr val="folHlink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3336" name="AutoShape 24"/>
            <p:cNvSpPr>
              <a:spLocks noChangeArrowheads="1"/>
            </p:cNvSpPr>
            <p:nvPr/>
          </p:nvSpPr>
          <p:spPr bwMode="gray">
            <a:xfrm rot="22974404">
              <a:off x="2056" y="1536"/>
              <a:ext cx="1688" cy="1664"/>
            </a:xfrm>
            <a:custGeom>
              <a:avLst/>
              <a:gdLst>
                <a:gd name="G0" fmla="+- -1509893 0 0"/>
                <a:gd name="G1" fmla="+- -5955455 0 0"/>
                <a:gd name="G2" fmla="+- -1509893 0 -5955455"/>
                <a:gd name="G3" fmla="+- 10800 0 0"/>
                <a:gd name="G4" fmla="+- 0 0 -15098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926 0 0"/>
                <a:gd name="G9" fmla="+- 0 0 -5955455"/>
                <a:gd name="G10" fmla="+- 7926 0 2700"/>
                <a:gd name="G11" fmla="cos G10 -1509893"/>
                <a:gd name="G12" fmla="sin G10 -1509893"/>
                <a:gd name="G13" fmla="cos 13500 -1509893"/>
                <a:gd name="G14" fmla="sin 13500 -1509893"/>
                <a:gd name="G15" fmla="+- G11 10800 0"/>
                <a:gd name="G16" fmla="+- G12 10800 0"/>
                <a:gd name="G17" fmla="+- G13 10800 0"/>
                <a:gd name="G18" fmla="+- G14 10800 0"/>
                <a:gd name="G19" fmla="*/ 7926 1 2"/>
                <a:gd name="G20" fmla="+- G19 5400 0"/>
                <a:gd name="G21" fmla="cos G20 -1509893"/>
                <a:gd name="G22" fmla="sin G20 -1509893"/>
                <a:gd name="G23" fmla="+- G21 10800 0"/>
                <a:gd name="G24" fmla="+- G12 G23 G22"/>
                <a:gd name="G25" fmla="+- G22 G23 G11"/>
                <a:gd name="G26" fmla="cos 10800 -1509893"/>
                <a:gd name="G27" fmla="sin 10800 -1509893"/>
                <a:gd name="G28" fmla="cos 7926 -1509893"/>
                <a:gd name="G29" fmla="sin 7926 -15098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955455"/>
                <a:gd name="G36" fmla="sin G34 -5955455"/>
                <a:gd name="G37" fmla="+/ -5955455 -15098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926 G39"/>
                <a:gd name="G43" fmla="sin 792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6689 w 21600"/>
                <a:gd name="T5" fmla="*/ 1746 h 21600"/>
                <a:gd name="T6" fmla="*/ 10657 w 21600"/>
                <a:gd name="T7" fmla="*/ 1438 h 21600"/>
                <a:gd name="T8" fmla="*/ 15121 w 21600"/>
                <a:gd name="T9" fmla="*/ 4156 h 21600"/>
                <a:gd name="T10" fmla="*/ 23223 w 21600"/>
                <a:gd name="T11" fmla="*/ 5516 h 21600"/>
                <a:gd name="T12" fmla="*/ 21035 w 21600"/>
                <a:gd name="T13" fmla="*/ 10942 h 21600"/>
                <a:gd name="T14" fmla="*/ 15609 w 21600"/>
                <a:gd name="T15" fmla="*/ 875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shade val="0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2000232" y="428604"/>
            <a:ext cx="59323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Динамика  конфликта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  <p:bldP spid="13317" grpId="0" animBg="1"/>
      <p:bldP spid="13318" grpId="0"/>
      <p:bldP spid="13319" grpId="0"/>
      <p:bldP spid="13320" grpId="0" animBg="1"/>
      <p:bldP spid="13321" grpId="0" animBg="1"/>
      <p:bldP spid="13322" grpId="0"/>
      <p:bldP spid="13323" grpId="0"/>
      <p:bldP spid="13324" grpId="0" animBg="1"/>
      <p:bldP spid="13325" grpId="0" animBg="1"/>
      <p:bldP spid="13326" grpId="0"/>
      <p:bldP spid="13327" grpId="0"/>
      <p:bldP spid="13328" grpId="0" animBg="1"/>
      <p:bldP spid="13329" grpId="0" animBg="1"/>
      <p:bldP spid="13330" grpId="0"/>
      <p:bldP spid="13331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-428660" y="285728"/>
            <a:ext cx="9144000" cy="746125"/>
          </a:xfrm>
        </p:spPr>
        <p:txBody>
          <a:bodyPr/>
          <a:lstStyle/>
          <a:p>
            <a:pPr algn="ctr"/>
            <a:r>
              <a:rPr lang="ru-RU" sz="4000" dirty="0" smtClean="0">
                <a:ln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000" dirty="0" smtClean="0">
                <a:ln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сточники и виды конфликтов</a:t>
            </a:r>
            <a:endParaRPr lang="en-US" sz="4000" dirty="0">
              <a:ln>
                <a:solidFill>
                  <a:schemeClr val="accent5">
                    <a:lumMod val="25000"/>
                  </a:schemeClr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457" name="AutoShape 137"/>
          <p:cNvSpPr>
            <a:spLocks noChangeArrowheads="1"/>
          </p:cNvSpPr>
          <p:nvPr/>
        </p:nvSpPr>
        <p:spPr bwMode="gray">
          <a:xfrm>
            <a:off x="0" y="2714620"/>
            <a:ext cx="4357717" cy="3838581"/>
          </a:xfrm>
          <a:custGeom>
            <a:avLst/>
            <a:gdLst>
              <a:gd name="G0" fmla="+- 6050 0 0"/>
              <a:gd name="G1" fmla="+- 11775378 0 0"/>
              <a:gd name="G2" fmla="+- 0 0 11775378"/>
              <a:gd name="T0" fmla="*/ 0 256 1"/>
              <a:gd name="T1" fmla="*/ 180 256 1"/>
              <a:gd name="G3" fmla="+- 11775378 T0 T1"/>
              <a:gd name="T2" fmla="*/ 0 256 1"/>
              <a:gd name="T3" fmla="*/ 90 256 1"/>
              <a:gd name="G4" fmla="+- 11775378 T2 T3"/>
              <a:gd name="G5" fmla="*/ G4 2 1"/>
              <a:gd name="T4" fmla="*/ 90 256 1"/>
              <a:gd name="T5" fmla="*/ 0 256 1"/>
              <a:gd name="G6" fmla="+- 11775378 T4 T5"/>
              <a:gd name="G7" fmla="*/ G6 2 1"/>
              <a:gd name="G8" fmla="abs 11775378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6050"/>
              <a:gd name="G18" fmla="*/ 6050 1 2"/>
              <a:gd name="G19" fmla="+- G18 5400 0"/>
              <a:gd name="G20" fmla="cos G19 11775378"/>
              <a:gd name="G21" fmla="sin G19 11775378"/>
              <a:gd name="G22" fmla="+- G20 10800 0"/>
              <a:gd name="G23" fmla="+- G21 10800 0"/>
              <a:gd name="G24" fmla="+- 10800 0 G20"/>
              <a:gd name="G25" fmla="+- 6050 10800 0"/>
              <a:gd name="G26" fmla="?: G9 G17 G25"/>
              <a:gd name="G27" fmla="?: G9 0 21600"/>
              <a:gd name="G28" fmla="cos 10800 11775378"/>
              <a:gd name="G29" fmla="sin 10800 11775378"/>
              <a:gd name="G30" fmla="sin 6050 11775378"/>
              <a:gd name="G31" fmla="+- G28 10800 0"/>
              <a:gd name="G32" fmla="+- G29 10800 0"/>
              <a:gd name="G33" fmla="+- G30 10800 0"/>
              <a:gd name="G34" fmla="?: G4 0 G31"/>
              <a:gd name="G35" fmla="?: 11775378 G34 0"/>
              <a:gd name="G36" fmla="?: G6 G35 G31"/>
              <a:gd name="G37" fmla="+- 21600 0 G36"/>
              <a:gd name="G38" fmla="?: G4 0 G33"/>
              <a:gd name="G39" fmla="?: 11775378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375 w 21600"/>
              <a:gd name="T15" fmla="*/ 10847 h 21600"/>
              <a:gd name="T16" fmla="*/ 10800 w 21600"/>
              <a:gd name="T17" fmla="*/ 4750 h 21600"/>
              <a:gd name="T18" fmla="*/ 19225 w 21600"/>
              <a:gd name="T19" fmla="*/ 1084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750" y="10833"/>
                </a:moveTo>
                <a:cubicBezTo>
                  <a:pt x="4750" y="10822"/>
                  <a:pt x="4750" y="10811"/>
                  <a:pt x="4750" y="10800"/>
                </a:cubicBezTo>
                <a:cubicBezTo>
                  <a:pt x="4750" y="7458"/>
                  <a:pt x="7458" y="4750"/>
                  <a:pt x="10800" y="4750"/>
                </a:cubicBezTo>
                <a:cubicBezTo>
                  <a:pt x="14141" y="4750"/>
                  <a:pt x="16850" y="7458"/>
                  <a:pt x="16850" y="10800"/>
                </a:cubicBezTo>
                <a:cubicBezTo>
                  <a:pt x="16850" y="10811"/>
                  <a:pt x="16849" y="10822"/>
                  <a:pt x="16849" y="10833"/>
                </a:cubicBezTo>
                <a:lnTo>
                  <a:pt x="21599" y="10860"/>
                </a:lnTo>
                <a:cubicBezTo>
                  <a:pt x="21599" y="10840"/>
                  <a:pt x="21600" y="10820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20"/>
                  <a:pt x="0" y="10840"/>
                  <a:pt x="0" y="10860"/>
                </a:cubicBez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63529"/>
                  <a:invGamma/>
                </a:schemeClr>
              </a:gs>
            </a:gsLst>
            <a:path path="rect">
              <a:fillToRect l="100000" t="100000"/>
            </a:path>
          </a:gradFill>
          <a:ln w="28575" algn="ctr">
            <a:solidFill>
              <a:srgbClr val="FFFFFF">
                <a:alpha val="50000"/>
              </a:srgb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>
            <a:sp3d extrusionH="57150">
              <a:bevelT w="69850" h="69850" prst="divot"/>
            </a:sp3d>
          </a:bodyPr>
          <a:lstStyle/>
          <a:p>
            <a:endParaRPr lang="ru-RU"/>
          </a:p>
        </p:txBody>
      </p:sp>
      <p:sp>
        <p:nvSpPr>
          <p:cNvPr id="56459" name="AutoShape 139"/>
          <p:cNvSpPr>
            <a:spLocks noChangeArrowheads="1"/>
          </p:cNvSpPr>
          <p:nvPr/>
        </p:nvSpPr>
        <p:spPr bwMode="gray">
          <a:xfrm>
            <a:off x="857224" y="3286124"/>
            <a:ext cx="3000396" cy="2786082"/>
          </a:xfrm>
          <a:custGeom>
            <a:avLst/>
            <a:gdLst>
              <a:gd name="G0" fmla="+- 6050 0 0"/>
              <a:gd name="G1" fmla="+- 11775378 0 0"/>
              <a:gd name="G2" fmla="+- 0 0 11775378"/>
              <a:gd name="T0" fmla="*/ 0 256 1"/>
              <a:gd name="T1" fmla="*/ 180 256 1"/>
              <a:gd name="G3" fmla="+- 11775378 T0 T1"/>
              <a:gd name="T2" fmla="*/ 0 256 1"/>
              <a:gd name="T3" fmla="*/ 90 256 1"/>
              <a:gd name="G4" fmla="+- 11775378 T2 T3"/>
              <a:gd name="G5" fmla="*/ G4 2 1"/>
              <a:gd name="T4" fmla="*/ 90 256 1"/>
              <a:gd name="T5" fmla="*/ 0 256 1"/>
              <a:gd name="G6" fmla="+- 11775378 T4 T5"/>
              <a:gd name="G7" fmla="*/ G6 2 1"/>
              <a:gd name="G8" fmla="abs 11775378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6050"/>
              <a:gd name="G18" fmla="*/ 6050 1 2"/>
              <a:gd name="G19" fmla="+- G18 5400 0"/>
              <a:gd name="G20" fmla="cos G19 11775378"/>
              <a:gd name="G21" fmla="sin G19 11775378"/>
              <a:gd name="G22" fmla="+- G20 10800 0"/>
              <a:gd name="G23" fmla="+- G21 10800 0"/>
              <a:gd name="G24" fmla="+- 10800 0 G20"/>
              <a:gd name="G25" fmla="+- 6050 10800 0"/>
              <a:gd name="G26" fmla="?: G9 G17 G25"/>
              <a:gd name="G27" fmla="?: G9 0 21600"/>
              <a:gd name="G28" fmla="cos 10800 11775378"/>
              <a:gd name="G29" fmla="sin 10800 11775378"/>
              <a:gd name="G30" fmla="sin 6050 11775378"/>
              <a:gd name="G31" fmla="+- G28 10800 0"/>
              <a:gd name="G32" fmla="+- G29 10800 0"/>
              <a:gd name="G33" fmla="+- G30 10800 0"/>
              <a:gd name="G34" fmla="?: G4 0 G31"/>
              <a:gd name="G35" fmla="?: 11775378 G34 0"/>
              <a:gd name="G36" fmla="?: G6 G35 G31"/>
              <a:gd name="G37" fmla="+- 21600 0 G36"/>
              <a:gd name="G38" fmla="?: G4 0 G33"/>
              <a:gd name="G39" fmla="?: 11775378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375 w 21600"/>
              <a:gd name="T15" fmla="*/ 10847 h 21600"/>
              <a:gd name="T16" fmla="*/ 10800 w 21600"/>
              <a:gd name="T17" fmla="*/ 4750 h 21600"/>
              <a:gd name="T18" fmla="*/ 19225 w 21600"/>
              <a:gd name="T19" fmla="*/ 1084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750" y="10833"/>
                </a:moveTo>
                <a:cubicBezTo>
                  <a:pt x="4750" y="10822"/>
                  <a:pt x="4750" y="10811"/>
                  <a:pt x="4750" y="10800"/>
                </a:cubicBezTo>
                <a:cubicBezTo>
                  <a:pt x="4750" y="7458"/>
                  <a:pt x="7458" y="4750"/>
                  <a:pt x="10800" y="4750"/>
                </a:cubicBezTo>
                <a:cubicBezTo>
                  <a:pt x="14141" y="4750"/>
                  <a:pt x="16850" y="7458"/>
                  <a:pt x="16850" y="10800"/>
                </a:cubicBezTo>
                <a:cubicBezTo>
                  <a:pt x="16850" y="10811"/>
                  <a:pt x="16849" y="10822"/>
                  <a:pt x="16849" y="10833"/>
                </a:cubicBezTo>
                <a:lnTo>
                  <a:pt x="21599" y="10860"/>
                </a:lnTo>
                <a:cubicBezTo>
                  <a:pt x="21599" y="10840"/>
                  <a:pt x="21600" y="10820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20"/>
                  <a:pt x="0" y="10840"/>
                  <a:pt x="0" y="10860"/>
                </a:cubicBez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path path="rect">
              <a:fillToRect l="100000" t="100000"/>
            </a:path>
          </a:gradFill>
          <a:ln w="28575" algn="ctr">
            <a:solidFill>
              <a:srgbClr val="FFFFFF">
                <a:alpha val="50000"/>
              </a:srgb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6463" name="AutoShape 143"/>
          <p:cNvSpPr>
            <a:spLocks/>
          </p:cNvSpPr>
          <p:nvPr/>
        </p:nvSpPr>
        <p:spPr bwMode="gray">
          <a:xfrm>
            <a:off x="5214942" y="3071810"/>
            <a:ext cx="4740416" cy="536575"/>
          </a:xfrm>
          <a:prstGeom prst="accentCallout2">
            <a:avLst>
              <a:gd name="adj1" fmla="val 21302"/>
              <a:gd name="adj2" fmla="val -2493"/>
              <a:gd name="adj3" fmla="val 21301"/>
              <a:gd name="adj4" fmla="val -11630"/>
              <a:gd name="adj5" fmla="val 152571"/>
              <a:gd name="adj6" fmla="val -38689"/>
            </a:avLst>
          </a:prstGeom>
          <a:noFill/>
          <a:ln w="9525">
            <a:solidFill>
              <a:srgbClr val="1C1C1C"/>
            </a:solidFill>
            <a:miter lim="800000"/>
            <a:headEnd type="diamond" w="med" len="med"/>
            <a:tailEnd type="diamond" w="med" len="med"/>
          </a:ln>
          <a:effectLst/>
        </p:spPr>
        <p:txBody>
          <a:bodyPr anchor="ctr"/>
          <a:lstStyle/>
          <a:p>
            <a:pPr eaLnBrk="0" hangingPunct="0"/>
            <a:r>
              <a:rPr lang="ru-RU" sz="2800" b="1" dirty="0" smtClean="0">
                <a:solidFill>
                  <a:srgbClr val="1C1C1C"/>
                </a:solidFill>
                <a:latin typeface="Monotype Corsiva" pitchFamily="66" charset="0"/>
              </a:rPr>
              <a:t>Личностно-эмоциональный</a:t>
            </a:r>
            <a:endParaRPr lang="en-US" sz="2800" b="1" dirty="0">
              <a:solidFill>
                <a:srgbClr val="1C1C1C"/>
              </a:solidFill>
              <a:latin typeface="Monotype Corsiva" pitchFamily="66" charset="0"/>
            </a:endParaRPr>
          </a:p>
        </p:txBody>
      </p:sp>
      <p:sp>
        <p:nvSpPr>
          <p:cNvPr id="56465" name="AutoShape 145"/>
          <p:cNvSpPr>
            <a:spLocks noChangeArrowheads="1"/>
          </p:cNvSpPr>
          <p:nvPr/>
        </p:nvSpPr>
        <p:spPr bwMode="gray">
          <a:xfrm>
            <a:off x="428596" y="5357826"/>
            <a:ext cx="3108372" cy="768350"/>
          </a:xfrm>
          <a:prstGeom prst="chevron">
            <a:avLst>
              <a:gd name="adj" fmla="val 34539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39216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legacyObliqueBottom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6467" name="AutoShape 147"/>
          <p:cNvSpPr>
            <a:spLocks noChangeArrowheads="1"/>
          </p:cNvSpPr>
          <p:nvPr/>
        </p:nvSpPr>
        <p:spPr bwMode="gray">
          <a:xfrm>
            <a:off x="3214678" y="5357826"/>
            <a:ext cx="4357718" cy="768350"/>
          </a:xfrm>
          <a:prstGeom prst="chevron">
            <a:avLst>
              <a:gd name="adj" fmla="val 33308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39216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legacyObliqueBottom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Происходят из-за личных качеств и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психологической несовместимости </a:t>
            </a:r>
            <a:endParaRPr lang="ru-RU" dirty="0"/>
          </a:p>
        </p:txBody>
      </p:sp>
      <p:sp>
        <p:nvSpPr>
          <p:cNvPr id="21" name="Text Box 151"/>
          <p:cNvSpPr txBox="1">
            <a:spLocks noChangeArrowheads="1"/>
          </p:cNvSpPr>
          <p:nvPr/>
        </p:nvSpPr>
        <p:spPr bwMode="gray">
          <a:xfrm>
            <a:off x="500034" y="5429264"/>
            <a:ext cx="285752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Происходят  из-за </a:t>
            </a:r>
          </a:p>
          <a:p>
            <a:pPr algn="ctr" eaLnBrk="0" hangingPunct="0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конкретных  объектов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2" descr="C:\Documents and Settings\ION^_-\Рабочий стол\temp\Новая папка\Job stress wom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63409">
            <a:off x="2853928" y="1531203"/>
            <a:ext cx="2443854" cy="1620543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2" name="AutoShape 143"/>
          <p:cNvSpPr>
            <a:spLocks/>
          </p:cNvSpPr>
          <p:nvPr/>
        </p:nvSpPr>
        <p:spPr bwMode="gray">
          <a:xfrm>
            <a:off x="1214414" y="2000240"/>
            <a:ext cx="4214842" cy="536575"/>
          </a:xfrm>
          <a:prstGeom prst="accentCallout2">
            <a:avLst>
              <a:gd name="adj1" fmla="val 12331"/>
              <a:gd name="adj2" fmla="val 1061"/>
              <a:gd name="adj3" fmla="val 12333"/>
              <a:gd name="adj4" fmla="val -16706"/>
              <a:gd name="adj5" fmla="val 336439"/>
              <a:gd name="adj6" fmla="val -19907"/>
            </a:avLst>
          </a:prstGeom>
          <a:noFill/>
          <a:ln w="9525">
            <a:solidFill>
              <a:srgbClr val="1C1C1C"/>
            </a:solidFill>
            <a:miter lim="800000"/>
            <a:headEnd type="diamond" w="med" len="med"/>
            <a:tailEnd type="diamond" w="med" len="med"/>
          </a:ln>
          <a:effectLst/>
        </p:spPr>
        <p:txBody>
          <a:bodyPr anchor="ctr"/>
          <a:lstStyle/>
          <a:p>
            <a:pPr eaLnBrk="0" hangingPunct="0"/>
            <a:r>
              <a:rPr lang="ru-RU" sz="2800" b="1" dirty="0" err="1" smtClean="0">
                <a:solidFill>
                  <a:srgbClr val="1C1C1C"/>
                </a:solidFill>
                <a:latin typeface="Monotype Corsiva" pitchFamily="66" charset="0"/>
              </a:rPr>
              <a:t>Деловый</a:t>
            </a:r>
            <a:endParaRPr lang="en-US" sz="2800" b="1" dirty="0">
              <a:solidFill>
                <a:srgbClr val="1C1C1C"/>
              </a:solidFill>
              <a:latin typeface="Monotype Corsiva" pitchFamily="66" charset="0"/>
            </a:endParaRP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61807">
            <a:off x="6379026" y="3826624"/>
            <a:ext cx="2591121" cy="1624012"/>
          </a:xfrm>
          <a:prstGeom prst="roundRect">
            <a:avLst/>
          </a:prstGeom>
          <a:ln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14" name="TextBox 13"/>
          <p:cNvSpPr txBox="1"/>
          <p:nvPr/>
        </p:nvSpPr>
        <p:spPr>
          <a:xfrm>
            <a:off x="2500298" y="5000636"/>
            <a:ext cx="2286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Источники конфликтов</a:t>
            </a:r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1145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42976" y="285728"/>
            <a:ext cx="6572296" cy="6000792"/>
          </a:xfrm>
          <a:prstGeom prst="rect">
            <a:avLst/>
          </a:prstGeom>
        </p:spPr>
        <p:txBody>
          <a:bodyPr>
            <a:prstTxWarp prst="textCircle">
              <a:avLst/>
            </a:prstTxWarp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ДЕЛОВОЙ       КОНФЛИКТ                    ЛИЧНОСТНО-ЭМОЦИОНАЛЬНЫЙ           КОНФЛИКТ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857356" y="571480"/>
            <a:ext cx="5643602" cy="5357826"/>
          </a:xfrm>
          <a:prstGeom prst="ellipse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ircle">
              <a:avLst/>
            </a:prstTxWarp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ПОВЕДЕНИЕ        ДЕЛО       ДЕЙСТВИЕ                   ОТНОШЕНИЯ         ЧУВСТВА        ВЗАИМООТНОШЕНИЯ</a:t>
            </a:r>
            <a:endParaRPr lang="ru-RU" sz="2000" b="1" dirty="0">
              <a:solidFill>
                <a:schemeClr val="bg1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3714744" y="1428736"/>
            <a:ext cx="357190" cy="14287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714876" y="1285860"/>
            <a:ext cx="428628" cy="7143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4714876" y="5143512"/>
            <a:ext cx="285752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 flipH="1" flipV="1">
            <a:off x="6072198" y="4500570"/>
            <a:ext cx="142876" cy="14287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Равнобедренный треугольник 20"/>
          <p:cNvSpPr/>
          <p:nvPr/>
        </p:nvSpPr>
        <p:spPr>
          <a:xfrm>
            <a:off x="3500430" y="3786190"/>
            <a:ext cx="2357454" cy="1071570"/>
          </a:xfrm>
          <a:prstGeom prst="triangle">
            <a:avLst>
              <a:gd name="adj" fmla="val 51638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СЛЕДСТВИЯ  ВНУТРЕННЕГО  КОНФЛИКТА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22" name="Равнобедренный треугольник 21"/>
          <p:cNvSpPr/>
          <p:nvPr/>
        </p:nvSpPr>
        <p:spPr>
          <a:xfrm rot="10800000">
            <a:off x="3643306" y="1714488"/>
            <a:ext cx="2071702" cy="857256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3428992" y="3286124"/>
            <a:ext cx="2500330" cy="928694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ПОСЛЕДСТВИЯ  ВНЕШНИХ ПРИЧИН</a:t>
            </a:r>
          </a:p>
          <a:p>
            <a:pPr algn="ctr"/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24" name="Равнобедренный треугольник 23"/>
          <p:cNvSpPr/>
          <p:nvPr/>
        </p:nvSpPr>
        <p:spPr>
          <a:xfrm rot="10800000">
            <a:off x="3643306" y="2000240"/>
            <a:ext cx="2071702" cy="785818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86182" y="2428868"/>
            <a:ext cx="1928826" cy="500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КОНФЛИКТНАЯ  СИТУАЦИЯ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86182" y="2928934"/>
            <a:ext cx="1928826" cy="5715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ИНЦИДЕНТ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86182" y="2017746"/>
            <a:ext cx="17540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</a:rPr>
              <a:t>ВНУТРЕННЯЯ ПРИЧИНА</a:t>
            </a: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3786182" y="1723241"/>
            <a:ext cx="1550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ВНЕШНЯЯ ПРИЧИНА</a:t>
            </a:r>
            <a:endParaRPr lang="ru-RU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16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-428660" y="285728"/>
            <a:ext cx="9144000" cy="746125"/>
          </a:xfrm>
        </p:spPr>
        <p:txBody>
          <a:bodyPr/>
          <a:lstStyle/>
          <a:p>
            <a:pPr algn="ctr"/>
            <a:r>
              <a:rPr lang="ru-RU" sz="4000" dirty="0" smtClean="0">
                <a:ln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000" dirty="0" smtClean="0">
                <a:ln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сточники и виды конфликтов</a:t>
            </a:r>
            <a:endParaRPr lang="en-US" sz="4000" dirty="0">
              <a:ln>
                <a:solidFill>
                  <a:schemeClr val="accent5">
                    <a:lumMod val="25000"/>
                  </a:schemeClr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457" name="AutoShape 137"/>
          <p:cNvSpPr>
            <a:spLocks noChangeArrowheads="1"/>
          </p:cNvSpPr>
          <p:nvPr/>
        </p:nvSpPr>
        <p:spPr bwMode="gray">
          <a:xfrm>
            <a:off x="0" y="2714620"/>
            <a:ext cx="4357717" cy="3838581"/>
          </a:xfrm>
          <a:custGeom>
            <a:avLst/>
            <a:gdLst>
              <a:gd name="G0" fmla="+- 6050 0 0"/>
              <a:gd name="G1" fmla="+- 11775378 0 0"/>
              <a:gd name="G2" fmla="+- 0 0 11775378"/>
              <a:gd name="T0" fmla="*/ 0 256 1"/>
              <a:gd name="T1" fmla="*/ 180 256 1"/>
              <a:gd name="G3" fmla="+- 11775378 T0 T1"/>
              <a:gd name="T2" fmla="*/ 0 256 1"/>
              <a:gd name="T3" fmla="*/ 90 256 1"/>
              <a:gd name="G4" fmla="+- 11775378 T2 T3"/>
              <a:gd name="G5" fmla="*/ G4 2 1"/>
              <a:gd name="T4" fmla="*/ 90 256 1"/>
              <a:gd name="T5" fmla="*/ 0 256 1"/>
              <a:gd name="G6" fmla="+- 11775378 T4 T5"/>
              <a:gd name="G7" fmla="*/ G6 2 1"/>
              <a:gd name="G8" fmla="abs 11775378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6050"/>
              <a:gd name="G18" fmla="*/ 6050 1 2"/>
              <a:gd name="G19" fmla="+- G18 5400 0"/>
              <a:gd name="G20" fmla="cos G19 11775378"/>
              <a:gd name="G21" fmla="sin G19 11775378"/>
              <a:gd name="G22" fmla="+- G20 10800 0"/>
              <a:gd name="G23" fmla="+- G21 10800 0"/>
              <a:gd name="G24" fmla="+- 10800 0 G20"/>
              <a:gd name="G25" fmla="+- 6050 10800 0"/>
              <a:gd name="G26" fmla="?: G9 G17 G25"/>
              <a:gd name="G27" fmla="?: G9 0 21600"/>
              <a:gd name="G28" fmla="cos 10800 11775378"/>
              <a:gd name="G29" fmla="sin 10800 11775378"/>
              <a:gd name="G30" fmla="sin 6050 11775378"/>
              <a:gd name="G31" fmla="+- G28 10800 0"/>
              <a:gd name="G32" fmla="+- G29 10800 0"/>
              <a:gd name="G33" fmla="+- G30 10800 0"/>
              <a:gd name="G34" fmla="?: G4 0 G31"/>
              <a:gd name="G35" fmla="?: 11775378 G34 0"/>
              <a:gd name="G36" fmla="?: G6 G35 G31"/>
              <a:gd name="G37" fmla="+- 21600 0 G36"/>
              <a:gd name="G38" fmla="?: G4 0 G33"/>
              <a:gd name="G39" fmla="?: 11775378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375 w 21600"/>
              <a:gd name="T15" fmla="*/ 10847 h 21600"/>
              <a:gd name="T16" fmla="*/ 10800 w 21600"/>
              <a:gd name="T17" fmla="*/ 4750 h 21600"/>
              <a:gd name="T18" fmla="*/ 19225 w 21600"/>
              <a:gd name="T19" fmla="*/ 1084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750" y="10833"/>
                </a:moveTo>
                <a:cubicBezTo>
                  <a:pt x="4750" y="10822"/>
                  <a:pt x="4750" y="10811"/>
                  <a:pt x="4750" y="10800"/>
                </a:cubicBezTo>
                <a:cubicBezTo>
                  <a:pt x="4750" y="7458"/>
                  <a:pt x="7458" y="4750"/>
                  <a:pt x="10800" y="4750"/>
                </a:cubicBezTo>
                <a:cubicBezTo>
                  <a:pt x="14141" y="4750"/>
                  <a:pt x="16850" y="7458"/>
                  <a:pt x="16850" y="10800"/>
                </a:cubicBezTo>
                <a:cubicBezTo>
                  <a:pt x="16850" y="10811"/>
                  <a:pt x="16849" y="10822"/>
                  <a:pt x="16849" y="10833"/>
                </a:cubicBezTo>
                <a:lnTo>
                  <a:pt x="21599" y="10860"/>
                </a:lnTo>
                <a:cubicBezTo>
                  <a:pt x="21599" y="10840"/>
                  <a:pt x="21600" y="10820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20"/>
                  <a:pt x="0" y="10840"/>
                  <a:pt x="0" y="10860"/>
                </a:cubicBez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63529"/>
                  <a:invGamma/>
                </a:schemeClr>
              </a:gs>
            </a:gsLst>
            <a:path path="rect">
              <a:fillToRect l="100000" t="100000"/>
            </a:path>
          </a:gradFill>
          <a:ln w="28575" algn="ctr">
            <a:solidFill>
              <a:srgbClr val="FFFFFF">
                <a:alpha val="50000"/>
              </a:srgb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>
            <a:sp3d extrusionH="57150">
              <a:bevelT w="69850" h="69850" prst="divot"/>
            </a:sp3d>
          </a:bodyPr>
          <a:lstStyle/>
          <a:p>
            <a:endParaRPr lang="ru-RU"/>
          </a:p>
        </p:txBody>
      </p:sp>
      <p:sp>
        <p:nvSpPr>
          <p:cNvPr id="56459" name="AutoShape 139"/>
          <p:cNvSpPr>
            <a:spLocks noChangeArrowheads="1"/>
          </p:cNvSpPr>
          <p:nvPr/>
        </p:nvSpPr>
        <p:spPr bwMode="gray">
          <a:xfrm>
            <a:off x="857224" y="3286124"/>
            <a:ext cx="3000396" cy="2786082"/>
          </a:xfrm>
          <a:custGeom>
            <a:avLst/>
            <a:gdLst>
              <a:gd name="G0" fmla="+- 6050 0 0"/>
              <a:gd name="G1" fmla="+- 11775378 0 0"/>
              <a:gd name="G2" fmla="+- 0 0 11775378"/>
              <a:gd name="T0" fmla="*/ 0 256 1"/>
              <a:gd name="T1" fmla="*/ 180 256 1"/>
              <a:gd name="G3" fmla="+- 11775378 T0 T1"/>
              <a:gd name="T2" fmla="*/ 0 256 1"/>
              <a:gd name="T3" fmla="*/ 90 256 1"/>
              <a:gd name="G4" fmla="+- 11775378 T2 T3"/>
              <a:gd name="G5" fmla="*/ G4 2 1"/>
              <a:gd name="T4" fmla="*/ 90 256 1"/>
              <a:gd name="T5" fmla="*/ 0 256 1"/>
              <a:gd name="G6" fmla="+- 11775378 T4 T5"/>
              <a:gd name="G7" fmla="*/ G6 2 1"/>
              <a:gd name="G8" fmla="abs 11775378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6050"/>
              <a:gd name="G18" fmla="*/ 6050 1 2"/>
              <a:gd name="G19" fmla="+- G18 5400 0"/>
              <a:gd name="G20" fmla="cos G19 11775378"/>
              <a:gd name="G21" fmla="sin G19 11775378"/>
              <a:gd name="G22" fmla="+- G20 10800 0"/>
              <a:gd name="G23" fmla="+- G21 10800 0"/>
              <a:gd name="G24" fmla="+- 10800 0 G20"/>
              <a:gd name="G25" fmla="+- 6050 10800 0"/>
              <a:gd name="G26" fmla="?: G9 G17 G25"/>
              <a:gd name="G27" fmla="?: G9 0 21600"/>
              <a:gd name="G28" fmla="cos 10800 11775378"/>
              <a:gd name="G29" fmla="sin 10800 11775378"/>
              <a:gd name="G30" fmla="sin 6050 11775378"/>
              <a:gd name="G31" fmla="+- G28 10800 0"/>
              <a:gd name="G32" fmla="+- G29 10800 0"/>
              <a:gd name="G33" fmla="+- G30 10800 0"/>
              <a:gd name="G34" fmla="?: G4 0 G31"/>
              <a:gd name="G35" fmla="?: 11775378 G34 0"/>
              <a:gd name="G36" fmla="?: G6 G35 G31"/>
              <a:gd name="G37" fmla="+- 21600 0 G36"/>
              <a:gd name="G38" fmla="?: G4 0 G33"/>
              <a:gd name="G39" fmla="?: 11775378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375 w 21600"/>
              <a:gd name="T15" fmla="*/ 10847 h 21600"/>
              <a:gd name="T16" fmla="*/ 10800 w 21600"/>
              <a:gd name="T17" fmla="*/ 4750 h 21600"/>
              <a:gd name="T18" fmla="*/ 19225 w 21600"/>
              <a:gd name="T19" fmla="*/ 1084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750" y="10833"/>
                </a:moveTo>
                <a:cubicBezTo>
                  <a:pt x="4750" y="10822"/>
                  <a:pt x="4750" y="10811"/>
                  <a:pt x="4750" y="10800"/>
                </a:cubicBezTo>
                <a:cubicBezTo>
                  <a:pt x="4750" y="7458"/>
                  <a:pt x="7458" y="4750"/>
                  <a:pt x="10800" y="4750"/>
                </a:cubicBezTo>
                <a:cubicBezTo>
                  <a:pt x="14141" y="4750"/>
                  <a:pt x="16850" y="7458"/>
                  <a:pt x="16850" y="10800"/>
                </a:cubicBezTo>
                <a:cubicBezTo>
                  <a:pt x="16850" y="10811"/>
                  <a:pt x="16849" y="10822"/>
                  <a:pt x="16849" y="10833"/>
                </a:cubicBezTo>
                <a:lnTo>
                  <a:pt x="21599" y="10860"/>
                </a:lnTo>
                <a:cubicBezTo>
                  <a:pt x="21599" y="10840"/>
                  <a:pt x="21600" y="10820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20"/>
                  <a:pt x="0" y="10840"/>
                  <a:pt x="0" y="10860"/>
                </a:cubicBez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path path="rect">
              <a:fillToRect l="100000" t="100000"/>
            </a:path>
          </a:gradFill>
          <a:ln w="28575" algn="ctr">
            <a:solidFill>
              <a:srgbClr val="FFFFFF">
                <a:alpha val="50000"/>
              </a:srgb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6463" name="AutoShape 143"/>
          <p:cNvSpPr>
            <a:spLocks/>
          </p:cNvSpPr>
          <p:nvPr/>
        </p:nvSpPr>
        <p:spPr bwMode="gray">
          <a:xfrm>
            <a:off x="5072066" y="3286124"/>
            <a:ext cx="4740416" cy="536575"/>
          </a:xfrm>
          <a:prstGeom prst="accentCallout2">
            <a:avLst>
              <a:gd name="adj1" fmla="val 21302"/>
              <a:gd name="adj2" fmla="val -2493"/>
              <a:gd name="adj3" fmla="val 21301"/>
              <a:gd name="adj4" fmla="val -11630"/>
              <a:gd name="adj5" fmla="val 152571"/>
              <a:gd name="adj6" fmla="val -38689"/>
            </a:avLst>
          </a:prstGeom>
          <a:noFill/>
          <a:ln w="9525">
            <a:solidFill>
              <a:srgbClr val="1C1C1C"/>
            </a:solidFill>
            <a:miter lim="800000"/>
            <a:headEnd type="diamond" w="med" len="med"/>
            <a:tailEnd type="diamond" w="med" len="med"/>
          </a:ln>
          <a:effectLst/>
        </p:spPr>
        <p:txBody>
          <a:bodyPr anchor="ctr"/>
          <a:lstStyle/>
          <a:p>
            <a:pPr eaLnBrk="0" hangingPunct="0"/>
            <a:r>
              <a:rPr lang="ru-RU" sz="2800" b="1" dirty="0" smtClean="0">
                <a:solidFill>
                  <a:srgbClr val="1C1C1C"/>
                </a:solidFill>
                <a:latin typeface="Monotype Corsiva" pitchFamily="66" charset="0"/>
              </a:rPr>
              <a:t>Горизонтальный</a:t>
            </a:r>
            <a:endParaRPr lang="en-US" sz="2800" b="1" dirty="0">
              <a:solidFill>
                <a:srgbClr val="1C1C1C"/>
              </a:solidFill>
              <a:latin typeface="Monotype Corsiva" pitchFamily="66" charset="0"/>
            </a:endParaRPr>
          </a:p>
        </p:txBody>
      </p:sp>
      <p:sp>
        <p:nvSpPr>
          <p:cNvPr id="56465" name="AutoShape 145"/>
          <p:cNvSpPr>
            <a:spLocks noChangeArrowheads="1"/>
          </p:cNvSpPr>
          <p:nvPr/>
        </p:nvSpPr>
        <p:spPr bwMode="gray">
          <a:xfrm>
            <a:off x="428596" y="5357826"/>
            <a:ext cx="4143404" cy="768350"/>
          </a:xfrm>
          <a:prstGeom prst="chevron">
            <a:avLst>
              <a:gd name="adj" fmla="val 34539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39216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legacyObliqueBottom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6467" name="AutoShape 147"/>
          <p:cNvSpPr>
            <a:spLocks noChangeArrowheads="1"/>
          </p:cNvSpPr>
          <p:nvPr/>
        </p:nvSpPr>
        <p:spPr bwMode="gray">
          <a:xfrm>
            <a:off x="4357686" y="5500702"/>
            <a:ext cx="4572032" cy="625474"/>
          </a:xfrm>
          <a:prstGeom prst="chevron">
            <a:avLst>
              <a:gd name="adj" fmla="val 33308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39216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legacyObliqueBottom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Происходят  между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равностатусными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партнёрами</a:t>
            </a:r>
            <a:endParaRPr lang="ru-RU" dirty="0"/>
          </a:p>
        </p:txBody>
      </p:sp>
      <p:sp>
        <p:nvSpPr>
          <p:cNvPr id="21" name="Text Box 151"/>
          <p:cNvSpPr txBox="1">
            <a:spLocks noChangeArrowheads="1"/>
          </p:cNvSpPr>
          <p:nvPr/>
        </p:nvSpPr>
        <p:spPr bwMode="gray">
          <a:xfrm>
            <a:off x="428596" y="5429264"/>
            <a:ext cx="400052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Происходят  между руководителем и подчинённым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143"/>
          <p:cNvSpPr>
            <a:spLocks/>
          </p:cNvSpPr>
          <p:nvPr/>
        </p:nvSpPr>
        <p:spPr bwMode="gray">
          <a:xfrm>
            <a:off x="1000100" y="2285992"/>
            <a:ext cx="4214842" cy="536575"/>
          </a:xfrm>
          <a:prstGeom prst="accentCallout2">
            <a:avLst>
              <a:gd name="adj1" fmla="val 12331"/>
              <a:gd name="adj2" fmla="val 1061"/>
              <a:gd name="adj3" fmla="val 12333"/>
              <a:gd name="adj4" fmla="val -16706"/>
              <a:gd name="adj5" fmla="val 336439"/>
              <a:gd name="adj6" fmla="val -19907"/>
            </a:avLst>
          </a:prstGeom>
          <a:noFill/>
          <a:ln w="9525">
            <a:solidFill>
              <a:srgbClr val="1C1C1C"/>
            </a:solidFill>
            <a:miter lim="800000"/>
            <a:headEnd type="diamond" w="med" len="med"/>
            <a:tailEnd type="diamond" w="med" len="med"/>
          </a:ln>
          <a:effectLst/>
        </p:spPr>
        <p:txBody>
          <a:bodyPr anchor="ctr"/>
          <a:lstStyle/>
          <a:p>
            <a:pPr eaLnBrk="0" hangingPunct="0"/>
            <a:r>
              <a:rPr lang="ru-RU" sz="2800" b="1" dirty="0" smtClean="0">
                <a:solidFill>
                  <a:srgbClr val="1C1C1C"/>
                </a:solidFill>
                <a:latin typeface="Monotype Corsiva" pitchFamily="66" charset="0"/>
              </a:rPr>
              <a:t>Вертикальный</a:t>
            </a:r>
            <a:endParaRPr lang="en-US" sz="2800" b="1" dirty="0">
              <a:solidFill>
                <a:srgbClr val="1C1C1C"/>
              </a:solidFill>
              <a:latin typeface="Monotype Corsiva" pitchFamily="66" charset="0"/>
            </a:endParaRPr>
          </a:p>
        </p:txBody>
      </p:sp>
      <p:pic>
        <p:nvPicPr>
          <p:cNvPr id="15" name="Рисунок 4" descr="onegai10.jpg"/>
          <p:cNvPicPr>
            <a:picLocks noChangeAspect="1"/>
          </p:cNvPicPr>
          <p:nvPr/>
        </p:nvPicPr>
        <p:blipFill>
          <a:blip r:embed="rId3" cstate="print"/>
          <a:srcRect b="3990"/>
          <a:stretch>
            <a:fillRect/>
          </a:stretch>
        </p:blipFill>
        <p:spPr bwMode="auto">
          <a:xfrm>
            <a:off x="3286116" y="1571612"/>
            <a:ext cx="2349217" cy="1691603"/>
          </a:xfrm>
          <a:prstGeom prst="ellipse">
            <a:avLst/>
          </a:prstGeom>
          <a:noFill/>
          <a:ln w="762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1" y="3714752"/>
            <a:ext cx="2473445" cy="1643074"/>
          </a:xfrm>
          <a:prstGeom prst="ellipse">
            <a:avLst/>
          </a:prstGeom>
          <a:ln>
            <a:solidFill>
              <a:schemeClr val="bg1">
                <a:lumMod val="75000"/>
              </a:schemeClr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6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8604"/>
            <a:ext cx="9144000" cy="746125"/>
          </a:xfrm>
        </p:spPr>
        <p:txBody>
          <a:bodyPr/>
          <a:lstStyle/>
          <a:p>
            <a:pPr algn="ctr"/>
            <a: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 степени  проявления</a:t>
            </a:r>
            <a:endParaRPr lang="en-US" dirty="0">
              <a:ln>
                <a:solidFill>
                  <a:schemeClr val="accent5">
                    <a:lumMod val="25000"/>
                  </a:schemeClr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457" name="AutoShape 137"/>
          <p:cNvSpPr>
            <a:spLocks noChangeArrowheads="1"/>
          </p:cNvSpPr>
          <p:nvPr/>
        </p:nvSpPr>
        <p:spPr bwMode="gray">
          <a:xfrm>
            <a:off x="0" y="2714620"/>
            <a:ext cx="4357717" cy="3838581"/>
          </a:xfrm>
          <a:custGeom>
            <a:avLst/>
            <a:gdLst>
              <a:gd name="G0" fmla="+- 6050 0 0"/>
              <a:gd name="G1" fmla="+- 11775378 0 0"/>
              <a:gd name="G2" fmla="+- 0 0 11775378"/>
              <a:gd name="T0" fmla="*/ 0 256 1"/>
              <a:gd name="T1" fmla="*/ 180 256 1"/>
              <a:gd name="G3" fmla="+- 11775378 T0 T1"/>
              <a:gd name="T2" fmla="*/ 0 256 1"/>
              <a:gd name="T3" fmla="*/ 90 256 1"/>
              <a:gd name="G4" fmla="+- 11775378 T2 T3"/>
              <a:gd name="G5" fmla="*/ G4 2 1"/>
              <a:gd name="T4" fmla="*/ 90 256 1"/>
              <a:gd name="T5" fmla="*/ 0 256 1"/>
              <a:gd name="G6" fmla="+- 11775378 T4 T5"/>
              <a:gd name="G7" fmla="*/ G6 2 1"/>
              <a:gd name="G8" fmla="abs 11775378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6050"/>
              <a:gd name="G18" fmla="*/ 6050 1 2"/>
              <a:gd name="G19" fmla="+- G18 5400 0"/>
              <a:gd name="G20" fmla="cos G19 11775378"/>
              <a:gd name="G21" fmla="sin G19 11775378"/>
              <a:gd name="G22" fmla="+- G20 10800 0"/>
              <a:gd name="G23" fmla="+- G21 10800 0"/>
              <a:gd name="G24" fmla="+- 10800 0 G20"/>
              <a:gd name="G25" fmla="+- 6050 10800 0"/>
              <a:gd name="G26" fmla="?: G9 G17 G25"/>
              <a:gd name="G27" fmla="?: G9 0 21600"/>
              <a:gd name="G28" fmla="cos 10800 11775378"/>
              <a:gd name="G29" fmla="sin 10800 11775378"/>
              <a:gd name="G30" fmla="sin 6050 11775378"/>
              <a:gd name="G31" fmla="+- G28 10800 0"/>
              <a:gd name="G32" fmla="+- G29 10800 0"/>
              <a:gd name="G33" fmla="+- G30 10800 0"/>
              <a:gd name="G34" fmla="?: G4 0 G31"/>
              <a:gd name="G35" fmla="?: 11775378 G34 0"/>
              <a:gd name="G36" fmla="?: G6 G35 G31"/>
              <a:gd name="G37" fmla="+- 21600 0 G36"/>
              <a:gd name="G38" fmla="?: G4 0 G33"/>
              <a:gd name="G39" fmla="?: 11775378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375 w 21600"/>
              <a:gd name="T15" fmla="*/ 10847 h 21600"/>
              <a:gd name="T16" fmla="*/ 10800 w 21600"/>
              <a:gd name="T17" fmla="*/ 4750 h 21600"/>
              <a:gd name="T18" fmla="*/ 19225 w 21600"/>
              <a:gd name="T19" fmla="*/ 1084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750" y="10833"/>
                </a:moveTo>
                <a:cubicBezTo>
                  <a:pt x="4750" y="10822"/>
                  <a:pt x="4750" y="10811"/>
                  <a:pt x="4750" y="10800"/>
                </a:cubicBezTo>
                <a:cubicBezTo>
                  <a:pt x="4750" y="7458"/>
                  <a:pt x="7458" y="4750"/>
                  <a:pt x="10800" y="4750"/>
                </a:cubicBezTo>
                <a:cubicBezTo>
                  <a:pt x="14141" y="4750"/>
                  <a:pt x="16850" y="7458"/>
                  <a:pt x="16850" y="10800"/>
                </a:cubicBezTo>
                <a:cubicBezTo>
                  <a:pt x="16850" y="10811"/>
                  <a:pt x="16849" y="10822"/>
                  <a:pt x="16849" y="10833"/>
                </a:cubicBezTo>
                <a:lnTo>
                  <a:pt x="21599" y="10860"/>
                </a:lnTo>
                <a:cubicBezTo>
                  <a:pt x="21599" y="10840"/>
                  <a:pt x="21600" y="10820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20"/>
                  <a:pt x="0" y="10840"/>
                  <a:pt x="0" y="10860"/>
                </a:cubicBez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63529"/>
                  <a:invGamma/>
                </a:schemeClr>
              </a:gs>
            </a:gsLst>
            <a:path path="rect">
              <a:fillToRect l="100000" t="100000"/>
            </a:path>
          </a:gradFill>
          <a:ln w="28575" algn="ctr">
            <a:solidFill>
              <a:srgbClr val="FFFFFF">
                <a:alpha val="50000"/>
              </a:srgb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>
            <a:sp3d extrusionH="57150">
              <a:bevelT w="69850" h="69850" prst="divot"/>
            </a:sp3d>
          </a:bodyPr>
          <a:lstStyle/>
          <a:p>
            <a:endParaRPr lang="ru-RU"/>
          </a:p>
        </p:txBody>
      </p:sp>
      <p:sp>
        <p:nvSpPr>
          <p:cNvPr id="56459" name="AutoShape 139"/>
          <p:cNvSpPr>
            <a:spLocks noChangeArrowheads="1"/>
          </p:cNvSpPr>
          <p:nvPr/>
        </p:nvSpPr>
        <p:spPr bwMode="gray">
          <a:xfrm>
            <a:off x="857224" y="3286124"/>
            <a:ext cx="3000396" cy="2786082"/>
          </a:xfrm>
          <a:custGeom>
            <a:avLst/>
            <a:gdLst>
              <a:gd name="G0" fmla="+- 6050 0 0"/>
              <a:gd name="G1" fmla="+- 11775378 0 0"/>
              <a:gd name="G2" fmla="+- 0 0 11775378"/>
              <a:gd name="T0" fmla="*/ 0 256 1"/>
              <a:gd name="T1" fmla="*/ 180 256 1"/>
              <a:gd name="G3" fmla="+- 11775378 T0 T1"/>
              <a:gd name="T2" fmla="*/ 0 256 1"/>
              <a:gd name="T3" fmla="*/ 90 256 1"/>
              <a:gd name="G4" fmla="+- 11775378 T2 T3"/>
              <a:gd name="G5" fmla="*/ G4 2 1"/>
              <a:gd name="T4" fmla="*/ 90 256 1"/>
              <a:gd name="T5" fmla="*/ 0 256 1"/>
              <a:gd name="G6" fmla="+- 11775378 T4 T5"/>
              <a:gd name="G7" fmla="*/ G6 2 1"/>
              <a:gd name="G8" fmla="abs 11775378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6050"/>
              <a:gd name="G18" fmla="*/ 6050 1 2"/>
              <a:gd name="G19" fmla="+- G18 5400 0"/>
              <a:gd name="G20" fmla="cos G19 11775378"/>
              <a:gd name="G21" fmla="sin G19 11775378"/>
              <a:gd name="G22" fmla="+- G20 10800 0"/>
              <a:gd name="G23" fmla="+- G21 10800 0"/>
              <a:gd name="G24" fmla="+- 10800 0 G20"/>
              <a:gd name="G25" fmla="+- 6050 10800 0"/>
              <a:gd name="G26" fmla="?: G9 G17 G25"/>
              <a:gd name="G27" fmla="?: G9 0 21600"/>
              <a:gd name="G28" fmla="cos 10800 11775378"/>
              <a:gd name="G29" fmla="sin 10800 11775378"/>
              <a:gd name="G30" fmla="sin 6050 11775378"/>
              <a:gd name="G31" fmla="+- G28 10800 0"/>
              <a:gd name="G32" fmla="+- G29 10800 0"/>
              <a:gd name="G33" fmla="+- G30 10800 0"/>
              <a:gd name="G34" fmla="?: G4 0 G31"/>
              <a:gd name="G35" fmla="?: 11775378 G34 0"/>
              <a:gd name="G36" fmla="?: G6 G35 G31"/>
              <a:gd name="G37" fmla="+- 21600 0 G36"/>
              <a:gd name="G38" fmla="?: G4 0 G33"/>
              <a:gd name="G39" fmla="?: 11775378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375 w 21600"/>
              <a:gd name="T15" fmla="*/ 10847 h 21600"/>
              <a:gd name="T16" fmla="*/ 10800 w 21600"/>
              <a:gd name="T17" fmla="*/ 4750 h 21600"/>
              <a:gd name="T18" fmla="*/ 19225 w 21600"/>
              <a:gd name="T19" fmla="*/ 1084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750" y="10833"/>
                </a:moveTo>
                <a:cubicBezTo>
                  <a:pt x="4750" y="10822"/>
                  <a:pt x="4750" y="10811"/>
                  <a:pt x="4750" y="10800"/>
                </a:cubicBezTo>
                <a:cubicBezTo>
                  <a:pt x="4750" y="7458"/>
                  <a:pt x="7458" y="4750"/>
                  <a:pt x="10800" y="4750"/>
                </a:cubicBezTo>
                <a:cubicBezTo>
                  <a:pt x="14141" y="4750"/>
                  <a:pt x="16850" y="7458"/>
                  <a:pt x="16850" y="10800"/>
                </a:cubicBezTo>
                <a:cubicBezTo>
                  <a:pt x="16850" y="10811"/>
                  <a:pt x="16849" y="10822"/>
                  <a:pt x="16849" y="10833"/>
                </a:cubicBezTo>
                <a:lnTo>
                  <a:pt x="21599" y="10860"/>
                </a:lnTo>
                <a:cubicBezTo>
                  <a:pt x="21599" y="10840"/>
                  <a:pt x="21600" y="10820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20"/>
                  <a:pt x="0" y="10840"/>
                  <a:pt x="0" y="10860"/>
                </a:cubicBez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path path="rect">
              <a:fillToRect l="100000" t="100000"/>
            </a:path>
          </a:gradFill>
          <a:ln w="28575" algn="ctr">
            <a:solidFill>
              <a:srgbClr val="FFFFFF">
                <a:alpha val="50000"/>
              </a:srgb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6463" name="AutoShape 143"/>
          <p:cNvSpPr>
            <a:spLocks/>
          </p:cNvSpPr>
          <p:nvPr/>
        </p:nvSpPr>
        <p:spPr bwMode="gray">
          <a:xfrm>
            <a:off x="5072066" y="3286124"/>
            <a:ext cx="4500594" cy="536575"/>
          </a:xfrm>
          <a:prstGeom prst="accentCallout2">
            <a:avLst>
              <a:gd name="adj1" fmla="val 21302"/>
              <a:gd name="adj2" fmla="val -2493"/>
              <a:gd name="adj3" fmla="val 21301"/>
              <a:gd name="adj4" fmla="val -11630"/>
              <a:gd name="adj5" fmla="val 152571"/>
              <a:gd name="adj6" fmla="val -38689"/>
            </a:avLst>
          </a:prstGeom>
          <a:noFill/>
          <a:ln w="9525">
            <a:solidFill>
              <a:srgbClr val="1C1C1C"/>
            </a:solidFill>
            <a:miter lim="800000"/>
            <a:headEnd type="diamond" w="med" len="med"/>
            <a:tailEnd type="diamond" w="med" len="med"/>
          </a:ln>
          <a:effectLst/>
        </p:spPr>
        <p:txBody>
          <a:bodyPr anchor="ctr"/>
          <a:lstStyle/>
          <a:p>
            <a:pPr eaLnBrk="0" hangingPunct="0"/>
            <a:r>
              <a:rPr lang="ru-RU" sz="2800" b="1" dirty="0" smtClean="0">
                <a:solidFill>
                  <a:srgbClr val="1C1C1C"/>
                </a:solidFill>
                <a:latin typeface="Monotype Corsiva" pitchFamily="66" charset="0"/>
              </a:rPr>
              <a:t>Скрытые</a:t>
            </a:r>
            <a:endParaRPr lang="en-US" sz="2800" b="1" dirty="0">
              <a:solidFill>
                <a:srgbClr val="1C1C1C"/>
              </a:solidFill>
              <a:latin typeface="Monotype Corsiva" pitchFamily="66" charset="0"/>
            </a:endParaRPr>
          </a:p>
        </p:txBody>
      </p:sp>
      <p:sp>
        <p:nvSpPr>
          <p:cNvPr id="56465" name="AutoShape 145"/>
          <p:cNvSpPr>
            <a:spLocks noChangeArrowheads="1"/>
          </p:cNvSpPr>
          <p:nvPr/>
        </p:nvSpPr>
        <p:spPr bwMode="gray">
          <a:xfrm>
            <a:off x="428596" y="5357826"/>
            <a:ext cx="4143404" cy="768350"/>
          </a:xfrm>
          <a:prstGeom prst="chevron">
            <a:avLst>
              <a:gd name="adj" fmla="val 34539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39216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legacyObliqueBottom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6467" name="AutoShape 147"/>
          <p:cNvSpPr>
            <a:spLocks noChangeArrowheads="1"/>
          </p:cNvSpPr>
          <p:nvPr/>
        </p:nvSpPr>
        <p:spPr bwMode="gray">
          <a:xfrm>
            <a:off x="4357686" y="5429264"/>
            <a:ext cx="4572032" cy="625474"/>
          </a:xfrm>
          <a:prstGeom prst="chevron">
            <a:avLst>
              <a:gd name="adj" fmla="val 33308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39216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legacyObliqueBottom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Происходят  незаметно для окружающих</a:t>
            </a:r>
            <a:endParaRPr lang="ru-RU" dirty="0"/>
          </a:p>
        </p:txBody>
      </p:sp>
      <p:sp>
        <p:nvSpPr>
          <p:cNvPr id="21" name="Text Box 151"/>
          <p:cNvSpPr txBox="1">
            <a:spLocks noChangeArrowheads="1"/>
          </p:cNvSpPr>
          <p:nvPr/>
        </p:nvSpPr>
        <p:spPr bwMode="gray">
          <a:xfrm>
            <a:off x="357158" y="5429264"/>
            <a:ext cx="400052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Происходят, когда у оппонентов «сдали нервы»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143"/>
          <p:cNvSpPr>
            <a:spLocks/>
          </p:cNvSpPr>
          <p:nvPr/>
        </p:nvSpPr>
        <p:spPr bwMode="gray">
          <a:xfrm>
            <a:off x="1071538" y="2143116"/>
            <a:ext cx="4214842" cy="536575"/>
          </a:xfrm>
          <a:prstGeom prst="accentCallout2">
            <a:avLst>
              <a:gd name="adj1" fmla="val 12331"/>
              <a:gd name="adj2" fmla="val 1061"/>
              <a:gd name="adj3" fmla="val 12333"/>
              <a:gd name="adj4" fmla="val -16706"/>
              <a:gd name="adj5" fmla="val 336439"/>
              <a:gd name="adj6" fmla="val -19907"/>
            </a:avLst>
          </a:prstGeom>
          <a:noFill/>
          <a:ln w="9525">
            <a:solidFill>
              <a:srgbClr val="1C1C1C"/>
            </a:solidFill>
            <a:miter lim="800000"/>
            <a:headEnd type="diamond" w="med" len="med"/>
            <a:tailEnd type="diamond" w="med" len="med"/>
          </a:ln>
          <a:effectLst/>
        </p:spPr>
        <p:txBody>
          <a:bodyPr anchor="ctr"/>
          <a:lstStyle/>
          <a:p>
            <a:pPr eaLnBrk="0" hangingPunct="0"/>
            <a:r>
              <a:rPr lang="ru-RU" sz="2800" b="1" dirty="0" smtClean="0">
                <a:solidFill>
                  <a:srgbClr val="1C1C1C"/>
                </a:solidFill>
                <a:latin typeface="Monotype Corsiva" pitchFamily="66" charset="0"/>
              </a:rPr>
              <a:t>Открытые</a:t>
            </a:r>
            <a:endParaRPr lang="en-US" sz="2800" b="1" dirty="0">
              <a:solidFill>
                <a:srgbClr val="1C1C1C"/>
              </a:solidFill>
              <a:latin typeface="Monotype Corsiva" pitchFamily="66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500174"/>
            <a:ext cx="2857520" cy="1903108"/>
          </a:xfrm>
          <a:prstGeom prst="ellipse">
            <a:avLst/>
          </a:prstGeom>
          <a:ln w="76200">
            <a:headEnd/>
            <a:tailEnd/>
          </a:ln>
          <a:effectLst>
            <a:outerShdw blurRad="50800" dist="25000" dir="5400000" rotWithShape="0">
              <a:srgbClr val="000000">
                <a:alpha val="40000"/>
              </a:srgbClr>
            </a:outerShdw>
            <a:softEdge rad="317500"/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8" name="Picture 2" descr="C:\Documents and Settings\ION^_-\Рабочий стол\temp\Новая папка\stress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1016" y="2500306"/>
            <a:ext cx="2004361" cy="1948128"/>
          </a:xfrm>
          <a:prstGeom prst="roundRect">
            <a:avLst/>
          </a:prstGeom>
          <a:noFill/>
          <a:ln w="762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6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00042"/>
            <a:ext cx="8358214" cy="460373"/>
          </a:xfrm>
        </p:spPr>
        <p:txBody>
          <a:bodyPr/>
          <a:lstStyle/>
          <a:p>
            <a:pPr algn="ctr"/>
            <a:r>
              <a:rPr lang="ru-RU" sz="28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влиянию на психологический климат </a:t>
            </a:r>
            <a:br>
              <a:rPr lang="ru-RU" sz="28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en-US" sz="2800" dirty="0">
              <a:ln>
                <a:solidFill>
                  <a:schemeClr val="accent5">
                    <a:lumMod val="25000"/>
                  </a:schemeClr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457" name="AutoShape 137"/>
          <p:cNvSpPr>
            <a:spLocks noChangeArrowheads="1"/>
          </p:cNvSpPr>
          <p:nvPr/>
        </p:nvSpPr>
        <p:spPr bwMode="gray">
          <a:xfrm>
            <a:off x="0" y="2714620"/>
            <a:ext cx="4357717" cy="3838581"/>
          </a:xfrm>
          <a:custGeom>
            <a:avLst/>
            <a:gdLst>
              <a:gd name="G0" fmla="+- 6050 0 0"/>
              <a:gd name="G1" fmla="+- 11775378 0 0"/>
              <a:gd name="G2" fmla="+- 0 0 11775378"/>
              <a:gd name="T0" fmla="*/ 0 256 1"/>
              <a:gd name="T1" fmla="*/ 180 256 1"/>
              <a:gd name="G3" fmla="+- 11775378 T0 T1"/>
              <a:gd name="T2" fmla="*/ 0 256 1"/>
              <a:gd name="T3" fmla="*/ 90 256 1"/>
              <a:gd name="G4" fmla="+- 11775378 T2 T3"/>
              <a:gd name="G5" fmla="*/ G4 2 1"/>
              <a:gd name="T4" fmla="*/ 90 256 1"/>
              <a:gd name="T5" fmla="*/ 0 256 1"/>
              <a:gd name="G6" fmla="+- 11775378 T4 T5"/>
              <a:gd name="G7" fmla="*/ G6 2 1"/>
              <a:gd name="G8" fmla="abs 11775378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6050"/>
              <a:gd name="G18" fmla="*/ 6050 1 2"/>
              <a:gd name="G19" fmla="+- G18 5400 0"/>
              <a:gd name="G20" fmla="cos G19 11775378"/>
              <a:gd name="G21" fmla="sin G19 11775378"/>
              <a:gd name="G22" fmla="+- G20 10800 0"/>
              <a:gd name="G23" fmla="+- G21 10800 0"/>
              <a:gd name="G24" fmla="+- 10800 0 G20"/>
              <a:gd name="G25" fmla="+- 6050 10800 0"/>
              <a:gd name="G26" fmla="?: G9 G17 G25"/>
              <a:gd name="G27" fmla="?: G9 0 21600"/>
              <a:gd name="G28" fmla="cos 10800 11775378"/>
              <a:gd name="G29" fmla="sin 10800 11775378"/>
              <a:gd name="G30" fmla="sin 6050 11775378"/>
              <a:gd name="G31" fmla="+- G28 10800 0"/>
              <a:gd name="G32" fmla="+- G29 10800 0"/>
              <a:gd name="G33" fmla="+- G30 10800 0"/>
              <a:gd name="G34" fmla="?: G4 0 G31"/>
              <a:gd name="G35" fmla="?: 11775378 G34 0"/>
              <a:gd name="G36" fmla="?: G6 G35 G31"/>
              <a:gd name="G37" fmla="+- 21600 0 G36"/>
              <a:gd name="G38" fmla="?: G4 0 G33"/>
              <a:gd name="G39" fmla="?: 11775378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375 w 21600"/>
              <a:gd name="T15" fmla="*/ 10847 h 21600"/>
              <a:gd name="T16" fmla="*/ 10800 w 21600"/>
              <a:gd name="T17" fmla="*/ 4750 h 21600"/>
              <a:gd name="T18" fmla="*/ 19225 w 21600"/>
              <a:gd name="T19" fmla="*/ 1084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750" y="10833"/>
                </a:moveTo>
                <a:cubicBezTo>
                  <a:pt x="4750" y="10822"/>
                  <a:pt x="4750" y="10811"/>
                  <a:pt x="4750" y="10800"/>
                </a:cubicBezTo>
                <a:cubicBezTo>
                  <a:pt x="4750" y="7458"/>
                  <a:pt x="7458" y="4750"/>
                  <a:pt x="10800" y="4750"/>
                </a:cubicBezTo>
                <a:cubicBezTo>
                  <a:pt x="14141" y="4750"/>
                  <a:pt x="16850" y="7458"/>
                  <a:pt x="16850" y="10800"/>
                </a:cubicBezTo>
                <a:cubicBezTo>
                  <a:pt x="16850" y="10811"/>
                  <a:pt x="16849" y="10822"/>
                  <a:pt x="16849" y="10833"/>
                </a:cubicBezTo>
                <a:lnTo>
                  <a:pt x="21599" y="10860"/>
                </a:lnTo>
                <a:cubicBezTo>
                  <a:pt x="21599" y="10840"/>
                  <a:pt x="21600" y="10820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20"/>
                  <a:pt x="0" y="10840"/>
                  <a:pt x="0" y="10860"/>
                </a:cubicBez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63529"/>
                  <a:invGamma/>
                </a:schemeClr>
              </a:gs>
            </a:gsLst>
            <a:path path="rect">
              <a:fillToRect l="100000" t="100000"/>
            </a:path>
          </a:gradFill>
          <a:ln w="28575" algn="ctr">
            <a:solidFill>
              <a:srgbClr val="FFFFFF">
                <a:alpha val="50000"/>
              </a:srgb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>
            <a:sp3d extrusionH="57150">
              <a:bevelT w="69850" h="69850" prst="divot"/>
            </a:sp3d>
          </a:bodyPr>
          <a:lstStyle/>
          <a:p>
            <a:endParaRPr lang="ru-RU"/>
          </a:p>
        </p:txBody>
      </p:sp>
      <p:sp>
        <p:nvSpPr>
          <p:cNvPr id="56459" name="AutoShape 139"/>
          <p:cNvSpPr>
            <a:spLocks noChangeArrowheads="1"/>
          </p:cNvSpPr>
          <p:nvPr/>
        </p:nvSpPr>
        <p:spPr bwMode="gray">
          <a:xfrm>
            <a:off x="857224" y="3286124"/>
            <a:ext cx="3000396" cy="2786082"/>
          </a:xfrm>
          <a:custGeom>
            <a:avLst/>
            <a:gdLst>
              <a:gd name="G0" fmla="+- 6050 0 0"/>
              <a:gd name="G1" fmla="+- 11775378 0 0"/>
              <a:gd name="G2" fmla="+- 0 0 11775378"/>
              <a:gd name="T0" fmla="*/ 0 256 1"/>
              <a:gd name="T1" fmla="*/ 180 256 1"/>
              <a:gd name="G3" fmla="+- 11775378 T0 T1"/>
              <a:gd name="T2" fmla="*/ 0 256 1"/>
              <a:gd name="T3" fmla="*/ 90 256 1"/>
              <a:gd name="G4" fmla="+- 11775378 T2 T3"/>
              <a:gd name="G5" fmla="*/ G4 2 1"/>
              <a:gd name="T4" fmla="*/ 90 256 1"/>
              <a:gd name="T5" fmla="*/ 0 256 1"/>
              <a:gd name="G6" fmla="+- 11775378 T4 T5"/>
              <a:gd name="G7" fmla="*/ G6 2 1"/>
              <a:gd name="G8" fmla="abs 11775378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6050"/>
              <a:gd name="G18" fmla="*/ 6050 1 2"/>
              <a:gd name="G19" fmla="+- G18 5400 0"/>
              <a:gd name="G20" fmla="cos G19 11775378"/>
              <a:gd name="G21" fmla="sin G19 11775378"/>
              <a:gd name="G22" fmla="+- G20 10800 0"/>
              <a:gd name="G23" fmla="+- G21 10800 0"/>
              <a:gd name="G24" fmla="+- 10800 0 G20"/>
              <a:gd name="G25" fmla="+- 6050 10800 0"/>
              <a:gd name="G26" fmla="?: G9 G17 G25"/>
              <a:gd name="G27" fmla="?: G9 0 21600"/>
              <a:gd name="G28" fmla="cos 10800 11775378"/>
              <a:gd name="G29" fmla="sin 10800 11775378"/>
              <a:gd name="G30" fmla="sin 6050 11775378"/>
              <a:gd name="G31" fmla="+- G28 10800 0"/>
              <a:gd name="G32" fmla="+- G29 10800 0"/>
              <a:gd name="G33" fmla="+- G30 10800 0"/>
              <a:gd name="G34" fmla="?: G4 0 G31"/>
              <a:gd name="G35" fmla="?: 11775378 G34 0"/>
              <a:gd name="G36" fmla="?: G6 G35 G31"/>
              <a:gd name="G37" fmla="+- 21600 0 G36"/>
              <a:gd name="G38" fmla="?: G4 0 G33"/>
              <a:gd name="G39" fmla="?: 11775378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375 w 21600"/>
              <a:gd name="T15" fmla="*/ 10847 h 21600"/>
              <a:gd name="T16" fmla="*/ 10800 w 21600"/>
              <a:gd name="T17" fmla="*/ 4750 h 21600"/>
              <a:gd name="T18" fmla="*/ 19225 w 21600"/>
              <a:gd name="T19" fmla="*/ 10847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4750" y="10833"/>
                </a:moveTo>
                <a:cubicBezTo>
                  <a:pt x="4750" y="10822"/>
                  <a:pt x="4750" y="10811"/>
                  <a:pt x="4750" y="10800"/>
                </a:cubicBezTo>
                <a:cubicBezTo>
                  <a:pt x="4750" y="7458"/>
                  <a:pt x="7458" y="4750"/>
                  <a:pt x="10800" y="4750"/>
                </a:cubicBezTo>
                <a:cubicBezTo>
                  <a:pt x="14141" y="4750"/>
                  <a:pt x="16850" y="7458"/>
                  <a:pt x="16850" y="10800"/>
                </a:cubicBezTo>
                <a:cubicBezTo>
                  <a:pt x="16850" y="10811"/>
                  <a:pt x="16849" y="10822"/>
                  <a:pt x="16849" y="10833"/>
                </a:cubicBezTo>
                <a:lnTo>
                  <a:pt x="21599" y="10860"/>
                </a:lnTo>
                <a:cubicBezTo>
                  <a:pt x="21599" y="10840"/>
                  <a:pt x="21600" y="10820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20"/>
                  <a:pt x="0" y="10840"/>
                  <a:pt x="0" y="10860"/>
                </a:cubicBez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path path="rect">
              <a:fillToRect l="100000" t="100000"/>
            </a:path>
          </a:gradFill>
          <a:ln w="28575" algn="ctr">
            <a:solidFill>
              <a:srgbClr val="FFFFFF">
                <a:alpha val="50000"/>
              </a:srgb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6463" name="AutoShape 143"/>
          <p:cNvSpPr>
            <a:spLocks/>
          </p:cNvSpPr>
          <p:nvPr/>
        </p:nvSpPr>
        <p:spPr bwMode="gray">
          <a:xfrm>
            <a:off x="4643438" y="3214686"/>
            <a:ext cx="4740416" cy="536575"/>
          </a:xfrm>
          <a:prstGeom prst="accentCallout2">
            <a:avLst>
              <a:gd name="adj1" fmla="val 21302"/>
              <a:gd name="adj2" fmla="val -2493"/>
              <a:gd name="adj3" fmla="val 43650"/>
              <a:gd name="adj4" fmla="val -25544"/>
              <a:gd name="adj5" fmla="val 152571"/>
              <a:gd name="adj6" fmla="val -38689"/>
            </a:avLst>
          </a:prstGeom>
          <a:noFill/>
          <a:ln w="9525">
            <a:solidFill>
              <a:srgbClr val="1C1C1C"/>
            </a:solidFill>
            <a:miter lim="800000"/>
            <a:headEnd type="diamond" w="med" len="med"/>
            <a:tailEnd type="diamond" w="med" len="med"/>
          </a:ln>
          <a:effectLst/>
        </p:spPr>
        <p:txBody>
          <a:bodyPr anchor="ctr"/>
          <a:lstStyle/>
          <a:p>
            <a:pPr eaLnBrk="0" hangingPunct="0"/>
            <a:r>
              <a:rPr lang="ru-RU" sz="2800" b="1" dirty="0" smtClean="0">
                <a:solidFill>
                  <a:srgbClr val="1C1C1C"/>
                </a:solidFill>
                <a:latin typeface="Monotype Corsiva" pitchFamily="66" charset="0"/>
              </a:rPr>
              <a:t>Деструктивные</a:t>
            </a:r>
            <a:endParaRPr lang="en-US" sz="2800" b="1" dirty="0">
              <a:solidFill>
                <a:srgbClr val="1C1C1C"/>
              </a:solidFill>
              <a:latin typeface="Monotype Corsiva" pitchFamily="66" charset="0"/>
            </a:endParaRPr>
          </a:p>
        </p:txBody>
      </p:sp>
      <p:sp>
        <p:nvSpPr>
          <p:cNvPr id="56465" name="AutoShape 145"/>
          <p:cNvSpPr>
            <a:spLocks noChangeArrowheads="1"/>
          </p:cNvSpPr>
          <p:nvPr/>
        </p:nvSpPr>
        <p:spPr bwMode="gray">
          <a:xfrm>
            <a:off x="428596" y="5357826"/>
            <a:ext cx="4143404" cy="768350"/>
          </a:xfrm>
          <a:prstGeom prst="chevron">
            <a:avLst>
              <a:gd name="adj" fmla="val 34539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39216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legacyObliqueBottom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6467" name="AutoShape 147"/>
          <p:cNvSpPr>
            <a:spLocks noChangeArrowheads="1"/>
          </p:cNvSpPr>
          <p:nvPr/>
        </p:nvSpPr>
        <p:spPr bwMode="gray">
          <a:xfrm>
            <a:off x="4357686" y="5429264"/>
            <a:ext cx="4572032" cy="625474"/>
          </a:xfrm>
          <a:prstGeom prst="chevron">
            <a:avLst>
              <a:gd name="adj" fmla="val 33308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39216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legacyObliqueBottom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Вызывают эскалацию конфликта </a:t>
            </a:r>
            <a:endParaRPr lang="ru-RU" dirty="0"/>
          </a:p>
        </p:txBody>
      </p:sp>
      <p:sp>
        <p:nvSpPr>
          <p:cNvPr id="21" name="Text Box 151"/>
          <p:cNvSpPr txBox="1">
            <a:spLocks noChangeArrowheads="1"/>
          </p:cNvSpPr>
          <p:nvPr/>
        </p:nvSpPr>
        <p:spPr bwMode="gray">
          <a:xfrm>
            <a:off x="357158" y="5429264"/>
            <a:ext cx="400052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Приводят к решению проблем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143"/>
          <p:cNvSpPr>
            <a:spLocks/>
          </p:cNvSpPr>
          <p:nvPr/>
        </p:nvSpPr>
        <p:spPr bwMode="gray">
          <a:xfrm>
            <a:off x="1000100" y="2285992"/>
            <a:ext cx="4214842" cy="536575"/>
          </a:xfrm>
          <a:prstGeom prst="accentCallout2">
            <a:avLst>
              <a:gd name="adj1" fmla="val 12331"/>
              <a:gd name="adj2" fmla="val 1061"/>
              <a:gd name="adj3" fmla="val 12333"/>
              <a:gd name="adj4" fmla="val -16706"/>
              <a:gd name="adj5" fmla="val 336439"/>
              <a:gd name="adj6" fmla="val -19907"/>
            </a:avLst>
          </a:prstGeom>
          <a:noFill/>
          <a:ln w="9525">
            <a:solidFill>
              <a:srgbClr val="1C1C1C"/>
            </a:solidFill>
            <a:miter lim="800000"/>
            <a:headEnd type="diamond" w="med" len="med"/>
            <a:tailEnd type="diamond" w="med" len="med"/>
          </a:ln>
          <a:effectLst/>
        </p:spPr>
        <p:txBody>
          <a:bodyPr anchor="ctr"/>
          <a:lstStyle/>
          <a:p>
            <a:pPr eaLnBrk="0" hangingPunct="0"/>
            <a:r>
              <a:rPr lang="ru-RU" sz="2800" b="1" dirty="0" smtClean="0">
                <a:solidFill>
                  <a:srgbClr val="1C1C1C"/>
                </a:solidFill>
                <a:latin typeface="Monotype Corsiva" pitchFamily="66" charset="0"/>
              </a:rPr>
              <a:t>Конструктивные</a:t>
            </a:r>
            <a:endParaRPr lang="en-US" sz="2800" b="1" dirty="0">
              <a:solidFill>
                <a:srgbClr val="1C1C1C"/>
              </a:solidFill>
              <a:latin typeface="Monotype Corsiva" pitchFamily="66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24804">
            <a:off x="3681635" y="1544829"/>
            <a:ext cx="2688205" cy="2016154"/>
          </a:xfrm>
          <a:prstGeom prst="roundRect">
            <a:avLst/>
          </a:prstGeom>
          <a:ln>
            <a:headEnd/>
            <a:tailEnd/>
          </a:ln>
          <a:effectLst>
            <a:outerShdw blurRad="50800" dist="25000" dir="5400000" rotWithShape="0">
              <a:srgbClr val="000000">
                <a:alpha val="40000"/>
              </a:srgbClr>
            </a:outerShdw>
            <a:softEdge rad="3175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839096">
            <a:off x="6362124" y="3249409"/>
            <a:ext cx="2479229" cy="1884214"/>
          </a:xfrm>
          <a:prstGeom prst="roundRect">
            <a:avLst/>
          </a:prstGeom>
          <a:ln>
            <a:headEnd/>
            <a:tailEnd/>
          </a:ln>
          <a:effectLst>
            <a:outerShdw blurRad="50800" dist="25000" dir="5400000" rotWithShape="0">
              <a:srgbClr val="000000">
                <a:alpha val="40000"/>
              </a:srgbClr>
            </a:outerShdw>
            <a:softEdge rad="3175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6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428604"/>
            <a:ext cx="8229600" cy="7461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конфликтов</a:t>
            </a:r>
            <a:endParaRPr lang="en-US" sz="4000" dirty="0">
              <a:ln>
                <a:solidFill>
                  <a:schemeClr val="accent5">
                    <a:lumMod val="25000"/>
                  </a:schemeClr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57158" y="1857364"/>
            <a:ext cx="8358246" cy="2428892"/>
            <a:chOff x="720" y="1392"/>
            <a:chExt cx="4058" cy="480"/>
          </a:xfrm>
        </p:grpSpPr>
        <p:sp>
          <p:nvSpPr>
            <p:cNvPr id="6158" name="AutoShape 14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shade val="92157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160" name="AutoShape 16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61" name="AutoShape 17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</a:schemeClr>
                  </a:gs>
                  <a:gs pos="100000">
                    <a:schemeClr val="fol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6179" name="AutoShape 35"/>
          <p:cNvSpPr>
            <a:spLocks noChangeArrowheads="1"/>
          </p:cNvSpPr>
          <p:nvPr/>
        </p:nvSpPr>
        <p:spPr bwMode="auto">
          <a:xfrm>
            <a:off x="1285852" y="1357298"/>
            <a:ext cx="6553200" cy="720725"/>
          </a:xfrm>
          <a:prstGeom prst="roundRect">
            <a:avLst>
              <a:gd name="adj" fmla="val 0"/>
            </a:avLst>
          </a:prstGeom>
          <a:noFill/>
          <a:ln w="19050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800" b="1" dirty="0">
              <a:solidFill>
                <a:srgbClr val="C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31" name="Text Box 23"/>
          <p:cNvSpPr txBox="1">
            <a:spLocks noChangeArrowheads="1"/>
          </p:cNvSpPr>
          <p:nvPr/>
        </p:nvSpPr>
        <p:spPr bwMode="black">
          <a:xfrm>
            <a:off x="857224" y="2428868"/>
            <a:ext cx="76438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4000" b="1" dirty="0" smtClean="0">
                <a:latin typeface="Monotype Corsiva" pitchFamily="66" charset="0"/>
              </a:rPr>
              <a:t>случайные, стихийно возникающие </a:t>
            </a:r>
            <a:endParaRPr lang="en-US" sz="4000" b="1" dirty="0">
              <a:solidFill>
                <a:schemeClr val="accent4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85720" y="4357694"/>
            <a:ext cx="8429684" cy="1857388"/>
            <a:chOff x="720" y="1392"/>
            <a:chExt cx="4058" cy="480"/>
          </a:xfrm>
        </p:grpSpPr>
        <p:sp>
          <p:nvSpPr>
            <p:cNvPr id="23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FFFF00"/>
                </a:gs>
                <a:gs pos="50000">
                  <a:srgbClr val="FFFF00">
                    <a:alpha val="12000"/>
                  </a:srgbClr>
                </a:gs>
                <a:gs pos="100000">
                  <a:srgbClr val="FFFF00">
                    <a:alpha val="31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" name="Group 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25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7" name="Text Box 23"/>
          <p:cNvSpPr txBox="1">
            <a:spLocks noChangeArrowheads="1"/>
          </p:cNvSpPr>
          <p:nvPr/>
        </p:nvSpPr>
        <p:spPr bwMode="black">
          <a:xfrm>
            <a:off x="1285820" y="4786322"/>
            <a:ext cx="785818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>
              <a:spcBef>
                <a:spcPts val="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40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Monotype Corsiva" pitchFamily="66" charset="0"/>
              </a:rPr>
              <a:t>хронические, сознательно провоцируемые</a:t>
            </a:r>
            <a:endParaRPr lang="en-US" sz="4000" b="1" dirty="0">
              <a:solidFill>
                <a:schemeClr val="accent4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6" grpId="1"/>
      <p:bldP spid="6179" grpId="0"/>
      <p:bldP spid="31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428604"/>
            <a:ext cx="8229600" cy="7461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конфликтов</a:t>
            </a:r>
            <a:endParaRPr lang="en-US" sz="4000" dirty="0">
              <a:ln>
                <a:solidFill>
                  <a:schemeClr val="accent5">
                    <a:lumMod val="25000"/>
                  </a:schemeClr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71472" y="2857496"/>
            <a:ext cx="8072494" cy="1258884"/>
            <a:chOff x="720" y="1392"/>
            <a:chExt cx="4058" cy="480"/>
          </a:xfrm>
        </p:grpSpPr>
        <p:sp>
          <p:nvSpPr>
            <p:cNvPr id="6148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FFFF00"/>
                </a:gs>
                <a:gs pos="50000">
                  <a:srgbClr val="FFFF00">
                    <a:alpha val="12000"/>
                  </a:srgbClr>
                </a:gs>
                <a:gs pos="100000">
                  <a:srgbClr val="FFFF00">
                    <a:alpha val="31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150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51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71472" y="4214818"/>
            <a:ext cx="8072494" cy="1258884"/>
            <a:chOff x="720" y="1392"/>
            <a:chExt cx="4058" cy="480"/>
          </a:xfrm>
        </p:grpSpPr>
        <p:sp>
          <p:nvSpPr>
            <p:cNvPr id="6158" name="AutoShape 14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shade val="92157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160" name="AutoShape 16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61" name="AutoShape 17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</a:schemeClr>
                  </a:gs>
                  <a:gs pos="100000">
                    <a:schemeClr val="fol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571472" y="1500174"/>
            <a:ext cx="8072494" cy="1258884"/>
            <a:chOff x="720" y="1392"/>
            <a:chExt cx="4058" cy="480"/>
          </a:xfrm>
        </p:grpSpPr>
        <p:sp>
          <p:nvSpPr>
            <p:cNvPr id="6163" name="AutoShape 19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>
                    <a:alpha val="33000"/>
                  </a:schemeClr>
                </a:gs>
                <a:gs pos="50000">
                  <a:schemeClr val="accent1">
                    <a:gamma/>
                    <a:shade val="92157"/>
                    <a:invGamma/>
                    <a:alpha val="59000"/>
                  </a:schemeClr>
                </a:gs>
                <a:gs pos="100000">
                  <a:schemeClr val="accent1">
                    <a:alpha val="65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165" name="AutoShape 21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66" name="AutoShape 22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6167" name="Text Box 23"/>
          <p:cNvSpPr txBox="1">
            <a:spLocks noChangeArrowheads="1"/>
          </p:cNvSpPr>
          <p:nvPr/>
        </p:nvSpPr>
        <p:spPr bwMode="black">
          <a:xfrm>
            <a:off x="714348" y="1928802"/>
            <a:ext cx="77153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Производственно-деловой конфликт</a:t>
            </a:r>
            <a:endParaRPr lang="en-US" sz="2800" b="1" dirty="0">
              <a:solidFill>
                <a:schemeClr val="accent4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79" name="AutoShape 35"/>
          <p:cNvSpPr>
            <a:spLocks noChangeArrowheads="1"/>
          </p:cNvSpPr>
          <p:nvPr/>
        </p:nvSpPr>
        <p:spPr bwMode="auto">
          <a:xfrm>
            <a:off x="1285852" y="1357298"/>
            <a:ext cx="6553200" cy="720725"/>
          </a:xfrm>
          <a:prstGeom prst="roundRect">
            <a:avLst>
              <a:gd name="adj" fmla="val 0"/>
            </a:avLst>
          </a:prstGeom>
          <a:noFill/>
          <a:ln w="19050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800" b="1" dirty="0">
              <a:solidFill>
                <a:srgbClr val="C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black">
          <a:xfrm>
            <a:off x="714348" y="3071810"/>
            <a:ext cx="78581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Межличностный конфликт </a:t>
            </a:r>
            <a:endParaRPr lang="en-US" sz="2800" b="1" dirty="0">
              <a:solidFill>
                <a:schemeClr val="accent4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 Box 23"/>
          <p:cNvSpPr txBox="1">
            <a:spLocks noChangeArrowheads="1"/>
          </p:cNvSpPr>
          <p:nvPr/>
        </p:nvSpPr>
        <p:spPr bwMode="black">
          <a:xfrm>
            <a:off x="714348" y="4643446"/>
            <a:ext cx="78581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800" i="1" dirty="0" smtClean="0"/>
              <a:t>	</a:t>
            </a:r>
            <a:r>
              <a:rPr lang="ru-RU" sz="2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Межгрупповой конфликт</a:t>
            </a:r>
            <a:endParaRPr lang="en-US" sz="2800" b="1" dirty="0">
              <a:solidFill>
                <a:schemeClr val="accent4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571472" y="5599116"/>
            <a:ext cx="8072494" cy="1258884"/>
            <a:chOff x="720" y="1392"/>
            <a:chExt cx="4058" cy="480"/>
          </a:xfrm>
        </p:grpSpPr>
        <p:sp>
          <p:nvSpPr>
            <p:cNvPr id="23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FFFF00"/>
                </a:gs>
                <a:gs pos="50000">
                  <a:srgbClr val="FFFF00">
                    <a:alpha val="12000"/>
                  </a:srgbClr>
                </a:gs>
                <a:gs pos="100000">
                  <a:srgbClr val="FFFF00">
                    <a:alpha val="31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" name="Group 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25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0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7" name="Text Box 23"/>
          <p:cNvSpPr txBox="1">
            <a:spLocks noChangeArrowheads="1"/>
          </p:cNvSpPr>
          <p:nvPr/>
        </p:nvSpPr>
        <p:spPr bwMode="black">
          <a:xfrm>
            <a:off x="714348" y="5715016"/>
            <a:ext cx="78581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Внутриличностные</a:t>
            </a:r>
            <a:r>
              <a:rPr lang="ru-RU" sz="2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конфликты</a:t>
            </a:r>
            <a:endParaRPr lang="en-US" sz="2800" b="1" dirty="0">
              <a:solidFill>
                <a:schemeClr val="accent4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67" grpId="0"/>
      <p:bldP spid="6179" grpId="0"/>
      <p:bldP spid="30" grpId="0"/>
      <p:bldP spid="31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 descr="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11450" cy="6858000"/>
          </a:xfrm>
          <a:prstGeom prst="rect">
            <a:avLst/>
          </a:prstGeom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142852"/>
            <a:ext cx="7786742" cy="1031853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конфликтов</a:t>
            </a:r>
            <a:r>
              <a:rPr lang="ru-RU" sz="4000" kern="1200" dirty="0" smtClean="0">
                <a:solidFill>
                  <a:schemeClr val="tx1"/>
                </a:solidFill>
              </a:rPr>
              <a:t> </a:t>
            </a:r>
            <a:r>
              <a:rPr lang="ru-RU" sz="4000" kern="1200" dirty="0" smtClean="0">
                <a:ln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4000" dirty="0" smtClean="0">
                <a:ln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степени остроты противоречий</a:t>
            </a:r>
            <a:endParaRPr lang="en-US" sz="4000" dirty="0">
              <a:ln>
                <a:solidFill>
                  <a:schemeClr val="accent5">
                    <a:lumMod val="25000"/>
                  </a:schemeClr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71472" y="2357430"/>
            <a:ext cx="3929090" cy="1000132"/>
            <a:chOff x="720" y="1392"/>
            <a:chExt cx="4058" cy="480"/>
          </a:xfrm>
          <a:solidFill>
            <a:schemeClr val="accent3">
              <a:lumMod val="50000"/>
            </a:schemeClr>
          </a:solidFill>
        </p:grpSpPr>
        <p:sp>
          <p:nvSpPr>
            <p:cNvPr id="6148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ln w="9525">
              <a:solidFill>
                <a:srgbClr val="00B050"/>
              </a:solidFill>
              <a:round/>
              <a:headEnd/>
              <a:tailEnd/>
            </a:ln>
            <a:effectLst/>
          </p:spPr>
          <p:style>
            <a:lnRef idx="0">
              <a:scrgbClr r="0" g="0" b="0"/>
            </a:lnRef>
            <a:fillRef idx="1002">
              <a:schemeClr val="lt1"/>
            </a:fillRef>
            <a:effectRef idx="0">
              <a:scrgbClr r="0" g="0" b="0"/>
            </a:effectRef>
            <a:fontRef idx="major"/>
          </p:style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  <a:grpFill/>
          </p:grpSpPr>
          <p:sp>
            <p:nvSpPr>
              <p:cNvPr id="6150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ln w="9525">
                <a:solidFill>
                  <a:srgbClr val="00B050"/>
                </a:solidFill>
                <a:round/>
                <a:headEnd/>
                <a:tailEnd/>
              </a:ln>
              <a:effectLst/>
            </p:spPr>
            <p:style>
              <a:lnRef idx="0">
                <a:scrgbClr r="0" g="0" b="0"/>
              </a:lnRef>
              <a:fillRef idx="1002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51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ln w="9525">
                <a:solidFill>
                  <a:srgbClr val="00B050"/>
                </a:solidFill>
                <a:round/>
                <a:headEnd/>
                <a:tailEnd/>
              </a:ln>
              <a:effectLst/>
            </p:spPr>
            <p:style>
              <a:lnRef idx="0">
                <a:scrgbClr r="0" g="0" b="0"/>
              </a:lnRef>
              <a:fillRef idx="1002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71472" y="3429000"/>
            <a:ext cx="3929090" cy="1143008"/>
            <a:chOff x="720" y="1392"/>
            <a:chExt cx="4058" cy="480"/>
          </a:xfrm>
        </p:grpSpPr>
        <p:sp>
          <p:nvSpPr>
            <p:cNvPr id="6158" name="AutoShape 14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folHlink"/>
                </a:gs>
                <a:gs pos="50000">
                  <a:schemeClr val="folHlink">
                    <a:gamma/>
                    <a:shade val="92157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160" name="AutoShape 16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61" name="AutoShape 17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</a:schemeClr>
                  </a:gs>
                  <a:gs pos="100000">
                    <a:schemeClr val="folHlink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571472" y="1428736"/>
            <a:ext cx="4000528" cy="928694"/>
            <a:chOff x="720" y="1392"/>
            <a:chExt cx="4058" cy="480"/>
          </a:xfrm>
        </p:grpSpPr>
        <p:sp>
          <p:nvSpPr>
            <p:cNvPr id="6163" name="AutoShape 19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>
                    <a:alpha val="33000"/>
                  </a:schemeClr>
                </a:gs>
                <a:gs pos="50000">
                  <a:schemeClr val="accent1">
                    <a:gamma/>
                    <a:shade val="92157"/>
                    <a:invGamma/>
                    <a:alpha val="59000"/>
                  </a:schemeClr>
                </a:gs>
                <a:gs pos="100000">
                  <a:schemeClr val="accent1">
                    <a:alpha val="65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165" name="AutoShape 21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66" name="AutoShape 22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6167" name="Text Box 23"/>
          <p:cNvSpPr txBox="1">
            <a:spLocks noChangeArrowheads="1"/>
          </p:cNvSpPr>
          <p:nvPr/>
        </p:nvSpPr>
        <p:spPr bwMode="black">
          <a:xfrm>
            <a:off x="714348" y="1714488"/>
            <a:ext cx="33575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недовольство</a:t>
            </a:r>
            <a:endParaRPr lang="en-US" sz="2800" b="1" dirty="0">
              <a:solidFill>
                <a:schemeClr val="accent4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79" name="AutoShape 35"/>
          <p:cNvSpPr>
            <a:spLocks noChangeArrowheads="1"/>
          </p:cNvSpPr>
          <p:nvPr/>
        </p:nvSpPr>
        <p:spPr bwMode="auto">
          <a:xfrm>
            <a:off x="1285852" y="1357298"/>
            <a:ext cx="6553200" cy="720725"/>
          </a:xfrm>
          <a:prstGeom prst="roundRect">
            <a:avLst>
              <a:gd name="adj" fmla="val 0"/>
            </a:avLst>
          </a:prstGeom>
          <a:noFill/>
          <a:ln w="19050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800" b="1" dirty="0">
              <a:solidFill>
                <a:srgbClr val="C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black">
          <a:xfrm>
            <a:off x="785786" y="2643182"/>
            <a:ext cx="35719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разногласие</a:t>
            </a:r>
            <a:endParaRPr lang="en-US" sz="2800" b="1" dirty="0">
              <a:solidFill>
                <a:schemeClr val="accent4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 Box 23"/>
          <p:cNvSpPr txBox="1">
            <a:spLocks noChangeArrowheads="1"/>
          </p:cNvSpPr>
          <p:nvPr/>
        </p:nvSpPr>
        <p:spPr bwMode="black">
          <a:xfrm>
            <a:off x="714348" y="3786190"/>
            <a:ext cx="38576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противодействие</a:t>
            </a:r>
            <a:endParaRPr lang="en-US" sz="2800" b="1" dirty="0">
              <a:solidFill>
                <a:schemeClr val="accent4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AutoShape 4"/>
          <p:cNvSpPr>
            <a:spLocks noChangeArrowheads="1"/>
          </p:cNvSpPr>
          <p:nvPr/>
        </p:nvSpPr>
        <p:spPr bwMode="gray">
          <a:xfrm>
            <a:off x="571299" y="5571753"/>
            <a:ext cx="3896311" cy="902200"/>
          </a:xfrm>
          <a:prstGeom prst="roundRect">
            <a:avLst>
              <a:gd name="adj" fmla="val 17509"/>
            </a:avLst>
          </a:prstGeom>
          <a:solidFill>
            <a:srgbClr val="00B0F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indent="457200" algn="just">
              <a:buClr>
                <a:schemeClr val="tx1"/>
              </a:buClr>
              <a:buFont typeface="Wingdings" pitchFamily="2" charset="2"/>
              <a:buChar char="ü"/>
            </a:pPr>
            <a:endParaRPr lang="ru-RU" sz="2800" b="1" dirty="0">
              <a:solidFill>
                <a:schemeClr val="accent4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" name="Рисунок 35" descr="104304197.jpg"/>
          <p:cNvPicPr>
            <a:picLocks noChangeAspect="1"/>
          </p:cNvPicPr>
          <p:nvPr/>
        </p:nvPicPr>
        <p:blipFill>
          <a:blip r:embed="rId4"/>
          <a:srcRect t="10475"/>
          <a:stretch>
            <a:fillRect/>
          </a:stretch>
        </p:blipFill>
        <p:spPr>
          <a:xfrm>
            <a:off x="4714876" y="1285860"/>
            <a:ext cx="3973593" cy="26698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" name="Рисунок 42" descr="80487061.jpg"/>
          <p:cNvPicPr>
            <a:picLocks noChangeAspect="1"/>
          </p:cNvPicPr>
          <p:nvPr/>
        </p:nvPicPr>
        <p:blipFill>
          <a:blip r:embed="rId5"/>
          <a:srcRect l="2959" t="8876" r="8549" b="6546"/>
          <a:stretch>
            <a:fillRect/>
          </a:stretch>
        </p:blipFill>
        <p:spPr>
          <a:xfrm>
            <a:off x="4857752" y="4071942"/>
            <a:ext cx="3920980" cy="2498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44" name="Group 18"/>
          <p:cNvGrpSpPr>
            <a:grpSpLocks/>
          </p:cNvGrpSpPr>
          <p:nvPr/>
        </p:nvGrpSpPr>
        <p:grpSpPr bwMode="auto">
          <a:xfrm>
            <a:off x="571472" y="4572008"/>
            <a:ext cx="4000528" cy="928694"/>
            <a:chOff x="720" y="1392"/>
            <a:chExt cx="4058" cy="480"/>
          </a:xfrm>
        </p:grpSpPr>
        <p:sp>
          <p:nvSpPr>
            <p:cNvPr id="45" name="AutoShape 19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>
                    <a:alpha val="33000"/>
                  </a:schemeClr>
                </a:gs>
                <a:gs pos="50000">
                  <a:schemeClr val="accent1">
                    <a:gamma/>
                    <a:shade val="92157"/>
                    <a:invGamma/>
                    <a:alpha val="59000"/>
                  </a:schemeClr>
                </a:gs>
                <a:gs pos="100000">
                  <a:schemeClr val="accent1">
                    <a:alpha val="65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6" name="Group 20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47" name="AutoShape 21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8" name="AutoShape 22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2" name="Text Box 23"/>
          <p:cNvSpPr txBox="1">
            <a:spLocks noChangeArrowheads="1"/>
          </p:cNvSpPr>
          <p:nvPr/>
        </p:nvSpPr>
        <p:spPr bwMode="black">
          <a:xfrm>
            <a:off x="714348" y="5786454"/>
            <a:ext cx="38576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вражда</a:t>
            </a:r>
            <a:endParaRPr lang="en-US" sz="2800" b="1" dirty="0">
              <a:solidFill>
                <a:schemeClr val="accent4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 Box 23"/>
          <p:cNvSpPr txBox="1">
            <a:spLocks noChangeArrowheads="1"/>
          </p:cNvSpPr>
          <p:nvPr/>
        </p:nvSpPr>
        <p:spPr bwMode="black">
          <a:xfrm>
            <a:off x="642910" y="4643446"/>
            <a:ext cx="38576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раздор</a:t>
            </a:r>
            <a:endParaRPr lang="en-US" sz="2800" b="1" dirty="0">
              <a:solidFill>
                <a:schemeClr val="accent4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67" grpId="0"/>
      <p:bldP spid="30" grpId="0"/>
      <p:bldP spid="31" grpId="0"/>
      <p:bldP spid="32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11450" cy="6858000"/>
          </a:xfrm>
          <a:prstGeom prst="rect">
            <a:avLst/>
          </a:prstGeom>
        </p:spPr>
      </p:pic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428596" y="357166"/>
            <a:ext cx="3286125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817563" algn="l"/>
              </a:tabLst>
            </a:pPr>
            <a:r>
              <a:rPr lang="ru-RU" sz="3200" b="1" dirty="0" smtClean="0">
                <a:latin typeface="Monotype Corsiva" pitchFamily="66" charset="0"/>
                <a:cs typeface="Times New Roman" pitchFamily="18" charset="0"/>
              </a:rPr>
              <a:t>Причины личностных конфликтов</a:t>
            </a:r>
            <a:endParaRPr lang="ru-RU" sz="3200" b="1" dirty="0">
              <a:latin typeface="Monotype Corsiva" pitchFamily="66" charset="0"/>
              <a:cs typeface="Times New Roman" pitchFamily="18" charset="0"/>
            </a:endParaRPr>
          </a:p>
          <a:p>
            <a:pPr algn="ctr">
              <a:tabLst>
                <a:tab pos="817563" algn="l"/>
              </a:tabLst>
            </a:pPr>
            <a:endParaRPr lang="ru-RU" sz="2000" dirty="0"/>
          </a:p>
          <a:p>
            <a:pPr eaLnBrk="0" hangingPunct="0">
              <a:buFontTx/>
              <a:buChar char="•"/>
              <a:tabLst>
                <a:tab pos="817563" algn="l"/>
              </a:tabLst>
            </a:pPr>
            <a:r>
              <a:rPr lang="ru-RU" sz="2400" b="1" dirty="0" smtClean="0"/>
              <a:t>страх за собственную безопасность;</a:t>
            </a:r>
          </a:p>
          <a:p>
            <a:pPr eaLnBrk="0" hangingPunct="0">
              <a:buFontTx/>
              <a:buChar char="•"/>
              <a:tabLst>
                <a:tab pos="817563" algn="l"/>
              </a:tabLst>
            </a:pPr>
            <a:r>
              <a:rPr lang="ru-RU" sz="2400" b="1" dirty="0" smtClean="0"/>
              <a:t> недостаточное общественное признание;</a:t>
            </a:r>
          </a:p>
          <a:p>
            <a:pPr eaLnBrk="0" hangingPunct="0">
              <a:buFontTx/>
              <a:buChar char="•"/>
              <a:tabLst>
                <a:tab pos="817563" algn="l"/>
              </a:tabLst>
            </a:pPr>
            <a:r>
              <a:rPr lang="ru-RU" sz="2400" b="1" dirty="0" smtClean="0"/>
              <a:t> чувство обиды; </a:t>
            </a:r>
          </a:p>
          <a:p>
            <a:pPr eaLnBrk="0" hangingPunct="0">
              <a:buFontTx/>
              <a:buChar char="•"/>
              <a:tabLst>
                <a:tab pos="817563" algn="l"/>
              </a:tabLst>
            </a:pPr>
            <a:r>
              <a:rPr lang="ru-RU" sz="2400" b="1" dirty="0" smtClean="0"/>
              <a:t>зависть; </a:t>
            </a:r>
          </a:p>
          <a:p>
            <a:pPr eaLnBrk="0" hangingPunct="0">
              <a:buFontTx/>
              <a:buChar char="•"/>
              <a:tabLst>
                <a:tab pos="817563" algn="l"/>
              </a:tabLst>
            </a:pPr>
            <a:r>
              <a:rPr lang="ru-RU" sz="2400" b="1" dirty="0" smtClean="0"/>
              <a:t> месть; </a:t>
            </a:r>
          </a:p>
          <a:p>
            <a:pPr eaLnBrk="0" hangingPunct="0">
              <a:buFontTx/>
              <a:buChar char="•"/>
              <a:tabLst>
                <a:tab pos="817563" algn="l"/>
              </a:tabLst>
            </a:pPr>
            <a:r>
              <a:rPr lang="ru-RU" sz="2400" b="1" dirty="0" smtClean="0"/>
              <a:t>завышенная самооценка</a:t>
            </a:r>
            <a:r>
              <a:rPr lang="ru-RU" sz="2400" b="1" dirty="0" smtClean="0">
                <a:cs typeface="Times New Roman" pitchFamily="18" charset="0"/>
              </a:rPr>
              <a:t>.</a:t>
            </a:r>
            <a:endParaRPr lang="ru-RU" sz="2400" b="1" dirty="0"/>
          </a:p>
        </p:txBody>
      </p:sp>
      <p:pic>
        <p:nvPicPr>
          <p:cNvPr id="4" name="Рисунок 3" descr="130880051.jpg"/>
          <p:cNvPicPr>
            <a:picLocks noChangeAspect="1"/>
          </p:cNvPicPr>
          <p:nvPr/>
        </p:nvPicPr>
        <p:blipFill>
          <a:blip r:embed="rId4"/>
          <a:srcRect t="11062"/>
          <a:stretch>
            <a:fillRect/>
          </a:stretch>
        </p:blipFill>
        <p:spPr>
          <a:xfrm>
            <a:off x="3857620" y="428604"/>
            <a:ext cx="4819650" cy="2871785"/>
          </a:xfrm>
          <a:prstGeom prst="roundRect">
            <a:avLst>
              <a:gd name="adj" fmla="val 1881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130851691.jpg"/>
          <p:cNvPicPr>
            <a:picLocks noChangeAspect="1"/>
          </p:cNvPicPr>
          <p:nvPr/>
        </p:nvPicPr>
        <p:blipFill>
          <a:blip r:embed="rId5"/>
          <a:srcRect t="8876"/>
          <a:stretch>
            <a:fillRect/>
          </a:stretch>
        </p:blipFill>
        <p:spPr>
          <a:xfrm>
            <a:off x="3929058" y="3500438"/>
            <a:ext cx="4829175" cy="29336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0" y="0"/>
            <a:ext cx="9111450" cy="6858000"/>
          </a:xfrm>
          <a:prstGeom prst="rect">
            <a:avLst/>
          </a:prstGeom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571472" y="571481"/>
            <a:ext cx="8229600" cy="142876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Спасибо</a:t>
            </a:r>
            <a:r>
              <a:rPr kumimoji="0" lang="ru-RU" sz="5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за внимание!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 descr="73532495.jpg"/>
          <p:cNvPicPr>
            <a:picLocks noChangeAspect="1"/>
          </p:cNvPicPr>
          <p:nvPr/>
        </p:nvPicPr>
        <p:blipFill>
          <a:blip r:embed="rId3"/>
          <a:srcRect l="11538" t="9493" r="18270"/>
          <a:stretch>
            <a:fillRect/>
          </a:stretch>
        </p:blipFill>
        <p:spPr>
          <a:xfrm>
            <a:off x="428596" y="1571612"/>
            <a:ext cx="5214974" cy="4500570"/>
          </a:xfrm>
          <a:prstGeom prst="roundRect">
            <a:avLst>
              <a:gd name="adj" fmla="val 1938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5786446" y="2643182"/>
            <a:ext cx="3143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педагог-психолог высшей категории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theme/theme1.xml><?xml version="1.0" encoding="utf-8"?>
<a:theme xmlns:a="http://schemas.openxmlformats.org/drawingml/2006/main" name="597TGp_Child_light_ani">
  <a:themeElements>
    <a:clrScheme name="Default Design 1">
      <a:dk1>
        <a:srgbClr val="000000"/>
      </a:dk1>
      <a:lt1>
        <a:srgbClr val="BBEAA8"/>
      </a:lt1>
      <a:dk2>
        <a:srgbClr val="063C60"/>
      </a:dk2>
      <a:lt2>
        <a:srgbClr val="FFFFFF"/>
      </a:lt2>
      <a:accent1>
        <a:srgbClr val="5598CF"/>
      </a:accent1>
      <a:accent2>
        <a:srgbClr val="AAD955"/>
      </a:accent2>
      <a:accent3>
        <a:srgbClr val="DAF3D1"/>
      </a:accent3>
      <a:accent4>
        <a:srgbClr val="000000"/>
      </a:accent4>
      <a:accent5>
        <a:srgbClr val="B4CAE4"/>
      </a:accent5>
      <a:accent6>
        <a:srgbClr val="9AC44C"/>
      </a:accent6>
      <a:hlink>
        <a:srgbClr val="C7AA6F"/>
      </a:hlink>
      <a:folHlink>
        <a:srgbClr val="9E65B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597TGp_Child_light_ani">
  <a:themeElements>
    <a:clrScheme name="Default Design 1">
      <a:dk1>
        <a:srgbClr val="000000"/>
      </a:dk1>
      <a:lt1>
        <a:srgbClr val="BBEAA8"/>
      </a:lt1>
      <a:dk2>
        <a:srgbClr val="063C60"/>
      </a:dk2>
      <a:lt2>
        <a:srgbClr val="FFFFFF"/>
      </a:lt2>
      <a:accent1>
        <a:srgbClr val="5598CF"/>
      </a:accent1>
      <a:accent2>
        <a:srgbClr val="AAD955"/>
      </a:accent2>
      <a:accent3>
        <a:srgbClr val="DAF3D1"/>
      </a:accent3>
      <a:accent4>
        <a:srgbClr val="000000"/>
      </a:accent4>
      <a:accent5>
        <a:srgbClr val="B4CAE4"/>
      </a:accent5>
      <a:accent6>
        <a:srgbClr val="9AC44C"/>
      </a:accent6>
      <a:hlink>
        <a:srgbClr val="C7AA6F"/>
      </a:hlink>
      <a:folHlink>
        <a:srgbClr val="9E65B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1848</Words>
  <Application>Microsoft Office PowerPoint</Application>
  <PresentationFormat>Экран (4:3)</PresentationFormat>
  <Paragraphs>142</Paragraphs>
  <Slides>14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597TGp_Child_light_ani</vt:lpstr>
      <vt:lpstr>1_Тема Office</vt:lpstr>
      <vt:lpstr>2_Тема Office</vt:lpstr>
      <vt:lpstr>1_597TGp_Child_light_ani</vt:lpstr>
      <vt:lpstr>3_Тема Office</vt:lpstr>
      <vt:lpstr>Слайд 1</vt:lpstr>
      <vt:lpstr>Слайд 2</vt:lpstr>
      <vt:lpstr>Слайд 3</vt:lpstr>
      <vt:lpstr>Слайд 4</vt:lpstr>
      <vt:lpstr>Источники и виды конфликтов</vt:lpstr>
      <vt:lpstr>Слайд 6</vt:lpstr>
      <vt:lpstr>Источники и виды конфликтов</vt:lpstr>
      <vt:lpstr>По  степени  проявления</vt:lpstr>
      <vt:lpstr>По влиянию на психологический климат  </vt:lpstr>
      <vt:lpstr>Виды конфликтов</vt:lpstr>
      <vt:lpstr>Виды конфликтов</vt:lpstr>
      <vt:lpstr>Виды конфликтов по степени остроты противоречий</vt:lpstr>
      <vt:lpstr>Слайд 13</vt:lpstr>
      <vt:lpstr>Слайд 14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41</cp:revision>
  <dcterms:created xsi:type="dcterms:W3CDTF">2012-02-04T13:02:22Z</dcterms:created>
  <dcterms:modified xsi:type="dcterms:W3CDTF">2012-03-14T08:24:22Z</dcterms:modified>
</cp:coreProperties>
</file>