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9" r:id="rId2"/>
    <p:sldId id="268" r:id="rId3"/>
    <p:sldId id="267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3476" autoAdjust="0"/>
  </p:normalViewPr>
  <p:slideViewPr>
    <p:cSldViewPr>
      <p:cViewPr>
        <p:scale>
          <a:sx n="83" d="100"/>
          <a:sy n="83" d="100"/>
        </p:scale>
        <p:origin x="-1788" y="-5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9F51B-ED8E-4E15-8FC4-9554BDF38B1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B9EF6-5872-4DED-9EB2-DF235E8C607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9B9EF6-5872-4DED-9EB2-DF235E8C6071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alpha val="37000"/>
              </a:srgbClr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CA619-CDBA-4CB0-8B99-97746567A267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0F6FE-A81D-4F04-95E0-34376CC25C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5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3042" y="928670"/>
            <a:ext cx="8229600" cy="11430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Критика </a:t>
            </a:r>
            <a: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бывает разной</a:t>
            </a:r>
            <a:endParaRPr lang="ru-RU" sz="6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6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6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928662" y="142852"/>
            <a:ext cx="72860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Критика и самокритика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Содержимое 2"/>
          <p:cNvSpPr>
            <a:spLocks noGrp="1"/>
          </p:cNvSpPr>
          <p:nvPr>
            <p:ph idx="1"/>
          </p:nvPr>
        </p:nvSpPr>
        <p:spPr>
          <a:xfrm>
            <a:off x="1714480" y="1214422"/>
            <a:ext cx="6643734" cy="185738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/>
              <a:t>   Честную критику выслушивать трудно, особенно от родных, знакомых, друзей и чужих</a:t>
            </a:r>
            <a:r>
              <a:rPr lang="en-US" sz="2800" b="1" dirty="0" smtClean="0"/>
              <a:t>.</a:t>
            </a:r>
            <a:endParaRPr lang="ru-RU" sz="2800" dirty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6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728"/>
            <a:ext cx="8215338" cy="1071570"/>
          </a:xfrm>
        </p:spPr>
        <p:txBody>
          <a:bodyPr/>
          <a:lstStyle/>
          <a:p>
            <a:r>
              <a:rPr lang="ru-RU" sz="2000" b="1" dirty="0"/>
              <a:t>Критика </a:t>
            </a:r>
            <a:r>
              <a:rPr lang="ru-RU" sz="2000" dirty="0"/>
              <a:t>— форма контроля и оценки действий, которые не всегда соответствуют требованиям, предъявляемым коллективом к каждой личности.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1285860"/>
            <a:ext cx="878684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Выделяют два вида критики: деловую и </a:t>
            </a:r>
            <a:r>
              <a:rPr lang="ru-RU" sz="2000" dirty="0" err="1"/>
              <a:t>морализующую</a:t>
            </a:r>
            <a:r>
              <a:rPr lang="ru-RU" sz="2000" dirty="0"/>
              <a:t>.</a:t>
            </a:r>
          </a:p>
          <a:p>
            <a:r>
              <a:rPr lang="ru-RU" sz="2000" b="1" dirty="0"/>
              <a:t>Деловая </a:t>
            </a:r>
            <a:r>
              <a:rPr lang="ru-RU" sz="2000" dirty="0"/>
              <a:t>— направлена на выявление ошибок в работе, вскрывает их причины и указывает на </a:t>
            </a:r>
            <a:r>
              <a:rPr lang="ru-RU" sz="2000" dirty="0" smtClean="0"/>
              <a:t>конкретные </a:t>
            </a:r>
            <a:r>
              <a:rPr lang="ru-RU" sz="2000" dirty="0"/>
              <a:t>пути выхода из создавшегося </a:t>
            </a:r>
            <a:r>
              <a:rPr lang="ru-RU" sz="2000" dirty="0" smtClean="0"/>
              <a:t>положения</a:t>
            </a:r>
            <a:r>
              <a:rPr lang="ru-RU" sz="2000" dirty="0"/>
              <a:t>.</a:t>
            </a:r>
          </a:p>
          <a:p>
            <a:r>
              <a:rPr lang="ru-RU" sz="2000" b="1" dirty="0" err="1"/>
              <a:t>Морализующая</a:t>
            </a:r>
            <a:r>
              <a:rPr lang="ru-RU" sz="2000" b="1" dirty="0"/>
              <a:t> </a:t>
            </a:r>
            <a:r>
              <a:rPr lang="ru-RU" sz="2000" dirty="0"/>
              <a:t>— это обвинительная речь, направленная против личности провинившегося.</a:t>
            </a:r>
          </a:p>
          <a:p>
            <a:r>
              <a:rPr lang="ru-RU" sz="2000" dirty="0"/>
              <a:t>Аргументы для критики должны быть всегда обоснованными фактами. Необоснованная критика обычно легко парализуется обоснованной </a:t>
            </a:r>
            <a:r>
              <a:rPr lang="ru-RU" sz="2000" dirty="0" err="1"/>
              <a:t>контркритикой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7686" y="285728"/>
            <a:ext cx="4643438" cy="65722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dirty="0" smtClean="0"/>
              <a:t>     Правильно </a:t>
            </a:r>
            <a:r>
              <a:rPr lang="ru-RU" sz="2000" dirty="0"/>
              <a:t>воспринять критику обычно мешает задетое чувство собственного </a:t>
            </a:r>
            <a:r>
              <a:rPr lang="ru-RU" sz="2000" dirty="0" smtClean="0"/>
              <a:t>достоинства: наше </a:t>
            </a:r>
            <a:r>
              <a:rPr lang="ru-RU" sz="2000" dirty="0"/>
              <a:t>"Я".</a:t>
            </a:r>
          </a:p>
          <a:p>
            <a:r>
              <a:rPr lang="ru-RU" sz="2000" b="1" dirty="0"/>
              <a:t>Щадящую критику </a:t>
            </a:r>
            <a:r>
              <a:rPr lang="ru-RU" sz="2000" dirty="0" smtClean="0"/>
              <a:t>применяют, </a:t>
            </a:r>
            <a:r>
              <a:rPr lang="ru-RU" sz="2000" dirty="0"/>
              <a:t>когда ошибки </a:t>
            </a:r>
            <a:r>
              <a:rPr lang="ru-RU" sz="2000" b="1" dirty="0"/>
              <a:t>не носят систематического характера </a:t>
            </a:r>
            <a:r>
              <a:rPr lang="ru-RU" sz="2000" dirty="0"/>
              <a:t>и не вызваны халатностью или </a:t>
            </a:r>
            <a:r>
              <a:rPr lang="ru-RU" sz="2000" dirty="0" smtClean="0"/>
              <a:t>недобросовестностью.</a:t>
            </a:r>
            <a:endParaRPr lang="ru-RU" sz="2000" dirty="0"/>
          </a:p>
          <a:p>
            <a:r>
              <a:rPr lang="ru-RU" sz="2000" dirty="0"/>
              <a:t>Если </a:t>
            </a:r>
            <a:r>
              <a:rPr lang="ru-RU" sz="2000" dirty="0" smtClean="0"/>
              <a:t>нарушения допускаются </a:t>
            </a:r>
            <a:r>
              <a:rPr lang="ru-RU" sz="2000" dirty="0"/>
              <a:t>регулярно, то применяют </a:t>
            </a:r>
            <a:r>
              <a:rPr lang="ru-RU" sz="2000" b="1" dirty="0"/>
              <a:t>наказывающую критику. </a:t>
            </a:r>
            <a:r>
              <a:rPr lang="ru-RU" sz="2000" dirty="0"/>
              <a:t>При такой критике уровень самоуважения и уважения </a:t>
            </a:r>
            <a:r>
              <a:rPr lang="ru-RU" sz="2000" dirty="0" smtClean="0"/>
              <a:t>к личности </a:t>
            </a:r>
            <a:r>
              <a:rPr lang="ru-RU" sz="2000" dirty="0"/>
              <a:t>падает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 </a:t>
            </a:r>
            <a:r>
              <a:rPr lang="ru-RU" sz="2000" dirty="0"/>
              <a:t>Критикуя, необходимо не только наказывать и указывать на отрицательные факты, но и тщательно анализировать причины их возникновения</a:t>
            </a:r>
            <a:r>
              <a:rPr lang="ru-RU" sz="2000" dirty="0" smtClean="0"/>
              <a:t>.</a:t>
            </a:r>
            <a:endParaRPr lang="en-US" sz="2000" dirty="0" smtClean="0"/>
          </a:p>
          <a:p>
            <a:endParaRPr lang="ru-RU" sz="2000" dirty="0"/>
          </a:p>
          <a:p>
            <a:pPr>
              <a:buNone/>
            </a:pPr>
            <a:r>
              <a:rPr lang="en-US" sz="2000" b="1" dirty="0" smtClean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Преследование </a:t>
            </a:r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>за критику запрещается законом.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6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214290"/>
            <a:ext cx="4829180" cy="542928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/>
              <a:t>Самокритика </a:t>
            </a:r>
            <a:r>
              <a:rPr lang="ru-RU" dirty="0"/>
              <a:t>— критика недостатков собственной работы, вскрытие своих ошибок. Внутренний регулятор самокритики — самооценка и чувство ответственности.</a:t>
            </a:r>
          </a:p>
          <a:p>
            <a:pPr>
              <a:lnSpc>
                <a:spcPct val="120000"/>
              </a:lnSpc>
            </a:pPr>
            <a:r>
              <a:rPr lang="ru-RU" dirty="0"/>
              <a:t>Стиль критики следует менять в зависимости от темы разговора и уровня самокритики </a:t>
            </a:r>
            <a:r>
              <a:rPr lang="ru-RU" dirty="0" smtClean="0"/>
              <a:t>партнёра</a:t>
            </a:r>
            <a:r>
              <a:rPr lang="ru-RU" dirty="0"/>
              <a:t>. Выбирая меры </a:t>
            </a:r>
            <a:r>
              <a:rPr lang="ru-RU" dirty="0" smtClean="0"/>
              <a:t>воздействия, необходимо понять</a:t>
            </a:r>
            <a:r>
              <a:rPr lang="ru-RU" dirty="0"/>
              <a:t>, почему </a:t>
            </a:r>
            <a:r>
              <a:rPr lang="ru-RU" dirty="0" smtClean="0"/>
              <a:t>человек совершил </a:t>
            </a:r>
            <a:r>
              <a:rPr lang="ru-RU" dirty="0"/>
              <a:t>проступок. Самокритика часто реализуется в </a:t>
            </a:r>
            <a:r>
              <a:rPr lang="ru-RU" b="1" dirty="0" smtClean="0"/>
              <a:t>самоиронии.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928926" y="5357826"/>
            <a:ext cx="50006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«Самоирония спасает от стрессов, ирония — от дураков». 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Monotype Corsiva" pitchFamily="66" charset="0"/>
              </a:rPr>
              <a:t> Народная мудрость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1433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6644" y="0"/>
            <a:ext cx="1857356" cy="6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428604"/>
            <a:ext cx="8229600" cy="654032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Monotype Corsiva" pitchFamily="66" charset="0"/>
              </a:rPr>
              <a:t>Классификация критики</a:t>
            </a:r>
            <a:endParaRPr lang="ru-RU" sz="4800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357298"/>
            <a:ext cx="4572032" cy="528641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</a:pPr>
            <a:r>
              <a:rPr lang="ru-RU" b="1" dirty="0" smtClean="0"/>
              <a:t>Подбадривающая </a:t>
            </a:r>
            <a:r>
              <a:rPr lang="ru-RU" dirty="0" smtClean="0"/>
              <a:t>(«Ничего</a:t>
            </a:r>
            <a:r>
              <a:rPr lang="ru-RU" dirty="0"/>
              <a:t>. В следующий </a:t>
            </a:r>
            <a:r>
              <a:rPr lang="ru-RU" dirty="0" smtClean="0"/>
              <a:t>раз сделаете </a:t>
            </a:r>
            <a:r>
              <a:rPr lang="ru-RU" dirty="0"/>
              <a:t>лучше. А сейчас не </a:t>
            </a:r>
            <a:r>
              <a:rPr lang="ru-RU" dirty="0" smtClean="0"/>
              <a:t>получилось»);</a:t>
            </a:r>
            <a:endParaRPr lang="ru-RU" dirty="0"/>
          </a:p>
          <a:p>
            <a:pPr>
              <a:lnSpc>
                <a:spcPct val="120000"/>
              </a:lnSpc>
            </a:pPr>
            <a:r>
              <a:rPr lang="ru-RU" b="1" dirty="0" smtClean="0"/>
              <a:t>критика-упрёк </a:t>
            </a:r>
            <a:r>
              <a:rPr lang="ru-RU" dirty="0" smtClean="0"/>
              <a:t>(«Ну </a:t>
            </a:r>
            <a:r>
              <a:rPr lang="ru-RU" dirty="0"/>
              <a:t>что же вы, я так на </a:t>
            </a:r>
            <a:r>
              <a:rPr lang="ru-RU" dirty="0" smtClean="0"/>
              <a:t>вас рассчитывал!»);</a:t>
            </a:r>
            <a:endParaRPr lang="ru-RU" dirty="0"/>
          </a:p>
          <a:p>
            <a:pPr lvl="0">
              <a:lnSpc>
                <a:spcPct val="120000"/>
              </a:lnSpc>
            </a:pPr>
            <a:r>
              <a:rPr lang="ru-RU" b="1" dirty="0"/>
              <a:t>критика-надежда </a:t>
            </a:r>
            <a:r>
              <a:rPr lang="ru-RU" dirty="0" smtClean="0"/>
              <a:t>(«Надеюсь</a:t>
            </a:r>
            <a:r>
              <a:rPr lang="ru-RU" dirty="0"/>
              <a:t>, что в следующий раз вы это задание сделаете </a:t>
            </a:r>
            <a:r>
              <a:rPr lang="ru-RU" dirty="0" smtClean="0"/>
              <a:t>лучше»);</a:t>
            </a:r>
            <a:endParaRPr lang="ru-RU" dirty="0"/>
          </a:p>
          <a:p>
            <a:pPr lvl="0">
              <a:lnSpc>
                <a:spcPct val="120000"/>
              </a:lnSpc>
            </a:pPr>
            <a:r>
              <a:rPr lang="ru-RU" b="1" dirty="0"/>
              <a:t>критика-аналогия </a:t>
            </a:r>
            <a:r>
              <a:rPr lang="ru-RU" dirty="0" smtClean="0"/>
              <a:t>(«Раньше </a:t>
            </a:r>
            <a:r>
              <a:rPr lang="ru-RU" dirty="0"/>
              <a:t>я допускал точно такую же </a:t>
            </a:r>
            <a:r>
              <a:rPr lang="ru-RU" dirty="0" smtClean="0"/>
              <a:t>ошибку»).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Критика-сожаление </a:t>
            </a:r>
            <a:r>
              <a:rPr lang="ru-RU" dirty="0" smtClean="0"/>
              <a:t>(«Я очень сожалею, но должен отметить, что работа выполнена некачественно...»);</a:t>
            </a:r>
          </a:p>
          <a:p>
            <a:pPr lvl="0">
              <a:lnSpc>
                <a:spcPct val="120000"/>
              </a:lnSpc>
            </a:pP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500230" y="571480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Классификация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 критики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86314" y="500042"/>
            <a:ext cx="4357686" cy="6072206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b="1" dirty="0" smtClean="0"/>
              <a:t>критика-ирония </a:t>
            </a:r>
            <a:r>
              <a:rPr lang="ru-RU" dirty="0" smtClean="0"/>
              <a:t>(«Работа, что надо. Только как мы будем теперь в глаза друг другу смотреть...»);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критика-удивление </a:t>
            </a:r>
            <a:r>
              <a:rPr lang="ru-RU" dirty="0" smtClean="0"/>
              <a:t>(«Как? Неужели вы не смогли сделать эту работу?»);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критика-намёк </a:t>
            </a:r>
            <a:r>
              <a:rPr lang="ru-RU" dirty="0" smtClean="0"/>
              <a:t>(«Я знал одного человека, который поступил точно так же, как вы. Поэтому ему пришлось очень плохо»).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«Критика-предупреждение </a:t>
            </a:r>
            <a:r>
              <a:rPr lang="ru-RU" dirty="0" smtClean="0"/>
              <a:t>(«Если вы ещё раз повторите эту ошибку, она может стать стереотипом вашего служебного поведения»);</a:t>
            </a:r>
          </a:p>
          <a:p>
            <a:pPr lvl="0">
              <a:lnSpc>
                <a:spcPct val="120000"/>
              </a:lnSpc>
            </a:pP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6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500362" y="714356"/>
            <a:ext cx="8229600" cy="582594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Классификация </a:t>
            </a:r>
            <a:b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критики</a:t>
            </a:r>
            <a:endParaRPr lang="ru-RU" sz="3600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714612" y="214290"/>
            <a:ext cx="6929486" cy="3357586"/>
          </a:xfrm>
        </p:spPr>
        <p:txBody>
          <a:bodyPr>
            <a:normAutofit/>
          </a:bodyPr>
          <a:lstStyle/>
          <a:p>
            <a:pPr lvl="0">
              <a:lnSpc>
                <a:spcPct val="120000"/>
              </a:lnSpc>
            </a:pPr>
            <a:r>
              <a:rPr lang="ru-RU" sz="2200" b="1" dirty="0" smtClean="0"/>
              <a:t>критика-требование </a:t>
            </a:r>
            <a:r>
              <a:rPr lang="ru-RU" sz="2200" dirty="0" smtClean="0"/>
              <a:t>(«Работу придётся переделать»);</a:t>
            </a:r>
          </a:p>
          <a:p>
            <a:pPr lvl="0">
              <a:lnSpc>
                <a:spcPct val="120000"/>
              </a:lnSpc>
            </a:pPr>
            <a:r>
              <a:rPr lang="ru-RU" sz="2200" b="1" dirty="0" smtClean="0"/>
              <a:t>критика-вызов </a:t>
            </a:r>
            <a:r>
              <a:rPr lang="ru-RU" sz="2200" dirty="0" smtClean="0"/>
              <a:t>(«Если вы допустили столько ошибок, сами и решайте, как выходить из положения»);</a:t>
            </a:r>
          </a:p>
          <a:p>
            <a:pPr lvl="0">
              <a:lnSpc>
                <a:spcPct val="120000"/>
              </a:lnSpc>
            </a:pPr>
            <a:r>
              <a:rPr lang="ru-RU" sz="2200" b="1" dirty="0" smtClean="0"/>
              <a:t>конструктивная критика </a:t>
            </a:r>
            <a:r>
              <a:rPr lang="ru-RU" sz="2200" dirty="0" smtClean="0"/>
              <a:t>(«Работа выполнена неверно. Что собираетесь сейчас предпринять?»).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28572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Классификация 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критики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14810" y="1357298"/>
            <a:ext cx="4929190" cy="5929330"/>
          </a:xfrm>
        </p:spPr>
        <p:txBody>
          <a:bodyPr>
            <a:normAutofit fontScale="70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b="1" dirty="0" smtClean="0"/>
              <a:t>Критика-похвала </a:t>
            </a:r>
            <a:r>
              <a:rPr lang="ru-RU" dirty="0" smtClean="0"/>
              <a:t>(«Работа сделана хорошо, но только не учтён данный конкретный случай»);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безразличная критика </a:t>
            </a:r>
            <a:r>
              <a:rPr lang="ru-RU" dirty="0" smtClean="0"/>
              <a:t>(«В нашем коллективе есть люди, которые не справились со своими служебными обязанностями, не будем называть их фамилии»);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критика-озабоченность </a:t>
            </a:r>
            <a:r>
              <a:rPr lang="ru-RU" dirty="0" smtClean="0"/>
              <a:t>(«Я очень озабочен сложившимся положением дел, особенно у таких товарищей, как...»);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критика-сопереживание </a:t>
            </a:r>
            <a:r>
              <a:rPr lang="ru-RU" dirty="0" smtClean="0"/>
              <a:t>(«Я хорошо вас понимаю, вхожу в ваше положение, но ...»).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7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2214610" y="57148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Классификация </a:t>
            </a:r>
            <a:b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</a:rPr>
              <a:t>критики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00562" y="357166"/>
            <a:ext cx="4643438" cy="6286520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b="1" dirty="0" smtClean="0"/>
              <a:t>Критика-смягчение </a:t>
            </a:r>
            <a:r>
              <a:rPr lang="ru-RU" dirty="0" smtClean="0"/>
              <a:t>(«Наверное, в том, что произошло, виноваты не только вы...»);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критика-укоризна </a:t>
            </a:r>
            <a:r>
              <a:rPr lang="ru-RU" dirty="0" smtClean="0"/>
              <a:t>(«Что же вы сделали так неаккуратно?»);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критика-замечание</a:t>
            </a:r>
            <a:r>
              <a:rPr lang="ru-RU" dirty="0" smtClean="0"/>
              <a:t> («Вы сделали не так, в следующий раз обязательно посоветуйтесь»);</a:t>
            </a:r>
          </a:p>
          <a:p>
            <a:pPr lvl="0">
              <a:lnSpc>
                <a:spcPct val="120000"/>
              </a:lnSpc>
            </a:pPr>
            <a:r>
              <a:rPr lang="ru-RU" b="1" dirty="0" smtClean="0"/>
              <a:t>критика-опасение </a:t>
            </a:r>
            <a:r>
              <a:rPr lang="ru-RU" dirty="0" smtClean="0"/>
              <a:t>(«Я очень опасаюсь, что в следующий раз работа будет выполнена на том же уровне»).</a:t>
            </a:r>
          </a:p>
          <a:p>
            <a:pPr lvl="0">
              <a:lnSpc>
                <a:spcPct val="120000"/>
              </a:lnSpc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7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40" y="428604"/>
            <a:ext cx="8572560" cy="478634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   Критические замечания должны высказываться в этичной форме, чтобы они были п</a:t>
            </a:r>
            <a:r>
              <a:rPr lang="ru-RU" b="1" dirty="0">
                <a:solidFill>
                  <a:srgbClr val="0070C0"/>
                </a:solidFill>
                <a:latin typeface="Monotype Corsiva" pitchFamily="66" charset="0"/>
              </a:rPr>
              <a:t>р</a:t>
            </a:r>
            <a:r>
              <a:rPr lang="ru-RU" b="1" dirty="0" smtClean="0">
                <a:solidFill>
                  <a:srgbClr val="0070C0"/>
                </a:solidFill>
                <a:latin typeface="Monotype Corsiva" pitchFamily="66" charset="0"/>
              </a:rPr>
              <a:t>иняты адресатом, остались в его памяти, положительно влияя на его личность и деятельность.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7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5984" y="128586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 </a:t>
            </a:r>
            <a:br>
              <a:rPr lang="ru-RU" dirty="0" smtClean="0"/>
            </a:br>
            <a:r>
              <a:rPr lang="ru-RU" dirty="0" smtClean="0"/>
              <a:t>за внимание!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3643314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  высшей категории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592</Words>
  <Application>Microsoft Office PowerPoint</Application>
  <PresentationFormat>Экран (4:3)</PresentationFormat>
  <Paragraphs>52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Критика  бывает разной</vt:lpstr>
      <vt:lpstr>Слайд 2</vt:lpstr>
      <vt:lpstr>Слайд 3</vt:lpstr>
      <vt:lpstr>Слайд 4</vt:lpstr>
      <vt:lpstr>Слайд 5</vt:lpstr>
      <vt:lpstr>Слайд 6</vt:lpstr>
      <vt:lpstr>Классификация критики</vt:lpstr>
      <vt:lpstr>Классификация  критики</vt:lpstr>
      <vt:lpstr>Классификация  критики</vt:lpstr>
      <vt:lpstr>Классификация  критики</vt:lpstr>
      <vt:lpstr>Классификация  критики</vt:lpstr>
      <vt:lpstr>Слайд 12</vt:lpstr>
      <vt:lpstr>Спасибо 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48</cp:revision>
  <dcterms:created xsi:type="dcterms:W3CDTF">2012-02-11T17:05:45Z</dcterms:created>
  <dcterms:modified xsi:type="dcterms:W3CDTF">2012-03-14T07:58:23Z</dcterms:modified>
</cp:coreProperties>
</file>