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7" r:id="rId2"/>
    <p:sldId id="256" r:id="rId3"/>
    <p:sldId id="258" r:id="rId4"/>
    <p:sldId id="259" r:id="rId5"/>
    <p:sldId id="257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1190" autoAdjust="0"/>
  </p:normalViewPr>
  <p:slideViewPr>
    <p:cSldViewPr>
      <p:cViewPr varScale="1">
        <p:scale>
          <a:sx n="90" d="100"/>
          <a:sy n="90" d="100"/>
        </p:scale>
        <p:origin x="-118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FAF782-D4FF-4E46-B87B-03859B9075A0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31B7C-AD46-4334-A6B0-F63E355C7E4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впава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431B7C-AD46-4334-A6B0-F63E355C7E49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431B7C-AD46-4334-A6B0-F63E355C7E49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431B7C-AD46-4334-A6B0-F63E355C7E49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869C-F90B-4C38-9B7F-9D6A4B15B0A9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44AB-8B37-45B5-8240-72ED600B27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869C-F90B-4C38-9B7F-9D6A4B15B0A9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44AB-8B37-45B5-8240-72ED600B27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869C-F90B-4C38-9B7F-9D6A4B15B0A9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44AB-8B37-45B5-8240-72ED600B27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869C-F90B-4C38-9B7F-9D6A4B15B0A9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44AB-8B37-45B5-8240-72ED600B27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869C-F90B-4C38-9B7F-9D6A4B15B0A9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44AB-8B37-45B5-8240-72ED600B27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869C-F90B-4C38-9B7F-9D6A4B15B0A9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44AB-8B37-45B5-8240-72ED600B27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869C-F90B-4C38-9B7F-9D6A4B15B0A9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44AB-8B37-45B5-8240-72ED600B27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869C-F90B-4C38-9B7F-9D6A4B15B0A9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44AB-8B37-45B5-8240-72ED600B27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869C-F90B-4C38-9B7F-9D6A4B15B0A9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44AB-8B37-45B5-8240-72ED600B27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869C-F90B-4C38-9B7F-9D6A4B15B0A9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44AB-8B37-45B5-8240-72ED600B27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869C-F90B-4C38-9B7F-9D6A4B15B0A9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44AB-8B37-45B5-8240-72ED600B27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6DCAC">
                <a:alpha val="0"/>
              </a:srgbClr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1869C-F90B-4C38-9B7F-9D6A4B15B0A9}" type="datetimeFigureOut">
              <a:rPr lang="ru-RU" smtClean="0"/>
              <a:pPr/>
              <a:t>13.03.2012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944AB-8B37-45B5-8240-72ED600B27E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randomBar dir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7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9110217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0298" y="1785934"/>
            <a:ext cx="8229600" cy="1143000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Созидательная и разрушительная</a:t>
            </a:r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критика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7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" y="-1"/>
            <a:ext cx="9144001" cy="688343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214290"/>
            <a:ext cx="7772400" cy="1470025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Monotype Corsiva" pitchFamily="66" charset="0"/>
              </a:rPr>
              <a:t>Характеристика созидательной и разрушительной критики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28596" y="2071678"/>
            <a:ext cx="6143668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Легче всего критиковать того, кто творит, кто работает,</a:t>
            </a: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 труднее самому творить, созидать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17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10217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08" y="928670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Monotype Corsiva" pitchFamily="66" charset="0"/>
              </a:rPr>
              <a:t>Советы </a:t>
            </a:r>
            <a:r>
              <a:rPr lang="ru-RU" b="1" dirty="0">
                <a:solidFill>
                  <a:srgbClr val="0070C0"/>
                </a:solidFill>
                <a:latin typeface="Monotype Corsiva" pitchFamily="66" charset="0"/>
              </a:rPr>
              <a:t>по </a:t>
            </a:r>
            <a:r>
              <a:rPr lang="ru-RU" b="1" dirty="0" smtClean="0">
                <a:solidFill>
                  <a:srgbClr val="0070C0"/>
                </a:solidFill>
                <a:latin typeface="Monotype Corsiva" pitchFamily="66" charset="0"/>
              </a:rPr>
              <a:t/>
            </a:r>
            <a:br>
              <a:rPr lang="ru-RU" b="1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b="1" dirty="0" smtClean="0">
                <a:solidFill>
                  <a:srgbClr val="0070C0"/>
                </a:solidFill>
                <a:latin typeface="Monotype Corsiva" pitchFamily="66" charset="0"/>
              </a:rPr>
              <a:t>созидательной </a:t>
            </a:r>
            <a:r>
              <a:rPr lang="ru-RU" b="1" dirty="0">
                <a:solidFill>
                  <a:srgbClr val="0070C0"/>
                </a:solidFill>
                <a:latin typeface="Monotype Corsiva" pitchFamily="66" charset="0"/>
              </a:rPr>
              <a:t>критике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571968" y="1785926"/>
            <a:ext cx="45720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Критика </a:t>
            </a:r>
            <a:r>
              <a:rPr lang="ru-RU" sz="2400" dirty="0"/>
              <a:t>— обоюдоострое оружие, способное не только созидать, но и разрушать человеческую личность.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572000" y="3357562"/>
            <a:ext cx="42862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Созидательная критика должна быть: </a:t>
            </a:r>
          </a:p>
          <a:p>
            <a:pPr>
              <a:buFont typeface="Wingdings" pitchFamily="2" charset="2"/>
              <a:buChar char="§"/>
            </a:pPr>
            <a:r>
              <a:rPr lang="ru-RU" sz="2400" b="1" dirty="0"/>
              <a:t> </a:t>
            </a:r>
            <a:r>
              <a:rPr lang="ru-RU" sz="2400" b="1" dirty="0" smtClean="0"/>
              <a:t>    позитивной</a:t>
            </a:r>
            <a:r>
              <a:rPr lang="ru-RU" sz="2400" b="1" dirty="0"/>
              <a:t>;</a:t>
            </a:r>
            <a:endParaRPr lang="ru-RU" sz="2400" dirty="0"/>
          </a:p>
          <a:p>
            <a:pPr>
              <a:buFont typeface="Wingdings" pitchFamily="2" charset="2"/>
              <a:buChar char="§"/>
            </a:pPr>
            <a:r>
              <a:rPr lang="ru-RU" sz="2400" b="1" dirty="0" smtClean="0"/>
              <a:t>     конструктивной </a:t>
            </a:r>
            <a:r>
              <a:rPr lang="ru-RU" sz="2400" dirty="0"/>
              <a:t>(указывать пути преодоления обнаруженных недостатков).</a:t>
            </a:r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7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14952" y="1214422"/>
            <a:ext cx="3829048" cy="525780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ru-RU" dirty="0" smtClean="0"/>
              <a:t>является </a:t>
            </a:r>
            <a:r>
              <a:rPr lang="ru-RU" dirty="0"/>
              <a:t>средством, а не целью;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высказывается </a:t>
            </a:r>
            <a:r>
              <a:rPr lang="ru-RU" dirty="0"/>
              <a:t>человеком, пользующимся доверием и уважением критикуемого;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критикует </a:t>
            </a:r>
            <a:r>
              <a:rPr lang="ru-RU" dirty="0"/>
              <a:t>дело, деятельность, а не человека;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применяется </a:t>
            </a:r>
            <a:r>
              <a:rPr lang="ru-RU" dirty="0"/>
              <a:t>в особых случаях, а не является повседневной и привычной;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высказывается </a:t>
            </a:r>
            <a:r>
              <a:rPr lang="ru-RU" dirty="0"/>
              <a:t>наедине или дружеским тоном. </a:t>
            </a:r>
          </a:p>
          <a:p>
            <a:pPr>
              <a:lnSpc>
                <a:spcPct val="120000"/>
              </a:lnSpc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2844" y="214290"/>
            <a:ext cx="87868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  <a:latin typeface="Monotype Corsiva" pitchFamily="66" charset="0"/>
              </a:rPr>
              <a:t>Критика </a:t>
            </a:r>
            <a:r>
              <a:rPr lang="ru-RU" sz="3200" b="1" dirty="0" smtClean="0">
                <a:solidFill>
                  <a:srgbClr val="0070C0"/>
                </a:solidFill>
                <a:latin typeface="Monotype Corsiva" pitchFamily="66" charset="0"/>
              </a:rPr>
              <a:t>ведёт </a:t>
            </a:r>
            <a:r>
              <a:rPr lang="ru-RU" sz="3200" b="1" dirty="0" smtClean="0">
                <a:solidFill>
                  <a:srgbClr val="0070C0"/>
                </a:solidFill>
                <a:latin typeface="Monotype Corsiva" pitchFamily="66" charset="0"/>
              </a:rPr>
              <a:t>к улучшению результатов, если :</a:t>
            </a:r>
            <a:endParaRPr lang="ru-RU" sz="3200" b="1" dirty="0">
              <a:solidFill>
                <a:srgbClr val="0070C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7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571480"/>
            <a:ext cx="7543824" cy="92869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  <a:latin typeface="Monotype Corsiva" pitchFamily="66" charset="0"/>
              </a:rPr>
              <a:t>Критика — лекарство, </a:t>
            </a:r>
            <a:r>
              <a:rPr lang="ru-RU" b="1" dirty="0" smtClean="0">
                <a:solidFill>
                  <a:srgbClr val="0070C0"/>
                </a:solidFill>
                <a:latin typeface="Monotype Corsiva" pitchFamily="66" charset="0"/>
              </a:rPr>
              <a:t>её нужно </a:t>
            </a:r>
            <a:r>
              <a:rPr lang="ru-RU" b="1" dirty="0">
                <a:solidFill>
                  <a:srgbClr val="0070C0"/>
                </a:solidFill>
                <a:latin typeface="Monotype Corsiva" pitchFamily="66" charset="0"/>
              </a:rPr>
              <a:t>уметь применять и принимать.</a:t>
            </a:r>
            <a:r>
              <a:rPr lang="ru-RU" dirty="0">
                <a:solidFill>
                  <a:srgbClr val="0070C0"/>
                </a:solidFill>
                <a:latin typeface="Monotype Corsiva" pitchFamily="66" charset="0"/>
              </a:rPr>
              <a:t/>
            </a:r>
            <a:br>
              <a:rPr lang="ru-RU" dirty="0">
                <a:solidFill>
                  <a:srgbClr val="0070C0"/>
                </a:solidFill>
                <a:latin typeface="Monotype Corsiva" pitchFamily="66" charset="0"/>
              </a:rPr>
            </a:br>
            <a:endParaRPr lang="ru-RU" dirty="0">
              <a:solidFill>
                <a:srgbClr val="0070C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643050"/>
            <a:ext cx="7901014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   Критика</a:t>
            </a:r>
            <a:r>
              <a:rPr lang="ru-RU" sz="2400" dirty="0"/>
              <a:t>, как </a:t>
            </a:r>
            <a:r>
              <a:rPr lang="ru-RU" sz="2400" b="1" dirty="0"/>
              <a:t>змеиный яд: </a:t>
            </a:r>
            <a:r>
              <a:rPr lang="ru-RU" sz="2400" dirty="0"/>
              <a:t>может быть </a:t>
            </a:r>
            <a:r>
              <a:rPr lang="ru-RU" sz="2400" b="1" dirty="0"/>
              <a:t>полезна в малых </a:t>
            </a:r>
            <a:r>
              <a:rPr lang="ru-RU" sz="2400" dirty="0"/>
              <a:t>дозах и </a:t>
            </a:r>
            <a:r>
              <a:rPr lang="ru-RU" sz="2400" b="1" dirty="0"/>
              <a:t>вредна в больших. </a:t>
            </a:r>
            <a:r>
              <a:rPr lang="ru-RU" sz="2400" dirty="0"/>
              <a:t>Поэтому не прибегайте к ней очень часто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3108" y="285728"/>
            <a:ext cx="6572296" cy="1928826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None/>
            </a:pPr>
            <a:r>
              <a:rPr lang="ru-RU" sz="2400" dirty="0" smtClean="0"/>
              <a:t>    Если есть недостатки в работе или отношениях, и это заметили другие, то лучше всего открыто признать свою вину, не дожидаясь критики со стороны. 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8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57620" y="714356"/>
            <a:ext cx="5000660" cy="321471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ru-RU" dirty="0"/>
              <a:t>Критикуйте корректно и тактично.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Желательно </a:t>
            </a:r>
            <a:r>
              <a:rPr lang="ru-RU" b="1" dirty="0"/>
              <a:t>указывать на положительные моменты в деятельности </a:t>
            </a:r>
            <a:r>
              <a:rPr lang="ru-RU" dirty="0"/>
              <a:t>критикуемого </a:t>
            </a:r>
            <a:r>
              <a:rPr lang="ru-RU" dirty="0" smtClean="0"/>
              <a:t>партнёра</a:t>
            </a:r>
            <a:r>
              <a:rPr lang="ru-RU" dirty="0"/>
              <a:t>, как бы "подслащая пилюлю</a:t>
            </a:r>
            <a:r>
              <a:rPr lang="ru-RU" dirty="0" smtClean="0"/>
              <a:t>".</a:t>
            </a:r>
            <a:endParaRPr lang="ru-RU" dirty="0"/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8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14744" y="571480"/>
            <a:ext cx="5143536" cy="2357454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ru-RU" sz="2400" b="1" dirty="0" smtClean="0"/>
              <a:t>Будьте умеренны, </a:t>
            </a:r>
            <a:r>
              <a:rPr lang="ru-RU" sz="2400" dirty="0" smtClean="0"/>
              <a:t>критикуйте за один недостаток или ограничивайте критику предметом обсуждения.</a:t>
            </a:r>
          </a:p>
          <a:p>
            <a:pPr>
              <a:lnSpc>
                <a:spcPct val="120000"/>
              </a:lnSpc>
            </a:pPr>
            <a:r>
              <a:rPr lang="ru-RU" sz="2400" dirty="0" smtClean="0"/>
              <a:t>Применяя </a:t>
            </a:r>
            <a:r>
              <a:rPr lang="ru-RU" sz="2400" b="1" dirty="0" smtClean="0"/>
              <a:t>конструктивную критику, </a:t>
            </a:r>
            <a:r>
              <a:rPr lang="ru-RU" sz="2400" dirty="0" smtClean="0"/>
              <a:t>предлагайте методы исправления недостатков.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8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0" y="1428736"/>
            <a:ext cx="4429156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Monotype Corsiva" pitchFamily="66" charset="0"/>
              </a:rPr>
              <a:t>В критической ситуации применяйте следующую систему вопросов: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29190" y="3429000"/>
            <a:ext cx="3857652" cy="2757493"/>
          </a:xfrm>
        </p:spPr>
        <p:txBody>
          <a:bodyPr>
            <a:normAutofit fontScale="92500" lnSpcReduction="10000"/>
          </a:bodyPr>
          <a:lstStyle/>
          <a:p>
            <a:pPr lvl="0">
              <a:lnSpc>
                <a:spcPct val="120000"/>
              </a:lnSpc>
            </a:pPr>
            <a:r>
              <a:rPr lang="ru-RU" sz="2600" dirty="0" smtClean="0"/>
              <a:t>Все ли так плохо?</a:t>
            </a:r>
          </a:p>
          <a:p>
            <a:pPr lvl="0">
              <a:lnSpc>
                <a:spcPct val="120000"/>
              </a:lnSpc>
            </a:pPr>
            <a:r>
              <a:rPr lang="ru-RU" sz="2600" dirty="0" smtClean="0"/>
              <a:t>Где конкретно?</a:t>
            </a:r>
          </a:p>
          <a:p>
            <a:pPr lvl="0">
              <a:lnSpc>
                <a:spcPct val="120000"/>
              </a:lnSpc>
            </a:pPr>
            <a:r>
              <a:rPr lang="ru-RU" sz="2600" dirty="0" smtClean="0"/>
              <a:t>Почему, в чём причина?</a:t>
            </a:r>
          </a:p>
          <a:p>
            <a:pPr>
              <a:lnSpc>
                <a:spcPct val="120000"/>
              </a:lnSpc>
            </a:pPr>
            <a:r>
              <a:rPr lang="ru-RU" sz="2600" dirty="0" smtClean="0"/>
              <a:t>Не задевайте личность, </a:t>
            </a:r>
            <a:r>
              <a:rPr lang="ru-RU" sz="2600" b="1" dirty="0" smtClean="0"/>
              <a:t>не наносите пощёчину самолюбию.</a:t>
            </a:r>
            <a:endParaRPr lang="ru-RU" sz="2600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8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10217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00232" y="571480"/>
            <a:ext cx="6858016" cy="4525963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   Незаслуженная </a:t>
            </a:r>
            <a:r>
              <a:rPr lang="ru-RU" dirty="0"/>
              <a:t>критика, как </a:t>
            </a:r>
            <a:r>
              <a:rPr lang="ru-RU" b="1" dirty="0"/>
              <a:t>бумеранг </a:t>
            </a:r>
            <a:r>
              <a:rPr lang="ru-RU" dirty="0"/>
              <a:t>или почтовый голубь, часто возвращается к критикующему.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8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9058" y="0"/>
            <a:ext cx="4757742" cy="68580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ru-RU" dirty="0"/>
              <a:t>Начальник, часто критикующий </a:t>
            </a:r>
            <a:r>
              <a:rPr lang="ru-RU" dirty="0" smtClean="0"/>
              <a:t>подчинённых</a:t>
            </a:r>
            <a:r>
              <a:rPr lang="ru-RU" dirty="0"/>
              <a:t>, нередко оказывается </a:t>
            </a:r>
            <a:r>
              <a:rPr lang="ru-RU" dirty="0" smtClean="0"/>
              <a:t>окружённым </a:t>
            </a:r>
            <a:r>
              <a:rPr lang="ru-RU" dirty="0"/>
              <a:t>соглашателями и подхалимами. </a:t>
            </a:r>
            <a:endParaRPr lang="ru-RU" dirty="0" smtClean="0"/>
          </a:p>
          <a:p>
            <a:pPr>
              <a:lnSpc>
                <a:spcPct val="120000"/>
              </a:lnSpc>
            </a:pPr>
            <a:r>
              <a:rPr lang="ru-RU" dirty="0" smtClean="0"/>
              <a:t>Когда </a:t>
            </a:r>
            <a:r>
              <a:rPr lang="ru-RU" dirty="0"/>
              <a:t>люди боятся </a:t>
            </a:r>
            <a:r>
              <a:rPr lang="ru-RU" dirty="0" smtClean="0"/>
              <a:t>последствий критики</a:t>
            </a:r>
            <a:r>
              <a:rPr lang="ru-RU" dirty="0"/>
              <a:t>, они создают себе защиту. Одни доказывают </a:t>
            </a:r>
            <a:r>
              <a:rPr lang="ru-RU" dirty="0" smtClean="0"/>
              <a:t>несостоятельность </a:t>
            </a:r>
            <a:r>
              <a:rPr lang="ru-RU" dirty="0"/>
              <a:t>критики своим профессионализмом и </a:t>
            </a:r>
            <a:r>
              <a:rPr lang="ru-RU" dirty="0" smtClean="0"/>
              <a:t>самостоятельностью</a:t>
            </a:r>
            <a:r>
              <a:rPr lang="ru-RU" dirty="0"/>
              <a:t>, что гораздо реже, а чаще — </a:t>
            </a:r>
            <a:r>
              <a:rPr lang="ru-RU" dirty="0" smtClean="0"/>
              <a:t>ограждают </a:t>
            </a:r>
            <a:r>
              <a:rPr lang="ru-RU" dirty="0"/>
              <a:t>себя тактикой отхода и соглашательства </a:t>
            </a:r>
            <a:r>
              <a:rPr lang="ru-RU" dirty="0" smtClean="0"/>
              <a:t>или </a:t>
            </a:r>
            <a:r>
              <a:rPr lang="ru-RU" dirty="0"/>
              <a:t>подхалимством. </a:t>
            </a:r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8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143504" y="142852"/>
            <a:ext cx="3829048" cy="612616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ru-RU" dirty="0" smtClean="0"/>
              <a:t>Защита подхалима заключается иногда в </a:t>
            </a:r>
            <a:r>
              <a:rPr lang="ru-RU" b="1" dirty="0" smtClean="0"/>
              <a:t>самоунижении. </a:t>
            </a:r>
            <a:r>
              <a:rPr lang="ru-RU" dirty="0" smtClean="0"/>
              <a:t>Ему легче перенести самоунижение, чем грубое унижение от критикующего.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Руководитель, который применяет тактику жёсткого контроля, создаёт условия для конфликтов и протестов в коллективе. 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8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08" y="11429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Спасибо </a:t>
            </a:r>
            <a:br>
              <a:rPr lang="ru-RU" dirty="0" smtClean="0"/>
            </a:br>
            <a:r>
              <a:rPr lang="ru-RU" dirty="0" smtClean="0"/>
              <a:t>за </a:t>
            </a:r>
            <a:r>
              <a:rPr lang="ru-RU" dirty="0" smtClean="0"/>
              <a:t>внимание!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500694" y="3286124"/>
            <a:ext cx="278605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Старший преподаватель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ГУО «Минский областной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институт развития образования»,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педагог-психолог 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высшей категории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Соколова Ирина Ивановна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1011</TotalTime>
  <Words>369</Words>
  <Application>Microsoft Office PowerPoint</Application>
  <PresentationFormat>Экран (4:3)</PresentationFormat>
  <Paragraphs>41</Paragraphs>
  <Slides>13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Созидательная и разрушительная  критика</vt:lpstr>
      <vt:lpstr>Характеристика созидательной и разрушительной критики</vt:lpstr>
      <vt:lpstr>Советы по  созидательной критике </vt:lpstr>
      <vt:lpstr>Слайд 4</vt:lpstr>
      <vt:lpstr>Критика — лекарство, её нужно уметь применять и принимать. </vt:lpstr>
      <vt:lpstr>Слайд 6</vt:lpstr>
      <vt:lpstr>Слайд 7</vt:lpstr>
      <vt:lpstr>Слайд 8</vt:lpstr>
      <vt:lpstr>В критической ситуации применяйте следующую систему вопросов: </vt:lpstr>
      <vt:lpstr>Слайд 10</vt:lpstr>
      <vt:lpstr>Слайд 11</vt:lpstr>
      <vt:lpstr>Слайд 12</vt:lpstr>
      <vt:lpstr>Спасибо  за внимание!</vt:lpstr>
    </vt:vector>
  </TitlesOfParts>
  <Company>Your Company 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Your User Name</dc:creator>
  <cp:lastModifiedBy>Vanda</cp:lastModifiedBy>
  <cp:revision>27</cp:revision>
  <dcterms:created xsi:type="dcterms:W3CDTF">2012-02-11T21:00:24Z</dcterms:created>
  <dcterms:modified xsi:type="dcterms:W3CDTF">2012-03-13T12:56:20Z</dcterms:modified>
</cp:coreProperties>
</file>