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sldIdLst>
    <p:sldId id="269" r:id="rId2"/>
    <p:sldId id="258" r:id="rId3"/>
    <p:sldId id="259" r:id="rId4"/>
    <p:sldId id="261" r:id="rId5"/>
    <p:sldId id="262" r:id="rId6"/>
    <p:sldId id="263" r:id="rId7"/>
    <p:sldId id="264" r:id="rId8"/>
    <p:sldId id="265" r:id="rId9"/>
    <p:sldId id="266" r:id="rId10"/>
    <p:sldId id="268" r:id="rId11"/>
    <p:sldId id="270" r:id="rId1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339933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80176" autoAdjust="0"/>
  </p:normalViewPr>
  <p:slideViewPr>
    <p:cSldViewPr>
      <p:cViewPr varScale="1">
        <p:scale>
          <a:sx n="89" d="100"/>
          <a:sy n="89" d="100"/>
        </p:scale>
        <p:origin x="-1638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649531A-F101-4206-9635-9ED3BB2253D2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2012C0-746D-4FE3-9B09-0C7C2F9CC17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Вы хотите, чтобы ваши позиции и мнение не отвергались? Тогда постарайтесь </a:t>
            </a:r>
            <a:r>
              <a:rPr lang="ru-RU" dirty="0" smtClean="0"/>
              <a:t>не формулировать в своей речи обвинения собеседнику: «Когда вы кричите...», «Когда вы неправы...», «Когда вы опаздываете...».</a:t>
            </a:r>
            <a:endParaRPr lang="ru-RU" sz="1200" kern="120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ru-RU" sz="120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Вашему собеседнику не придёт в голову мысль отвергнуть ваши слова и будет труднее опровергнуть ваше заявление, если оно представлено как ваша проблема: «Когда при мне кричат...» или «Когда на меня повышают голос...», «Когда мне говорят неправду...», «Когда мои сотрудники опаздывают...».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012C0-746D-4FE3-9B09-0C7C2F9CC17D}" type="slidenum">
              <a:rPr lang="ru-RU" smtClean="0"/>
              <a:pPr/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Например, один человек спрашивает у другого: «Вы поедете со мной на автобусе, на такси или пройдёмся с вами пешком?". Подбрасывая варианты выбора, оставляйте как бы в тени главное желание: поехать с вами.</a:t>
            </a:r>
          </a:p>
          <a:p>
            <a:r>
              <a:rPr lang="ru-RU" dirty="0" smtClean="0"/>
              <a:t>«Вы хотите обсудить проблему на своей или нашей территории?»</a:t>
            </a:r>
          </a:p>
          <a:p>
            <a:r>
              <a:rPr lang="ru-RU" dirty="0" smtClean="0"/>
              <a:t>«Вы можете выполнить это задание самостоятельно или взять помощников?»</a:t>
            </a:r>
          </a:p>
          <a:p>
            <a:r>
              <a:rPr lang="ru-RU" dirty="0" smtClean="0"/>
              <a:t>К ребенку: "Ты пойдешь спать прямо сейчас или когда уберёшь игрушки?"</a:t>
            </a:r>
          </a:p>
          <a:p>
            <a:r>
              <a:rPr lang="ru-RU" dirty="0" smtClean="0"/>
              <a:t>Успех в результате применения этой технологии вам гарантирован.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012C0-746D-4FE3-9B09-0C7C2F9CC17D}" type="slidenum">
              <a:rPr lang="ru-RU" smtClean="0"/>
              <a:pPr/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012C0-746D-4FE3-9B09-0C7C2F9CC17D}" type="slidenum">
              <a:rPr lang="ru-RU" smtClean="0"/>
              <a:pPr/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012C0-746D-4FE3-9B09-0C7C2F9CC17D}" type="slidenum">
              <a:rPr lang="ru-RU" smtClean="0"/>
              <a:pPr/>
              <a:t>5</a:t>
            </a:fld>
            <a:endParaRPr lang="ru-RU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ru-RU" b="1" dirty="0" smtClean="0"/>
              <a:t>Очень важно уметь выслушать критические замечания в свой адрес. 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012C0-746D-4FE3-9B09-0C7C2F9CC17D}" type="slidenum">
              <a:rPr lang="ru-RU" smtClean="0"/>
              <a:pPr/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dirty="0" smtClean="0"/>
              <a:t>Не вызывайте в людях обиду, </a:t>
            </a:r>
            <a:r>
              <a:rPr lang="ru-RU" b="1" dirty="0" smtClean="0"/>
              <a:t>указывайте на их ошибки </a:t>
            </a:r>
            <a:r>
              <a:rPr lang="ru-RU" dirty="0" smtClean="0"/>
              <a:t>не прямо, а </a:t>
            </a:r>
            <a:r>
              <a:rPr lang="ru-RU" b="1" dirty="0" smtClean="0"/>
              <a:t>косвенно. </a:t>
            </a:r>
            <a:r>
              <a:rPr lang="ru-RU" dirty="0" smtClean="0"/>
              <a:t>Например, при критике длинного и утомительного выступления на юбилее одного из коллег удачнее сказать: «Ваше выступление прекрасно подошло бы для праздничного собрания».</a:t>
            </a:r>
          </a:p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2012C0-746D-4FE3-9B09-0C7C2F9CC17D}" type="slidenum">
              <a:rPr lang="ru-RU" smtClean="0"/>
              <a:pPr/>
              <a:t>9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869C-F90B-4C38-9B7F-9D6A4B15B0A9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44AB-8B37-45B5-8240-72ED600B27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869C-F90B-4C38-9B7F-9D6A4B15B0A9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44AB-8B37-45B5-8240-72ED600B27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869C-F90B-4C38-9B7F-9D6A4B15B0A9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44AB-8B37-45B5-8240-72ED600B27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869C-F90B-4C38-9B7F-9D6A4B15B0A9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44AB-8B37-45B5-8240-72ED600B27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869C-F90B-4C38-9B7F-9D6A4B15B0A9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44AB-8B37-45B5-8240-72ED600B27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869C-F90B-4C38-9B7F-9D6A4B15B0A9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44AB-8B37-45B5-8240-72ED600B27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869C-F90B-4C38-9B7F-9D6A4B15B0A9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44AB-8B37-45B5-8240-72ED600B27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869C-F90B-4C38-9B7F-9D6A4B15B0A9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44AB-8B37-45B5-8240-72ED600B27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869C-F90B-4C38-9B7F-9D6A4B15B0A9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44AB-8B37-45B5-8240-72ED600B27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869C-F90B-4C38-9B7F-9D6A4B15B0A9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44AB-8B37-45B5-8240-72ED600B27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F1869C-F90B-4C38-9B7F-9D6A4B15B0A9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CD944AB-8B37-45B5-8240-72ED600B27E1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>
    <p:strips dir="l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E6DCAC">
                <a:alpha val="0"/>
              </a:srgbClr>
            </a:gs>
            <a:gs pos="12000">
              <a:srgbClr val="E6D78A"/>
            </a:gs>
            <a:gs pos="30000">
              <a:srgbClr val="C7AC4C"/>
            </a:gs>
            <a:gs pos="45000">
              <a:srgbClr val="E6D78A"/>
            </a:gs>
            <a:gs pos="77000">
              <a:srgbClr val="C7AC4C"/>
            </a:gs>
            <a:gs pos="100000">
              <a:srgbClr val="E6DCAC"/>
            </a:gs>
          </a:gsLst>
          <a:path path="circle">
            <a:fillToRect l="100000" t="100000"/>
          </a:path>
          <a:tileRect r="-100000" b="-1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F1869C-F90B-4C38-9B7F-9D6A4B15B0A9}" type="datetimeFigureOut">
              <a:rPr lang="ru-RU" smtClean="0"/>
              <a:pPr/>
              <a:t>14.03.2012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CD944AB-8B37-45B5-8240-72ED600B27E1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strips dir="ld"/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189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343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57158" y="1214422"/>
            <a:ext cx="8229600" cy="1143000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Учимся</a:t>
            </a:r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применять </a:t>
            </a:r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и принимать</a:t>
            </a:r>
            <a: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/>
            </a:r>
            <a:br>
              <a:rPr lang="en-U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критику</a:t>
            </a:r>
            <a:endParaRPr lang="ru-RU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  <p:transition spd="med"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90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8000"/>
                </a:solidFill>
                <a:latin typeface="Monotype Corsiva" pitchFamily="66" charset="0"/>
              </a:rPr>
              <a:t>Как критиковать и не вызывать при этом ненависть к себе?</a:t>
            </a:r>
            <a:endParaRPr lang="ru-RU" b="1" dirty="0">
              <a:solidFill>
                <a:srgbClr val="0080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214678" y="1500175"/>
            <a:ext cx="5643602" cy="2286016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ru-RU" sz="2500" dirty="0" smtClean="0"/>
              <a:t>Не формулировать в своей речи обвинения собеседнику.  </a:t>
            </a:r>
          </a:p>
          <a:p>
            <a:pPr>
              <a:lnSpc>
                <a:spcPct val="120000"/>
              </a:lnSpc>
            </a:pPr>
            <a:r>
              <a:rPr lang="ru-RU" sz="2500" dirty="0" smtClean="0"/>
              <a:t>Претензия должна быть представлена как ваша проблема («Когда при мне кричат...» или «Когда на меня повышают голос...», «Когда мне говорят неправду...», «Когда мои сотрудники опаздывают...»).</a:t>
            </a:r>
          </a:p>
          <a:p>
            <a:pPr>
              <a:lnSpc>
                <a:spcPct val="120000"/>
              </a:lnSpc>
            </a:pPr>
            <a:endParaRPr lang="ru-RU" dirty="0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3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91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28596" y="214290"/>
            <a:ext cx="8501122" cy="2214554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Сосредоточьте</a:t>
            </a:r>
            <a:r>
              <a:rPr lang="ru-RU" b="1" dirty="0" smtClean="0"/>
              <a:t> внимание </a:t>
            </a:r>
            <a:r>
              <a:rPr lang="ru-RU" dirty="0" smtClean="0"/>
              <a:t>как бы </a:t>
            </a:r>
            <a:r>
              <a:rPr lang="ru-RU" b="1" dirty="0" smtClean="0"/>
              <a:t>на своих проблемах, идентичных проблемам собеседника, </a:t>
            </a:r>
            <a:r>
              <a:rPr lang="ru-RU" dirty="0" smtClean="0"/>
              <a:t>независимо от его действий.</a:t>
            </a:r>
          </a:p>
          <a:p>
            <a:r>
              <a:rPr lang="ru-RU" dirty="0" smtClean="0"/>
              <a:t> </a:t>
            </a:r>
            <a:r>
              <a:rPr lang="ru-RU" b="1" dirty="0" smtClean="0"/>
              <a:t>Косвенный намёк </a:t>
            </a:r>
            <a:r>
              <a:rPr lang="ru-RU" dirty="0" smtClean="0"/>
              <a:t>в скрытой опосредованной форме </a:t>
            </a:r>
            <a:r>
              <a:rPr lang="ru-RU" b="1" dirty="0" smtClean="0"/>
              <a:t>помогает </a:t>
            </a:r>
            <a:r>
              <a:rPr lang="ru-RU" dirty="0" smtClean="0"/>
              <a:t>собеседнику </a:t>
            </a:r>
            <a:r>
              <a:rPr lang="ru-RU" b="1" dirty="0" smtClean="0"/>
              <a:t>увидеть свои действия под новым углом зрения </a:t>
            </a:r>
            <a:r>
              <a:rPr lang="ru-RU" dirty="0" smtClean="0"/>
              <a:t>и не является столь обидным, как прямые методы воздействия.</a:t>
            </a:r>
          </a:p>
          <a:p>
            <a:endParaRPr lang="ru-RU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4214810" y="2357406"/>
            <a:ext cx="4572000" cy="4500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Собеседник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чувствует себя гораздо 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комфортнее, 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если у него имеется 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право выбора.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Технология 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«вопроса со сложным выбором»: 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предлагая партнёру варианты выбора, 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отвлекаете его внимание от главного поведенческого действия, </a:t>
            </a:r>
            <a:r>
              <a:rPr kumimoji="0" lang="ru-RU" sz="2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которое он </a:t>
            </a:r>
            <a:r>
              <a:rPr kumimoji="0" lang="ru-RU" sz="22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должен совершить.</a:t>
            </a:r>
            <a:endParaRPr kumimoji="0" lang="ru-RU" sz="22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9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42910" y="142852"/>
            <a:ext cx="7858148" cy="3143271"/>
          </a:xfrm>
        </p:spPr>
        <p:txBody>
          <a:bodyPr>
            <a:normAutofit fontScale="77500" lnSpcReduction="20000"/>
          </a:bodyPr>
          <a:lstStyle/>
          <a:p>
            <a:pPr>
              <a:lnSpc>
                <a:spcPct val="120000"/>
              </a:lnSpc>
            </a:pPr>
            <a:r>
              <a:rPr lang="ru-RU" dirty="0" smtClean="0"/>
              <a:t>Не начинайте свою речь с выражения: «Я давно уже хотел сказать...»,  избегайте слов </a:t>
            </a:r>
            <a:r>
              <a:rPr lang="ru-RU" b="1" dirty="0" smtClean="0"/>
              <a:t>всегда </a:t>
            </a:r>
            <a:r>
              <a:rPr lang="ru-RU" dirty="0" smtClean="0"/>
              <a:t>и </a:t>
            </a:r>
            <a:r>
              <a:rPr lang="ru-RU" b="1" dirty="0" smtClean="0"/>
              <a:t>никогда. </a:t>
            </a:r>
            <a:r>
              <a:rPr lang="ru-RU" dirty="0" smtClean="0"/>
              <a:t>Обычно они свидетельствуют о предвзятости и, кроме того, напоминают о старых «грехах». Это затрудняет принятие критики.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Если вы никогда не хвалили партнёра, не ожидайте, что на вашу критику он отреагирует положительно.</a:t>
            </a:r>
          </a:p>
          <a:p>
            <a:endParaRPr lang="ru-RU" dirty="0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9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" y="0"/>
            <a:ext cx="9110217" cy="6858000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142852"/>
            <a:ext cx="7572428" cy="2143116"/>
          </a:xfrm>
        </p:spPr>
        <p:txBody>
          <a:bodyPr>
            <a:normAutofit fontScale="85000" lnSpcReduction="10000"/>
          </a:bodyPr>
          <a:lstStyle/>
          <a:p>
            <a:pPr>
              <a:lnSpc>
                <a:spcPct val="120000"/>
              </a:lnSpc>
            </a:pPr>
            <a:r>
              <a:rPr lang="ru-RU" dirty="0" smtClean="0"/>
              <a:t>Критикуйте лишь те действия, которые можно изменить.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Не сравнивайте поведение данного человека с поведением других. Это унижает. </a:t>
            </a:r>
          </a:p>
          <a:p>
            <a:pPr>
              <a:lnSpc>
                <a:spcPct val="120000"/>
              </a:lnSpc>
            </a:pPr>
            <a:endParaRPr lang="ru-RU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4429124" y="2143116"/>
            <a:ext cx="4429156" cy="4714884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Не уничтожайте индивидуальность — это всегда вернётся вам бумерангом.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Не приписывайте собеседнику того, что он не говорил. Лучше не утрировать, пересказывая его мысль своими словами. Это опасно, потому что вас могут обвинить во лжи.</a:t>
            </a:r>
          </a:p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000"/>
                            </p:stCondLst>
                            <p:childTnLst>
                              <p:par>
                                <p:cTn id="2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94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3174" y="428604"/>
            <a:ext cx="6186502" cy="1582726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008000"/>
                </a:solidFill>
                <a:latin typeface="Monotype Corsiva" pitchFamily="66" charset="0"/>
              </a:rPr>
              <a:t>Несколько советов, как выслушать критические замечания: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929190" y="1928802"/>
            <a:ext cx="4214810" cy="4525963"/>
          </a:xfrm>
        </p:spPr>
        <p:txBody>
          <a:bodyPr>
            <a:normAutofit fontScale="92500" lnSpcReduction="20000"/>
          </a:bodyPr>
          <a:lstStyle/>
          <a:p>
            <a:pPr lvl="0"/>
            <a:r>
              <a:rPr lang="ru-RU" b="1" dirty="0" smtClean="0"/>
              <a:t>Умерьте свои внутренние диалоги</a:t>
            </a:r>
            <a:r>
              <a:rPr lang="ru-RU" dirty="0" smtClean="0"/>
              <a:t>.</a:t>
            </a:r>
          </a:p>
          <a:p>
            <a:pPr lvl="0"/>
            <a:r>
              <a:rPr lang="ru-RU" dirty="0" smtClean="0"/>
              <a:t>Используйте критику как </a:t>
            </a:r>
            <a:r>
              <a:rPr lang="ru-RU" b="1" dirty="0" smtClean="0"/>
              <a:t>резерв для совершенствования</a:t>
            </a:r>
            <a:r>
              <a:rPr lang="ru-RU" dirty="0" smtClean="0"/>
              <a:t>.</a:t>
            </a:r>
          </a:p>
          <a:p>
            <a:pPr lvl="0"/>
            <a:r>
              <a:rPr lang="ru-RU" dirty="0" smtClean="0"/>
              <a:t>Дайте почувствовать партнёру, что вы поняли его замечания. Повторите и уточните их.</a:t>
            </a:r>
          </a:p>
          <a:p>
            <a:pPr lvl="0"/>
            <a:r>
              <a:rPr lang="ru-RU" b="1" dirty="0" smtClean="0"/>
              <a:t>Не нападайте</a:t>
            </a:r>
            <a:r>
              <a:rPr lang="ru-RU" dirty="0" smtClean="0"/>
              <a:t>. </a:t>
            </a:r>
          </a:p>
          <a:p>
            <a:endParaRPr lang="ru-RU" dirty="0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35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9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2143108" y="71414"/>
            <a:ext cx="6357982" cy="4429156"/>
          </a:xfrm>
        </p:spPr>
        <p:txBody>
          <a:bodyPr>
            <a:normAutofit fontScale="70000" lnSpcReduction="20000"/>
          </a:bodyPr>
          <a:lstStyle/>
          <a:p>
            <a:pPr algn="just">
              <a:lnSpc>
                <a:spcPct val="120000"/>
              </a:lnSpc>
            </a:pPr>
            <a:r>
              <a:rPr lang="ru-RU" b="1" dirty="0" smtClean="0"/>
              <a:t>Избегайте критиканства. </a:t>
            </a:r>
            <a:r>
              <a:rPr lang="ru-RU" dirty="0" smtClean="0"/>
              <a:t>Критика как </a:t>
            </a:r>
            <a:r>
              <a:rPr lang="ru-RU" b="1" dirty="0" smtClean="0"/>
              <a:t>цель </a:t>
            </a:r>
            <a:r>
              <a:rPr lang="ru-RU" dirty="0" smtClean="0"/>
              <a:t>создаёт иллюзию превосходства. Установка на критику изъянов, слабых и уязвимых мест в позиции партнёра мешает конструктивному отношению к чужому мнению и поиску оптимальных средств взаимодействия.</a:t>
            </a:r>
          </a:p>
          <a:p>
            <a:pPr>
              <a:lnSpc>
                <a:spcPct val="120000"/>
              </a:lnSpc>
            </a:pPr>
            <a:r>
              <a:rPr lang="ru-RU" dirty="0" smtClean="0"/>
              <a:t>Часто </a:t>
            </a:r>
            <a:r>
              <a:rPr lang="ru-RU" b="1" dirty="0" smtClean="0"/>
              <a:t>личные интересы маскируются </a:t>
            </a:r>
            <a:r>
              <a:rPr lang="ru-RU" dirty="0" smtClean="0"/>
              <a:t>критиканами и скрываются под видимостью объективности и разумности предлагаемых критических доводов. Важно увидеть </a:t>
            </a:r>
            <a:r>
              <a:rPr lang="ru-RU" b="1" dirty="0" smtClean="0"/>
              <a:t>причину их возникновения </a:t>
            </a:r>
            <a:r>
              <a:rPr lang="ru-RU" dirty="0" smtClean="0"/>
              <a:t>и порождения, раскрыв </a:t>
            </a:r>
            <a:r>
              <a:rPr lang="ru-RU" b="1" dirty="0" smtClean="0"/>
              <a:t>личностные интересы</a:t>
            </a:r>
            <a:r>
              <a:rPr lang="ru-RU" dirty="0" smtClean="0"/>
              <a:t> критикана.</a:t>
            </a:r>
          </a:p>
          <a:p>
            <a:endParaRPr lang="ru-RU" dirty="0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196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42844" y="214290"/>
            <a:ext cx="9001156" cy="1714512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ru-RU" sz="2100" dirty="0" smtClean="0"/>
              <a:t>Не стройте критику на сведении личных счётов: «око за око», «зуб за зуб». Вы теряете при этом авторитет. Вас будут считать необъективным, злопамятным, мелочным и опасным.</a:t>
            </a:r>
          </a:p>
          <a:p>
            <a:endParaRPr lang="ru-RU" sz="2100" dirty="0"/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2714580" y="1428736"/>
            <a:ext cx="6429420" cy="2214578"/>
          </a:xfrm>
          <a:prstGeom prst="rect">
            <a:avLst/>
          </a:prstGeom>
        </p:spPr>
        <p:txBody>
          <a:bodyPr vert="horz" lIns="91440" tIns="45720" rIns="91440" bIns="45720" rtlCol="0">
            <a:normAutofit fontScale="70000" lnSpcReduction="20000"/>
          </a:bodyPr>
          <a:lstStyle/>
          <a:p>
            <a:pPr marL="342900" marR="0" lvl="0" indent="-342900" algn="l" defTabSz="914400" rtl="0" eaLnBrk="1" fontAlgn="auto" latinLnBrk="0" hangingPunct="1">
              <a:lnSpc>
                <a:spcPct val="12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Если вас хотят покритиковать более опытные партнёры, обратитесь к ним сами : «У вас больше опыта, выскажите, пожалуйста, мне свои критические замечания. Ваши советы мне помогут». Этим методом вы </a:t>
            </a: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отобьёте охоту </a:t>
            </a:r>
            <a:r>
              <a:rPr kumimoji="0" lang="ru-RU" sz="3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вас критиковать или критика будет </a:t>
            </a:r>
            <a:r>
              <a:rPr kumimoji="0" lang="ru-RU" sz="3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конструктивной.</a:t>
            </a:r>
            <a:endParaRPr kumimoji="0" lang="ru-RU" sz="30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342900" marR="0" lvl="0" indent="-342900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Char char="•"/>
              <a:tabLst/>
              <a:defRPr/>
            </a:pPr>
            <a:endParaRPr kumimoji="0" lang="ru-RU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6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97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29058" y="571480"/>
            <a:ext cx="4786314" cy="6286520"/>
          </a:xfrm>
        </p:spPr>
        <p:txBody>
          <a:bodyPr>
            <a:normAutofit fontScale="70000" lnSpcReduction="20000"/>
          </a:bodyPr>
          <a:lstStyle/>
          <a:p>
            <a:pPr>
              <a:lnSpc>
                <a:spcPct val="120000"/>
              </a:lnSpc>
            </a:pPr>
            <a:r>
              <a:rPr lang="ru-RU" dirty="0" smtClean="0"/>
              <a:t>Не вызывайте в людях обиду, </a:t>
            </a:r>
            <a:r>
              <a:rPr lang="ru-RU" b="1" dirty="0" smtClean="0"/>
              <a:t>указывайте на их ошибки </a:t>
            </a:r>
            <a:r>
              <a:rPr lang="ru-RU" dirty="0" smtClean="0"/>
              <a:t>не прямо, а </a:t>
            </a:r>
            <a:r>
              <a:rPr lang="ru-RU" b="1" dirty="0" smtClean="0"/>
              <a:t>косвенно</a:t>
            </a:r>
            <a:r>
              <a:rPr lang="ru-RU" dirty="0" smtClean="0"/>
              <a:t>. </a:t>
            </a:r>
          </a:p>
          <a:p>
            <a:pPr>
              <a:lnSpc>
                <a:spcPct val="120000"/>
              </a:lnSpc>
            </a:pPr>
            <a:r>
              <a:rPr lang="ru-RU" b="1" dirty="0" smtClean="0"/>
              <a:t>Сначала поговорите о собственных ошибках, </a:t>
            </a:r>
            <a:r>
              <a:rPr lang="ru-RU" dirty="0" smtClean="0"/>
              <a:t>а затем критикуйте своего собеседника.</a:t>
            </a:r>
          </a:p>
          <a:p>
            <a:pPr algn="just">
              <a:lnSpc>
                <a:spcPct val="120000"/>
              </a:lnSpc>
            </a:pPr>
            <a:r>
              <a:rPr lang="ru-RU" dirty="0" smtClean="0"/>
              <a:t>Задавайте собеседнику </a:t>
            </a:r>
            <a:r>
              <a:rPr lang="ru-RU" b="1" dirty="0" smtClean="0"/>
              <a:t>вопросы</a:t>
            </a:r>
            <a:r>
              <a:rPr lang="ru-RU" dirty="0" smtClean="0"/>
              <a:t>, вместо того чтобы ему что-то приказывать: «Каково ваше мнение об этом?», «Вы полагаете, что это даст результат?». Такой метод критики щадит самолюбие человека и пробуждает в нём </a:t>
            </a:r>
            <a:r>
              <a:rPr lang="ru-RU" b="1" dirty="0" smtClean="0"/>
              <a:t>ощущение своей значимости</a:t>
            </a:r>
            <a:r>
              <a:rPr lang="ru-RU" dirty="0" smtClean="0"/>
              <a:t>, вызывает желание </a:t>
            </a:r>
            <a:r>
              <a:rPr lang="ru-RU" b="1" dirty="0" smtClean="0"/>
              <a:t>сотрудничать, </a:t>
            </a:r>
            <a:r>
              <a:rPr lang="ru-RU" dirty="0" smtClean="0"/>
              <a:t>а не стремление к протесту...</a:t>
            </a:r>
          </a:p>
          <a:p>
            <a:pPr>
              <a:lnSpc>
                <a:spcPct val="120000"/>
              </a:lnSpc>
            </a:pPr>
            <a:endParaRPr lang="ru-RU" dirty="0"/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98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83431"/>
          </a:xfrm>
          <a:prstGeom prst="rect">
            <a:avLst/>
          </a:prstGeom>
        </p:spPr>
      </p:pic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14290"/>
            <a:ext cx="9144000" cy="2786082"/>
          </a:xfrm>
        </p:spPr>
        <p:txBody>
          <a:bodyPr>
            <a:normAutofit fontScale="92500" lnSpcReduction="20000"/>
          </a:bodyPr>
          <a:lstStyle/>
          <a:p>
            <a:pPr lvl="2"/>
            <a:r>
              <a:rPr lang="ru-RU" sz="5600" b="1" dirty="0" smtClean="0">
                <a:solidFill>
                  <a:srgbClr val="008000"/>
                </a:solidFill>
                <a:latin typeface="Monotype Corsiva" pitchFamily="66" charset="0"/>
              </a:rPr>
              <a:t>«Н</a:t>
            </a:r>
            <a:r>
              <a:rPr lang="ru-RU" sz="5800" b="1" dirty="0" smtClean="0">
                <a:solidFill>
                  <a:srgbClr val="008000"/>
                </a:solidFill>
                <a:latin typeface="Monotype Corsiva" pitchFamily="66" charset="0"/>
              </a:rPr>
              <a:t>икогда</a:t>
            </a:r>
            <a:r>
              <a:rPr lang="ru-RU" sz="5600" b="1" dirty="0" smtClean="0">
                <a:solidFill>
                  <a:srgbClr val="008000"/>
                </a:solidFill>
                <a:latin typeface="Monotype Corsiva" pitchFamily="66" charset="0"/>
              </a:rPr>
              <a:t> не спорьте с критиканом и </a:t>
            </a:r>
            <a:r>
              <a:rPr lang="ru-RU" sz="5600" b="1" dirty="0" err="1" smtClean="0">
                <a:solidFill>
                  <a:srgbClr val="008000"/>
                </a:solidFill>
                <a:latin typeface="Monotype Corsiva" pitchFamily="66" charset="0"/>
              </a:rPr>
              <a:t>идиотом</a:t>
            </a:r>
            <a:r>
              <a:rPr lang="ru-RU" sz="5600" b="1" dirty="0" smtClean="0">
                <a:solidFill>
                  <a:srgbClr val="008000"/>
                </a:solidFill>
                <a:latin typeface="Monotype Corsiva" pitchFamily="66" charset="0"/>
              </a:rPr>
              <a:t>: люди могут не догадаться, кто из </a:t>
            </a:r>
            <a:r>
              <a:rPr lang="ru-RU" sz="5600" b="1" smtClean="0">
                <a:solidFill>
                  <a:srgbClr val="008000"/>
                </a:solidFill>
                <a:latin typeface="Monotype Corsiva" pitchFamily="66" charset="0"/>
              </a:rPr>
              <a:t>вас кто»                     </a:t>
            </a:r>
            <a:r>
              <a:rPr lang="ru-RU" sz="3300" b="1" dirty="0" smtClean="0">
                <a:solidFill>
                  <a:srgbClr val="008000"/>
                </a:solidFill>
                <a:latin typeface="Monotype Corsiva" pitchFamily="66" charset="0"/>
              </a:rPr>
              <a:t>(Артур Блох)</a:t>
            </a:r>
            <a:endParaRPr lang="ru-RU" sz="3300" b="1" dirty="0">
              <a:solidFill>
                <a:srgbClr val="008000"/>
              </a:solidFill>
              <a:latin typeface="Monotype Corsiva" pitchFamily="66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Содержимое 10" descr="201.jpg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9144000" cy="688343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643306" y="1357298"/>
            <a:ext cx="4329114" cy="1143000"/>
          </a:xfr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54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Спасибо за внимание!</a:t>
            </a:r>
            <a:endParaRPr lang="ru-RU" sz="5400" b="1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643438" y="3571876"/>
            <a:ext cx="314327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Старший преподаватель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ГУО «Минский областной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институт развития образования»,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педагог-психолог  высшей категории</a:t>
            </a:r>
          </a:p>
          <a:p>
            <a:r>
              <a:rPr lang="ru-RU" b="1" i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Соколова Ирина Ивановна</a:t>
            </a:r>
            <a:endParaRPr lang="ru-RU" b="1" i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ransition>
    <p:strips dir="l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2" grpId="0"/>
    </p:bldLst>
  </p:timing>
</p:sld>
</file>

<file path=ppt/theme/theme1.xml><?xml version="1.0" encoding="utf-8"?>
<a:theme xmlns:a="http://schemas.openxmlformats.org/drawingml/2006/main" name="1_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259</TotalTime>
  <Words>788</Words>
  <Application>Microsoft Office PowerPoint</Application>
  <PresentationFormat>Экран (4:3)</PresentationFormat>
  <Paragraphs>49</Paragraphs>
  <Slides>11</Slides>
  <Notes>6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2" baseType="lpstr">
      <vt:lpstr>1_Тема Office</vt:lpstr>
      <vt:lpstr>Учимся  применять  и принимать  критику</vt:lpstr>
      <vt:lpstr>Как критиковать и не вызывать при этом ненависть к себе?</vt:lpstr>
      <vt:lpstr>Слайд 3</vt:lpstr>
      <vt:lpstr>Слайд 4</vt:lpstr>
      <vt:lpstr>Слайд 5</vt:lpstr>
      <vt:lpstr>Несколько советов, как выслушать критические замечания: </vt:lpstr>
      <vt:lpstr>Слайд 7</vt:lpstr>
      <vt:lpstr>Слайд 8</vt:lpstr>
      <vt:lpstr>Слайд 9</vt:lpstr>
      <vt:lpstr>Слайд 10</vt:lpstr>
      <vt:lpstr>Спасибо за внимание!</vt:lpstr>
    </vt:vector>
  </TitlesOfParts>
  <Company>Your Company Name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Характеристика созидательной и разрушительной критики</dc:title>
  <dc:creator>Your User Name</dc:creator>
  <cp:lastModifiedBy>Vanda</cp:lastModifiedBy>
  <cp:revision>25</cp:revision>
  <dcterms:created xsi:type="dcterms:W3CDTF">2012-02-11T21:57:47Z</dcterms:created>
  <dcterms:modified xsi:type="dcterms:W3CDTF">2012-03-14T07:00:51Z</dcterms:modified>
</cp:coreProperties>
</file>