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5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8" r:id="rId2"/>
    <p:sldId id="277" r:id="rId3"/>
    <p:sldId id="273" r:id="rId4"/>
    <p:sldId id="274" r:id="rId5"/>
    <p:sldId id="257" r:id="rId6"/>
    <p:sldId id="258" r:id="rId7"/>
    <p:sldId id="259" r:id="rId8"/>
    <p:sldId id="260" r:id="rId9"/>
    <p:sldId id="261" r:id="rId10"/>
    <p:sldId id="262" r:id="rId11"/>
    <p:sldId id="27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22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788D6-E57B-4897-A361-A8FF70F74386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2AF7A-9C0A-4C05-9EDC-CDA7DB246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Нужно помнить, что всякая ошибка учителя при разрешении ситуаций и конфликтов тиражируется в восприятии учащихся, сохраняется в их памяти и долго влияет на характер взаимоотношений.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Конечно, нет двух одинаковых школ, одинаковых учеников и учителей и поэтому невозможно предвидеть каждую ситуацию или разработать универсальный приём её разрешения.</a:t>
            </a: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Если в этой роли начинает выступать подросток, а воспитательное воздействие учителя сводится к тому, чтобы противостоять его требованиям, конфликт неизбежен.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Принцип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заинтересованности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конструктивных последствиях конфликта. Этот принцип означает необходимость увидеть воспитательное значение конфликта, возможное использование его для личностного роста, нравственного развития личности, извлечения позитивного опыта для каждого из участников.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Принцип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системности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анализе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причин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конфликта подразумевает следующие уровни анализа: начальный, кульминационный, заключительный, а также понимание соотношения объективных деловых и субъективных личностных факторов в возникновении конфликта.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Принцип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исключения односторонней ответственности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 возникновение конфликта. Участвуют две стороны, каждая вносит свой "вклад" в развитие конфликта.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Принцип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нейтралитета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посредника. Нейтральная позиция по отношению к враждующим сторонам совершенно необходима для эффективного разрешения конфликтной ситуации.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Принцип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профилактики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конфликтов. В педагогическом процессе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потенциальных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конфликтов гораздо больше, чем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сознательно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провоцируемых. Предотвращение отрицательных последствий любого конфликта связано с умением вычленить его внешнюю и внутреннюю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причину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основу конфликтной ситуации.</a:t>
            </a:r>
          </a:p>
          <a:p>
            <a:pPr marL="228600" indent="-22860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Учитель может раскрыть причины ситуации, не допустить её перехода в длительный конфликт, т. е. в какой-то мере научиться владеть ситуацией, используя её познавательные и воспитательные функции.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Конечно, реальные ситуации из жизни школы, собственного опыта учителей могут не укладываться в предложенные схемы, однако выделенные вопросы помогут определить значимый момент в ситуации, использовать психологические знания для её осмысления и построить собственное рассуждение.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чего  хочет учитель: избавиться от ученика, помочь ему или же он безразличен к ученику.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701D5-7402-4BFE-B8CC-C7DC01862961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Принципы управления конфликтными ситуациями в педагогическом процессе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108176885.jpg"/>
          <p:cNvPicPr>
            <a:picLocks noGrp="1" noChangeAspect="1"/>
          </p:cNvPicPr>
          <p:nvPr>
            <p:ph idx="1"/>
          </p:nvPr>
        </p:nvPicPr>
        <p:blipFill>
          <a:blip r:embed="rId2"/>
          <a:srcRect l="3024" t="8696" r="3225" b="10869"/>
          <a:stretch>
            <a:fillRect/>
          </a:stretch>
        </p:blipFill>
        <p:spPr>
          <a:xfrm>
            <a:off x="4286248" y="4214818"/>
            <a:ext cx="4080952" cy="2435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108438169.jpg"/>
          <p:cNvPicPr>
            <a:picLocks noChangeAspect="1"/>
          </p:cNvPicPr>
          <p:nvPr/>
        </p:nvPicPr>
        <p:blipFill>
          <a:blip r:embed="rId3"/>
          <a:srcRect t="5917"/>
          <a:stretch>
            <a:fillRect/>
          </a:stretch>
        </p:blipFill>
        <p:spPr>
          <a:xfrm>
            <a:off x="428596" y="1899424"/>
            <a:ext cx="3433764" cy="4845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84782631.jpg"/>
          <p:cNvPicPr>
            <a:picLocks noChangeAspect="1"/>
          </p:cNvPicPr>
          <p:nvPr/>
        </p:nvPicPr>
        <p:blipFill>
          <a:blip r:embed="rId4"/>
          <a:srcRect t="11095" b="6804"/>
          <a:stretch>
            <a:fillRect/>
          </a:stretch>
        </p:blipFill>
        <p:spPr>
          <a:xfrm>
            <a:off x="4214810" y="1857364"/>
            <a:ext cx="4186265" cy="2291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1571612"/>
            <a:ext cx="6472238" cy="5286388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«Конфликт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между педагогом и ребенком... — большая беда школы. Чаще всего конфликт возникает тогда, когда учитель думает 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ребёнке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несправедливо. Думайте 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ребёнке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справедливо и конфликтов не будет. Умение избежать конфликта — одна из составных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частей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педагогической мудрости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учителя».</a:t>
            </a:r>
          </a:p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В. А.  </a:t>
            </a:r>
            <a:r>
              <a:rPr lang="ru-RU" sz="2400" b="1" smtClean="0">
                <a:solidFill>
                  <a:schemeClr val="accent2">
                    <a:lumMod val="50000"/>
                  </a:schemeClr>
                </a:solidFill>
              </a:rPr>
              <a:t>Сухомлинский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5657" y="500042"/>
            <a:ext cx="86983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Педагогические конфликты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643050"/>
            <a:ext cx="2214547" cy="182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95" endPos="92000" dist="101600" dir="5400000" sy="-100000" algn="bl" rotWithShape="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Monotype Corsiva" pitchFamily="66" charset="0"/>
              </a:rPr>
              <a:t>П</a:t>
            </a: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</a:rPr>
              <a:t>ричины  возникновения педагогического   конфликта   с  подростками</a:t>
            </a:r>
            <a:endParaRPr lang="ru-RU" sz="4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428736"/>
            <a:ext cx="5214974" cy="5429264"/>
          </a:xfrm>
        </p:spPr>
        <p:txBody>
          <a:bodyPr>
            <a:normAutofit/>
          </a:bodyPr>
          <a:lstStyle/>
          <a:p>
            <a:r>
              <a:rPr lang="ru-RU" dirty="0" smtClean="0"/>
              <a:t>Не учитываются </a:t>
            </a:r>
            <a:r>
              <a:rPr lang="ru-RU" b="1" dirty="0"/>
              <a:t>возрастные изменения </a:t>
            </a:r>
            <a:r>
              <a:rPr lang="ru-RU" dirty="0" smtClean="0"/>
              <a:t>ребенка;</a:t>
            </a:r>
          </a:p>
          <a:p>
            <a:r>
              <a:rPr lang="ru-RU" dirty="0"/>
              <a:t>не меняется </a:t>
            </a:r>
            <a:r>
              <a:rPr lang="ru-RU" b="1" dirty="0" smtClean="0"/>
              <a:t>содержание взаимоотношений;</a:t>
            </a:r>
          </a:p>
          <a:p>
            <a:r>
              <a:rPr lang="ru-RU" b="1" dirty="0" smtClean="0"/>
              <a:t>неудовлетворённость </a:t>
            </a:r>
            <a:r>
              <a:rPr lang="ru-RU" b="1" dirty="0"/>
              <a:t>общением </a:t>
            </a:r>
            <a:r>
              <a:rPr lang="ru-RU" dirty="0"/>
              <a:t>с </a:t>
            </a:r>
            <a:r>
              <a:rPr lang="ru-RU" dirty="0" smtClean="0"/>
              <a:t>учителем;</a:t>
            </a:r>
          </a:p>
          <a:p>
            <a:r>
              <a:rPr lang="ru-RU" b="1" dirty="0" smtClean="0"/>
              <a:t>демонстрация неравного положения </a:t>
            </a:r>
            <a:r>
              <a:rPr lang="ru-RU" dirty="0" smtClean="0"/>
              <a:t>в процессе общения.</a:t>
            </a: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00240"/>
            <a:ext cx="4094486" cy="2714644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0"/>
            <a:ext cx="4500562" cy="3571876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 smtClean="0"/>
              <a:t> </a:t>
            </a:r>
            <a:r>
              <a:rPr lang="ru-RU" b="1" dirty="0" smtClean="0"/>
              <a:t>Задачи </a:t>
            </a:r>
            <a:r>
              <a:rPr lang="ru-RU" b="1" dirty="0"/>
              <a:t>воспитания </a:t>
            </a:r>
            <a:r>
              <a:rPr lang="ru-RU" dirty="0"/>
              <a:t>требуют, чтобы </a:t>
            </a:r>
            <a:r>
              <a:rPr lang="ru-RU" dirty="0" smtClean="0"/>
              <a:t>инициатором </a:t>
            </a:r>
            <a:r>
              <a:rPr lang="ru-RU" b="1" dirty="0"/>
              <a:t>построения нового типа отношений </a:t>
            </a:r>
            <a:r>
              <a:rPr lang="ru-RU" dirty="0"/>
              <a:t>были </a:t>
            </a:r>
            <a:r>
              <a:rPr lang="ru-RU" dirty="0" smtClean="0"/>
              <a:t>взрослые</a:t>
            </a:r>
            <a:r>
              <a:rPr lang="ru-RU" dirty="0"/>
              <a:t>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4233363" cy="3571900"/>
          </a:xfrm>
          <a:prstGeom prst="round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85720" y="3811012"/>
            <a:ext cx="55007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Благополучное разрешение конфликтов невозможно без появления у учителя </a:t>
            </a:r>
            <a:r>
              <a:rPr lang="ru-RU" sz="3200" b="1" dirty="0" smtClean="0"/>
              <a:t>психологической готовности </a:t>
            </a:r>
            <a:r>
              <a:rPr lang="ru-RU" sz="3200" dirty="0" smtClean="0"/>
              <a:t>перейти к новому типу взаимоотношений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500042"/>
            <a:ext cx="4714876" cy="307183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Принципы управления конфликтными ситуациями в педагогическом процессе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214686"/>
            <a:ext cx="8858280" cy="3643314"/>
          </a:xfrm>
        </p:spPr>
        <p:txBody>
          <a:bodyPr/>
          <a:lstStyle/>
          <a:p>
            <a:r>
              <a:rPr lang="ru-RU" b="1" dirty="0" smtClean="0"/>
              <a:t>Заинтересованность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Системность</a:t>
            </a:r>
          </a:p>
          <a:p>
            <a:r>
              <a:rPr lang="ru-RU" b="1" dirty="0" smtClean="0"/>
              <a:t>Исключение </a:t>
            </a:r>
            <a:r>
              <a:rPr lang="ru-RU" b="1" dirty="0"/>
              <a:t>односторонней </a:t>
            </a:r>
            <a:r>
              <a:rPr lang="ru-RU" b="1" dirty="0" smtClean="0"/>
              <a:t>ответственности</a:t>
            </a:r>
          </a:p>
          <a:p>
            <a:r>
              <a:rPr lang="ru-RU" b="1" dirty="0" smtClean="0"/>
              <a:t>Нейтралитет посредника</a:t>
            </a:r>
          </a:p>
          <a:p>
            <a:r>
              <a:rPr lang="ru-RU" b="1" dirty="0" smtClean="0"/>
              <a:t>Профилактика конфликтов</a:t>
            </a:r>
            <a:r>
              <a:rPr lang="ru-RU" dirty="0" smtClean="0"/>
              <a:t> </a:t>
            </a:r>
            <a:r>
              <a:rPr lang="ru-RU" b="1" dirty="0" smtClean="0"/>
              <a:t>   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28"/>
            <a:ext cx="4572032" cy="278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4071942"/>
            <a:ext cx="7858180" cy="27860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Основное звено </a:t>
            </a:r>
            <a:r>
              <a:rPr lang="ru-RU" dirty="0"/>
              <a:t>при разрешении </a:t>
            </a:r>
            <a:r>
              <a:rPr lang="ru-RU" dirty="0" smtClean="0"/>
              <a:t>педагогической ситуации – проведение её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психологического анализа. 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85728"/>
            <a:ext cx="4762500" cy="3390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Опорная схема  № 1 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для проведения 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анализа 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педагогических  ситуаций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1600200"/>
            <a:ext cx="6143636" cy="5257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Описание </a:t>
            </a:r>
            <a:r>
              <a:rPr lang="ru-RU" dirty="0"/>
              <a:t>возникшей ситуации, конфликта, </a:t>
            </a:r>
            <a:r>
              <a:rPr lang="ru-RU" dirty="0" smtClean="0"/>
              <a:t>поступка </a:t>
            </a:r>
            <a:r>
              <a:rPr lang="ru-RU" dirty="0"/>
              <a:t>(участники, место возникновения, деятельность </a:t>
            </a:r>
            <a:r>
              <a:rPr lang="ru-RU" dirty="0" smtClean="0"/>
              <a:t>участников </a:t>
            </a:r>
            <a:r>
              <a:rPr lang="ru-RU" dirty="0"/>
              <a:t>и т. д.);</a:t>
            </a:r>
          </a:p>
          <a:p>
            <a:pPr lvl="0"/>
            <a:r>
              <a:rPr lang="ru-RU" dirty="0" smtClean="0"/>
              <a:t>выяснение того, что </a:t>
            </a:r>
            <a:r>
              <a:rPr lang="ru-RU" dirty="0"/>
              <a:t>предшествовало возникновению ситуации;</a:t>
            </a:r>
          </a:p>
          <a:p>
            <a:r>
              <a:rPr lang="ru-RU" dirty="0" smtClean="0"/>
              <a:t> определение возрастных </a:t>
            </a:r>
            <a:r>
              <a:rPr lang="ru-RU" dirty="0"/>
              <a:t>и </a:t>
            </a:r>
            <a:r>
              <a:rPr lang="ru-RU" dirty="0" smtClean="0"/>
              <a:t>индивидуальных особенностей участников, которые </a:t>
            </a:r>
            <a:r>
              <a:rPr lang="ru-RU" dirty="0"/>
              <a:t>проявились в их поведении, ситуации, </a:t>
            </a:r>
            <a:r>
              <a:rPr lang="ru-RU" dirty="0" smtClean="0"/>
              <a:t>поступке.</a:t>
            </a:r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928802"/>
            <a:ext cx="2462097" cy="4357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Опорная схема  №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600200"/>
            <a:ext cx="5715008" cy="52578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Ситуация глазами ученика и учителя;</a:t>
            </a:r>
          </a:p>
          <a:p>
            <a:pPr lvl="0"/>
            <a:r>
              <a:rPr lang="ru-RU" dirty="0" smtClean="0"/>
              <a:t>личностная позиция учителя в возникшей ситуации (отношение его к ученику); </a:t>
            </a:r>
          </a:p>
          <a:p>
            <a:pPr lvl="0"/>
            <a:r>
              <a:rPr lang="ru-RU" dirty="0" smtClean="0"/>
              <a:t>реальные цели учителя во взаимодействии с учеником.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000240"/>
            <a:ext cx="297539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Опорная схема  №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600200"/>
            <a:ext cx="5715008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что нового узнал учитель об учениках из ситуации, поступка (познавательная ценность ситуации для учителя);</a:t>
            </a:r>
          </a:p>
          <a:p>
            <a:pPr lvl="0"/>
            <a:r>
              <a:rPr lang="ru-RU" dirty="0" smtClean="0"/>
              <a:t>основные причины возникшей ситуации или конфликта и его содержание (конфликт деятельности, поведения или отношений).</a:t>
            </a:r>
          </a:p>
          <a:p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43050"/>
            <a:ext cx="3571868" cy="2378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1016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Опорная схема  №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1000108"/>
            <a:ext cx="4786314" cy="5857892"/>
          </a:xfrm>
        </p:spPr>
        <p:txBody>
          <a:bodyPr>
            <a:normAutofit fontScale="92500"/>
          </a:bodyPr>
          <a:lstStyle/>
          <a:p>
            <a:pPr lvl="0"/>
            <a:r>
              <a:rPr lang="ru-RU" dirty="0" smtClean="0"/>
              <a:t>Варианты погашения, предупреждения и разрешения ситуации, корректировка поведения ученика;</a:t>
            </a:r>
          </a:p>
          <a:p>
            <a:pPr lvl="0"/>
            <a:r>
              <a:rPr lang="ru-RU" dirty="0" smtClean="0"/>
              <a:t>выбор средств и приёмов педагогического воздействия и определение конкретных участников реализации поставленных целей.</a:t>
            </a:r>
          </a:p>
          <a:p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428736"/>
            <a:ext cx="3643306" cy="241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Спасибо за внимание!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4857760"/>
            <a:ext cx="52149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высшей 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38539865.jpg"/>
          <p:cNvPicPr>
            <a:picLocks noChangeAspect="1"/>
          </p:cNvPicPr>
          <p:nvPr/>
        </p:nvPicPr>
        <p:blipFill>
          <a:blip r:embed="rId2"/>
          <a:srcRect t="10059"/>
          <a:stretch>
            <a:fillRect/>
          </a:stretch>
        </p:blipFill>
        <p:spPr>
          <a:xfrm>
            <a:off x="428596" y="1643050"/>
            <a:ext cx="4829175" cy="2895609"/>
          </a:xfrm>
          <a:prstGeom prst="roundRect">
            <a:avLst>
              <a:gd name="adj" fmla="val 1561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125145290.jpg"/>
          <p:cNvPicPr>
            <a:picLocks noChangeAspect="1"/>
          </p:cNvPicPr>
          <p:nvPr/>
        </p:nvPicPr>
        <p:blipFill>
          <a:blip r:embed="rId3"/>
          <a:srcRect l="7100" t="10059" r="24852"/>
          <a:stretch>
            <a:fillRect/>
          </a:stretch>
        </p:blipFill>
        <p:spPr>
          <a:xfrm>
            <a:off x="5357818" y="1643050"/>
            <a:ext cx="3286148" cy="28956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571</Words>
  <Application>Microsoft Office PowerPoint</Application>
  <PresentationFormat>Экран (4:3)</PresentationFormat>
  <Paragraphs>57</Paragraphs>
  <Slides>11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1_Тема Office</vt:lpstr>
      <vt:lpstr>Принципы управления конфликтными ситуациями в педагогическом процессе</vt:lpstr>
      <vt:lpstr>Слайд 2</vt:lpstr>
      <vt:lpstr>Причины  возникновения педагогического   конфликта   с  подростками</vt:lpstr>
      <vt:lpstr>Слайд 4</vt:lpstr>
      <vt:lpstr>Принципы управления конфликтными ситуациями в педагогическом процессе </vt:lpstr>
      <vt:lpstr>Слайд 6</vt:lpstr>
      <vt:lpstr>Опорная схема  № 1 для проведения анализа  педагогических  ситуаций</vt:lpstr>
      <vt:lpstr>Опорная схема  № 1</vt:lpstr>
      <vt:lpstr>Опорная схема  № 1</vt:lpstr>
      <vt:lpstr>Опорная схема  № 1</vt:lpstr>
      <vt:lpstr>Слайд 11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12</cp:revision>
  <dcterms:created xsi:type="dcterms:W3CDTF">2012-02-25T17:55:37Z</dcterms:created>
  <dcterms:modified xsi:type="dcterms:W3CDTF">2012-03-14T07:12:48Z</dcterms:modified>
</cp:coreProperties>
</file>