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3" r:id="rId2"/>
    <p:sldId id="256" r:id="rId3"/>
    <p:sldId id="269" r:id="rId4"/>
    <p:sldId id="270" r:id="rId5"/>
    <p:sldId id="257" r:id="rId6"/>
    <p:sldId id="268" r:id="rId7"/>
    <p:sldId id="288" r:id="rId8"/>
    <p:sldId id="289" r:id="rId9"/>
    <p:sldId id="291" r:id="rId10"/>
    <p:sldId id="290" r:id="rId11"/>
    <p:sldId id="292" r:id="rId12"/>
    <p:sldId id="29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78762" autoAdjust="0"/>
  </p:normalViewPr>
  <p:slideViewPr>
    <p:cSldViewPr>
      <p:cViewPr varScale="1">
        <p:scale>
          <a:sx n="88" d="100"/>
          <a:sy n="88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532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28295-428B-405B-9246-B89921C60D9B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A6C36D-E521-4025-A6AC-1B2976DBEF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педагогических ситуациях перед учителем наиболее отчётливо встаёт задача управления деятельностью ученика. При её решении учителю надо уметь посмотреть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на проблему с позиции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ученика, имитировать его рассуждения, понимать, как ученик воспринимает сложившуюся ситуацию, почему он поступил именно так.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педагогической ситуации учитель вступает в контакт с учеником по поводу его конкретного поступка, действия.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Педагогические ситуации могут быть простыми и сложными. Первые разрешаются учителем без встречного сопротивления учеников через организацию их поведения в школе. В течение учебного дня учитель включается в широкий диапазон взаимоотношений с учениками по разным поводам: останавливает драку, предупреждает ссору между учениками, просит помочь в подготовке к уроку, включается в разговор между учениками, проявляя порой находчивость.</a:t>
            </a:r>
          </a:p>
          <a:p>
            <a:r>
              <a:rPr lang="ru-RU" dirty="0" smtClean="0"/>
              <a:t>В сложных ситуациях большое значение имеют эмоциональное состояние учителя и ученика, характер сложившихся отношений с участником ситуации, влияние присутствующих при этом учеников.  Результат решения всегда имеет лишь определённую степень успешности по причине трудно прогнозируемого поведения ученика в зависимости от многих факторов, учесть которые учителю практически невозможно.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 в педагогической деятельности часто проявляется как стремление учителя утвердить свою позицию и как протест ученика против наказания, оценки его деятельности, поступка.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Ученику трудно каждый день выполнять правила поведения в школе и требования учителей на уроках и переменах, поэтому естественны незначительные нарушения общего порядка. Ведь жизнь детей в школе не ограничивается учёбой,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там ещё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возможны ссоры, обиды, смена настроения и т. п.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Правильно реагируя на поведение ребёнка, учитель берёт ситуацию под собственный контроль и восстанавливает порядок. Поспешность в оценках поступка часто приводит к ошибкам, вызывает возмущение у ученика возможной несправедливостью со стороны учителя, и тогда педагогическая ситуация переходит в конфликт.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Конфликты в педагогической деятельности надолго нарушают систему взаимоотношений между учителем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учениками, вызывают у учителя глубокое стрессовое состояние, неудовлетворённость своей работой. Такое состояние усугубляется сознанием того, что успех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дагогической работе зависит от поведения учеников.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является состояние зависимости учителя от особенностей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характеров и поведения учащихся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Неожиданность поступков учеников часто нарушает запланированный ход урока, вызывает у учителя раздражение и стремление любыми средствами убрать «помехи».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Конфликты возникают, когда ученики находятся наедине с учителем (в присутствии посторонних или администрации школы конфликтов  не бывает). Поэтому администрации трудно оказать учителю помощь в их предупреждении и разрешении.</a:t>
            </a:r>
            <a:r>
              <a:rPr lang="ru-RU" dirty="0" smtClean="0"/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Интересно, что руководители школ часто видят виновность учителя в возникновении конфликтов, а учитель свою виновность признает редко, поэтому перед администрацией стоит вечная проблема — как помочь и учителю, и ученику в установлении добрых отношений. Если директор или завуч принимают сторону ученика, учитель заявляет: «Вы всегда жалеете учеников, нас считая виновными, а кто нас пожалеет?». Совместный грамотный анализ ситуации может помочь в решении этой проблемы.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работе с учениками учитель не всегда уверен, что урок пройдет по плану. Он готов к неожиданностям в поведении учеников, но эти «неожиданности» не отличаются оригинальностью: часто повторяются однотипные ситуации. По причине таких ситуаций, переходящих в конфликты, теряется немалое количество времени, снижается деловой настрой учеников, ухудшается здоровье учителя. Многие подобные ситуации переходят в затяжные конфликты, заканчиваются уходом ученика с урока, а учителя к директору.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6C36D-E521-4025-A6AC-1B2976DBEFE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01D5-7402-4BFE-B8CC-C7DC0186296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2F932-FF1C-4E28-AD08-938852E4B4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77005753.jpg"/>
          <p:cNvPicPr>
            <a:picLocks noChangeAspect="1"/>
          </p:cNvPicPr>
          <p:nvPr/>
        </p:nvPicPr>
        <p:blipFill>
          <a:blip r:embed="rId2"/>
          <a:srcRect t="10896"/>
          <a:stretch>
            <a:fillRect/>
          </a:stretch>
        </p:blipFill>
        <p:spPr>
          <a:xfrm>
            <a:off x="500034" y="1928802"/>
            <a:ext cx="4575215" cy="4076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Содержимое 6" descr="84491855.jpg"/>
          <p:cNvPicPr>
            <a:picLocks noGrp="1" noChangeAspect="1"/>
          </p:cNvPicPr>
          <p:nvPr>
            <p:ph idx="1"/>
          </p:nvPr>
        </p:nvPicPr>
        <p:blipFill>
          <a:blip r:embed="rId3"/>
          <a:srcRect t="7892" b="2139"/>
          <a:stretch>
            <a:fillRect/>
          </a:stretch>
        </p:blipFill>
        <p:spPr>
          <a:xfrm>
            <a:off x="5429256" y="2000240"/>
            <a:ext cx="3017309" cy="4071966"/>
          </a:xfrm>
          <a:prstGeom prst="roundRect">
            <a:avLst>
              <a:gd name="adj" fmla="val 132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88832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Причины педагогического 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конфликта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71762" y="1571612"/>
            <a:ext cx="6472238" cy="5286388"/>
          </a:xfrm>
        </p:spPr>
        <p:txBody>
          <a:bodyPr>
            <a:normAutofit fontScale="92500"/>
          </a:bodyPr>
          <a:lstStyle/>
          <a:p>
            <a:pPr algn="l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«Конфликт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между педагогом 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ребёнком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... — большая беда школы. Чаще всего конфликт возникает тогда, когда учитель думает 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несправедливо. Думайте 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ребёнке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справедливо и конфликтов не будет. Умение избежать конфликта — одна из составных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частей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педагогической мудрости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учителя».</a:t>
            </a:r>
          </a:p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В. А.  Сухомлинский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428604"/>
            <a:ext cx="8698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Педагогические конфликты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1643050"/>
            <a:ext cx="2214547" cy="182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500042"/>
            <a:ext cx="5429256" cy="562612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Взаимодействие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учениками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учитель организует через разрешение педагогических ситуаций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Педагогическая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ситуация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—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реальная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обстановка в учебной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группе,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сложной системе отношений и взаимоотношений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учащихся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которую нужно учитывать при принятии решения о способах воздействия на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них.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57166"/>
            <a:ext cx="352427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7030A0"/>
                </a:solidFill>
                <a:latin typeface="Monotype Corsiva" pitchFamily="66" charset="0"/>
              </a:rPr>
              <a:t>Т</a:t>
            </a:r>
            <a:r>
              <a:rPr lang="ru-RU" sz="5400" b="1" dirty="0" smtClean="0">
                <a:solidFill>
                  <a:srgbClr val="7030A0"/>
                </a:solidFill>
                <a:latin typeface="Monotype Corsiva" pitchFamily="66" charset="0"/>
              </a:rPr>
              <a:t>ипы педагогических  ситуаций</a:t>
            </a:r>
            <a:endParaRPr lang="ru-RU" sz="5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4720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    Простые</a:t>
            </a:r>
          </a:p>
          <a:p>
            <a:endParaRPr lang="ru-RU" sz="4400" b="1" i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4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</a:t>
            </a:r>
          </a:p>
          <a:p>
            <a:pPr>
              <a:buNone/>
            </a:pPr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Сложные </a:t>
            </a:r>
          </a:p>
          <a:p>
            <a:pPr>
              <a:buNone/>
            </a:pPr>
            <a:r>
              <a:rPr lang="ru-RU" sz="44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</a:t>
            </a:r>
            <a:endParaRPr lang="ru-RU" sz="4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86124"/>
            <a:ext cx="4173905" cy="2786082"/>
          </a:xfrm>
          <a:prstGeom prst="rect">
            <a:avLst/>
          </a:prstGeom>
          <a:noFill/>
          <a:ln w="12700">
            <a:solidFill>
              <a:schemeClr val="bg2">
                <a:lumMod val="1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Рисунок 5" descr="114331626.jpg"/>
          <p:cNvPicPr>
            <a:picLocks noChangeAspect="1"/>
          </p:cNvPicPr>
          <p:nvPr/>
        </p:nvPicPr>
        <p:blipFill>
          <a:blip r:embed="rId4"/>
          <a:srcRect t="8404" b="7562"/>
          <a:stretch>
            <a:fillRect/>
          </a:stretch>
        </p:blipFill>
        <p:spPr>
          <a:xfrm>
            <a:off x="4214810" y="1571612"/>
            <a:ext cx="4572000" cy="285752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500042"/>
            <a:ext cx="5572132" cy="63579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 Конфликт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 педагогической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деятельности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легче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предупредить,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чем успешно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разрешить.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Учителю не следует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торопиться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принимать меры, наказывать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ученика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не проанализировав мотивы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поступка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не считаясь с позицией ученика (учеников) 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самооценкой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поступка.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2983"/>
            <a:ext cx="3786182" cy="2801063"/>
          </a:xfrm>
          <a:prstGeom prst="round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chemeClr val="accent2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Причины  возникновения педагогического   конфликта: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600200"/>
            <a:ext cx="4429124" cy="5257800"/>
          </a:xfrm>
        </p:spPr>
        <p:txBody>
          <a:bodyPr>
            <a:normAutofit/>
          </a:bodyPr>
          <a:lstStyle/>
          <a:p>
            <a:r>
              <a:rPr lang="ru-RU" b="1" dirty="0" smtClean="0"/>
              <a:t>различное понимание событий </a:t>
            </a:r>
            <a:r>
              <a:rPr lang="ru-RU" dirty="0" smtClean="0"/>
              <a:t>и их </a:t>
            </a:r>
            <a:r>
              <a:rPr lang="ru-RU" b="1" dirty="0" smtClean="0"/>
              <a:t>причин;</a:t>
            </a:r>
          </a:p>
          <a:p>
            <a:r>
              <a:rPr lang="ru-RU" dirty="0" smtClean="0"/>
              <a:t>учителю не всегда легко понять </a:t>
            </a:r>
            <a:r>
              <a:rPr lang="ru-RU" b="1" dirty="0" smtClean="0"/>
              <a:t>глубину переживаний ребёнка, </a:t>
            </a:r>
            <a:r>
              <a:rPr lang="ru-RU" dirty="0" smtClean="0"/>
              <a:t>а ученику — справиться со всеми своими эмоциями, и наоборот.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85926"/>
            <a:ext cx="4381500" cy="3219450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Причины  возникновения педагогического   конфликта: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600200"/>
            <a:ext cx="6000760" cy="5257800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малая возможность </a:t>
            </a:r>
            <a:r>
              <a:rPr lang="ru-RU" dirty="0"/>
              <a:t>учителя прогнозировать на уроке поведение учеников; </a:t>
            </a:r>
            <a:endParaRPr lang="ru-RU" dirty="0" smtClean="0"/>
          </a:p>
          <a:p>
            <a:pPr lvl="0"/>
            <a:r>
              <a:rPr lang="ru-RU" dirty="0" smtClean="0"/>
              <a:t>недостаток </a:t>
            </a:r>
            <a:r>
              <a:rPr lang="ru-RU" dirty="0"/>
              <a:t>информации о причинах случившегося затрудняет выбор </a:t>
            </a:r>
            <a:r>
              <a:rPr lang="ru-RU" dirty="0" smtClean="0"/>
              <a:t>тона обращения и оптимального поведения, соответствующего обстановке.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85926"/>
            <a:ext cx="263300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Причины  возникновения педагогического   конфликта: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600200"/>
            <a:ext cx="5500694" cy="5257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dirty="0" smtClean="0"/>
              <a:t>свидетелями ситуаций являются другие ученики, поэтому учитель стремится сохранить свой социальный статус любыми средствами и доводит ситуацию до конфликтной;</a:t>
            </a:r>
          </a:p>
          <a:p>
            <a:pPr lvl="0"/>
            <a:r>
              <a:rPr lang="ru-RU" dirty="0"/>
              <a:t>у</a:t>
            </a:r>
            <a:r>
              <a:rPr lang="ru-RU" dirty="0" smtClean="0"/>
              <a:t>чителем оценивается не отдельный поступок ученика, а его личность. Такая оценка определяет отношение к ученику других учителей и сверстников (особенно в начальной школе);</a:t>
            </a:r>
          </a:p>
          <a:p>
            <a:pPr lvl="0"/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571612"/>
            <a:ext cx="323852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Причины  возникновения педагогического   конфликта: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715008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оценка ученика строится на субъективном восприятии его поступка и малой информированности о</a:t>
            </a:r>
            <a:r>
              <a:rPr lang="ru-RU" b="1" dirty="0" smtClean="0"/>
              <a:t> </a:t>
            </a:r>
            <a:r>
              <a:rPr lang="ru-RU" dirty="0" smtClean="0"/>
              <a:t>его мотивах, особенностях личности, условиях жизни в семье;</a:t>
            </a:r>
          </a:p>
          <a:p>
            <a:pPr lvl="0"/>
            <a:r>
              <a:rPr lang="ru-RU" dirty="0" smtClean="0"/>
              <a:t>учитель торопится строго наказать ученика, считая, что излишняя строгость по отношению к ученику не повредит.</a:t>
            </a:r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b="17143"/>
          <a:stretch>
            <a:fillRect/>
          </a:stretch>
        </p:blipFill>
        <p:spPr bwMode="auto">
          <a:xfrm>
            <a:off x="95219" y="2000240"/>
            <a:ext cx="333377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95" endPos="92000" dist="1016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Причины  возникновения педагогического   конфликта: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1600200"/>
            <a:ext cx="5286380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характер взаимоотношений между учителем и отдельными учениками; </a:t>
            </a:r>
          </a:p>
          <a:p>
            <a:pPr lvl="0"/>
            <a:r>
              <a:rPr lang="ru-RU" dirty="0" smtClean="0"/>
              <a:t>личностные качества и нестандартное поведение учеников являются причиной конфликтов;</a:t>
            </a:r>
          </a:p>
          <a:p>
            <a:pPr lvl="0"/>
            <a:r>
              <a:rPr lang="ru-RU" dirty="0" smtClean="0"/>
              <a:t>личностные качества учителя: раздражительность, грубость, мстительность, самодовольство, беспомощность и др.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3833813" cy="2875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Причины  возникновения педагогического   конфликта: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68" y="1600200"/>
            <a:ext cx="5572132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преобладающее негативное настроение учителя при взаимодействии с учениками; </a:t>
            </a:r>
          </a:p>
          <a:p>
            <a:pPr lvl="0"/>
            <a:r>
              <a:rPr lang="ru-RU" dirty="0" smtClean="0"/>
              <a:t>отсутствие педагогических способностей, интереса к педагогической работе; </a:t>
            </a:r>
          </a:p>
          <a:p>
            <a:pPr lvl="0"/>
            <a:r>
              <a:rPr lang="ru-RU" dirty="0" smtClean="0"/>
              <a:t>жизненное неблагополучие учителя; </a:t>
            </a:r>
          </a:p>
          <a:p>
            <a:pPr lvl="0"/>
            <a:r>
              <a:rPr lang="ru-RU" dirty="0" smtClean="0"/>
              <a:t>общий климат и организация работы в педагогическом коллективе.</a:t>
            </a:r>
          </a:p>
          <a:p>
            <a:endParaRPr lang="ru-RU" dirty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928802"/>
            <a:ext cx="321969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500" dist="1016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TextBox 4"/>
          <p:cNvSpPr txBox="1"/>
          <p:nvPr/>
        </p:nvSpPr>
        <p:spPr>
          <a:xfrm>
            <a:off x="928662" y="4857760"/>
            <a:ext cx="52149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00312720-001.jpg"/>
          <p:cNvPicPr>
            <a:picLocks noChangeAspect="1"/>
          </p:cNvPicPr>
          <p:nvPr/>
        </p:nvPicPr>
        <p:blipFill>
          <a:blip r:embed="rId2"/>
          <a:srcRect t="11095"/>
          <a:stretch>
            <a:fillRect/>
          </a:stretch>
        </p:blipFill>
        <p:spPr>
          <a:xfrm>
            <a:off x="500034" y="1513418"/>
            <a:ext cx="5072098" cy="30062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91164044.jpg"/>
          <p:cNvPicPr>
            <a:picLocks noChangeAspect="1"/>
          </p:cNvPicPr>
          <p:nvPr/>
        </p:nvPicPr>
        <p:blipFill>
          <a:blip r:embed="rId3"/>
          <a:srcRect l="12238" t="10468" r="10685"/>
          <a:stretch>
            <a:fillRect/>
          </a:stretch>
        </p:blipFill>
        <p:spPr>
          <a:xfrm>
            <a:off x="5770382" y="1571612"/>
            <a:ext cx="3087898" cy="2872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</TotalTime>
  <Words>960</Words>
  <Application>Microsoft Office PowerPoint</Application>
  <PresentationFormat>Экран (4:3)</PresentationFormat>
  <Paragraphs>62</Paragraphs>
  <Slides>12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 </vt:lpstr>
      <vt:lpstr>Типы педагогических  ситуаций</vt:lpstr>
      <vt:lpstr>Слайд 5</vt:lpstr>
      <vt:lpstr>Причины  возникновения педагогического   конфликта:</vt:lpstr>
      <vt:lpstr>Причины  возникновения педагогического   конфликта:</vt:lpstr>
      <vt:lpstr>Причины  возникновения педагогического   конфликта:</vt:lpstr>
      <vt:lpstr>Причины  возникновения педагогического   конфликта:</vt:lpstr>
      <vt:lpstr>Причины  возникновения педагогического   конфликта:</vt:lpstr>
      <vt:lpstr>Причины  возникновения педагогического   конфликта:</vt:lpstr>
      <vt:lpstr>Спасибо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25</cp:revision>
  <dcterms:created xsi:type="dcterms:W3CDTF">2012-02-24T18:14:28Z</dcterms:created>
  <dcterms:modified xsi:type="dcterms:W3CDTF">2012-03-13T13:56:33Z</dcterms:modified>
</cp:coreProperties>
</file>