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5194" autoAdjust="0"/>
  </p:normalViewPr>
  <p:slideViewPr>
    <p:cSldViewPr>
      <p:cViewPr varScale="1">
        <p:scale>
          <a:sx n="95" d="100"/>
          <a:sy n="95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8F04-06C4-474B-BA35-05F3C1B9866E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47469-330C-4896-831B-CDB1284D2D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Вот пример анализа часто встречающейся ситуации по поводу учебной работы подростка.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«На уроке литературы в VII классе при проверке домашнего задания учительница трижды поднимала отвечать одного и того же ученика, но он молчал. В конце урока она объявила, что ставит ему «два». На следующем уроке учительница вновь начала опрос с этого ученика и, когда он отказался отвечать, удалила его с урока. На следующие занятия по предмету ученик ходить перестал, всячески избегая встреч с учителем, по другим предметам учился по-прежнему успешно. В конце четверти учитель поставил ему «двойку». Узнав об этом, ученик совсем перестал посещать школу».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Анализ ситуации: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следующем уроке молчание ученика уже было проявлением протеста. Ученик, испытав нажим со стороны учителя, проявил подростковую принципиальность и самолюбие, но в дальнейшем не смог управлять своими поступками (подростковый негативизм). В своих действиях учительница допустила очень серьёзные педагогические ошибки: не разобралась в причине отказа отвечать, не увидела в ученике «человека». На следующий день учительница показала свое недоброжелательное отношение к ученику и тем углубила конфликт, не учтя особенностей возраста и проявив субъективизм по отношению к ученику. Ученик расценил позицию учителя в отношении себя как несправедливую, и нормальные педагогические отношения были нарушены по вине учителя.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Конечно, следовало выяснить причину неподготовленности: ведь по другим предметам ученик хорошо учился. Его опрос на следующем же уроке был грубейшим нарушением взаимоотношений между учителем и учеником. Конфликт по вине учителя стал затяжным, эмоционально напряженным».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Каждая педагогическая ситуация имеет воспитательное воздействие на её участников: ученик включается в ситуацию с одними установками, а выходит из неё с иной оценкой собственного поступка, изменяется оценка себя и у взрослых участников ситуации.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показала работа с учителями, многие из них затрудняются в проведении диалога с учениками разного возраста. Диалог учителя с учениками часто ведётся на командно-административном уровне и содержит набор стереотипных выражений, упрёков, угроз, недовольства поведением ученика. Такое общение продолжается в течение многих лет обучения в школе, и к старшему школьному возрасту многие из учеников вырабатывают ответный стиль общения с учителями.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одними учителями этот стиль имеет учебно-деловой характер: «Она (учительница) говорит — я слушаю», «Она спрашивает — я отвечаю то, что она от меня ожидает,— и всё у меня в порядке. А чем живу и над чем размышляю — это взрослых мало интересует, неужели вы не поняли это? Ведь все хотят жить спокойно!»; или безразлично-равнодушный: «Она говорит — я слушаю и делаю по-своему, всё равно забудет, о чём говорили, только на глаза надо реже попадаться»; или свободно-личностный: «Разговоры обо всём, «за жизнь» — не многие учителя видят в них смысл» (из разговоров с учениками).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общении учителя с учениками большое значение имеет не только содержание речи, но и мимика, тон, интонации речи, и если, как утверждают специалисты, интонация при общении взрослых может нести до 40% информации.  При общении с ребёнком воздействие интонации увеличивается. Ребёнок удивительно точно узнаёт по интонации отношение к нему взрослых, он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ладает «эмоциональным слухом», расшифровывает не только содержание, смысл сказанных слов, но и отношение к нему взрослых.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восприятии слов он сначала реагирует на интонацию ответным действием и лишь потом усваивает смысл сказанного. В интонации проявляются те переживания, которые сопровождают речь взрослых, обращенную к ребёнку, и он реагирует на них. Крик и монотонная речь учителя лишаются воздействующей силы потому, что сенсорные входы ученика либо забиты (криком), либо он вообще не улавливает эмоционального сопровождения, и это порождает безразличие, как бы чётко и правильно ни произносились слова и фразы. Такая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речь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вызывает переживаний у ученика, и учитель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теряет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действительно надёжный «мост» к сознанию ученика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 его переживания.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Учителю также надо уметь слушать ученика и услышать его. Результативность речи учителя во многом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висит от его умения слушать, «настроиться на волну» ученика. Это не так легко сделать по ряду причин: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первых, трудно ждать от ученика плавной и связной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чи, в силу чего взрослые часто прерывают его, чем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ещё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больше затрудняют высказывание («Ладно, всё понятно, иди!»), хотя он так и не сказал главного для него.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вторых, учителям часто некогда выслушать ученика, когда у него есть потребность поговорить, а когда учителю надо что-то узнать, ученик уже потерял интерес к разговору, да и, кроме того, ему неинтересно говорить с тем, кто его не слышит.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Важным средством предупреждения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успешного разрешения конфликтов может быть приём «возврат эмоций».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Осознание своей профессиональной позиции, познание мотивов поступка ученика помогают учителю выйти из плена собственных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эмоций, откликнуться на переживания ребёнка. Учитель вместе с учениками «проживает» каждый их возрастной период, сопереживает по поводу их неудач, радуется успехам, огорчается за их эмоциональные срывы </a:t>
            </a:r>
            <a:r>
              <a:rPr lang="ru-RU" dirty="0" smtClean="0"/>
              <a:t>и великодушно их прощает — всё </a:t>
            </a:r>
            <a:r>
              <a:rPr lang="ru-RU" b="0" dirty="0" smtClean="0"/>
              <a:t>это </a:t>
            </a:r>
            <a:r>
              <a:rPr lang="ru-RU" dirty="0" smtClean="0"/>
              <a:t>не снижает авторитет учителя в глазах учеников, а эмоционально сближает их позиции, порождает сопереживание и взаимопонимание, помогает избавиться от стереотипов в отношениях с учениками. Без этого немыслимо выйти 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 плена собственных эмоций (что не так легко и просто) и откликнуться на переживания ребёнка.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Одним из методов наказания, часто применяемых в последнее время, становится вызов родителей и упрёки в их адрес за все проступки ученика.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Такой «беседой» учителя лишь озлобляют подростков: ведь они не простят своего публичного «избиения», эмоционального истязания.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Способы разрешения педагогического конфликта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82645534.jpg"/>
          <p:cNvPicPr>
            <a:picLocks noGrp="1" noChangeAspect="1"/>
          </p:cNvPicPr>
          <p:nvPr>
            <p:ph idx="1"/>
          </p:nvPr>
        </p:nvPicPr>
        <p:blipFill>
          <a:blip r:embed="rId2"/>
          <a:srcRect l="2799" t="11095" r="2052" b="16757"/>
          <a:stretch>
            <a:fillRect/>
          </a:stretch>
        </p:blipFill>
        <p:spPr>
          <a:xfrm>
            <a:off x="3786182" y="4143380"/>
            <a:ext cx="4857784" cy="2460480"/>
          </a:xfrm>
          <a:prstGeom prst="roundRect">
            <a:avLst>
              <a:gd name="adj" fmla="val 1631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97613646.jpg"/>
          <p:cNvPicPr>
            <a:picLocks noChangeAspect="1"/>
          </p:cNvPicPr>
          <p:nvPr/>
        </p:nvPicPr>
        <p:blipFill>
          <a:blip r:embed="rId3"/>
          <a:srcRect t="7763"/>
          <a:stretch>
            <a:fillRect/>
          </a:stretch>
        </p:blipFill>
        <p:spPr>
          <a:xfrm>
            <a:off x="285720" y="1688072"/>
            <a:ext cx="3357586" cy="4636264"/>
          </a:xfrm>
          <a:prstGeom prst="roundRect">
            <a:avLst>
              <a:gd name="adj" fmla="val 1676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84782697.jpg"/>
          <p:cNvPicPr>
            <a:picLocks noChangeAspect="1"/>
          </p:cNvPicPr>
          <p:nvPr/>
        </p:nvPicPr>
        <p:blipFill>
          <a:blip r:embed="rId4"/>
          <a:srcRect t="11095" b="17899"/>
          <a:stretch>
            <a:fillRect/>
          </a:stretch>
        </p:blipFill>
        <p:spPr>
          <a:xfrm>
            <a:off x="3786182" y="1643050"/>
            <a:ext cx="4829175" cy="2286016"/>
          </a:xfrm>
          <a:prstGeom prst="roundRect">
            <a:avLst>
              <a:gd name="adj" fmla="val 1386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1571612"/>
            <a:ext cx="6472238" cy="5286388"/>
          </a:xfrm>
        </p:spPr>
        <p:txBody>
          <a:bodyPr>
            <a:normAutofit fontScale="92500"/>
          </a:bodyPr>
          <a:lstStyle/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«Конфликт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между педагогом 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ребёнком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... — большая беда школы. Чаще всего конфликт возникает тогда, когда учитель думает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несправедливо. Думайте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справедливо и конфликтов не будет. Умение избежать конфликта — одна из составных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частей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педагогической мудрости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учителя».</a:t>
            </a:r>
          </a:p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В. А.  Сухомлинский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500042"/>
            <a:ext cx="8698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Педагогические конфликты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643050"/>
            <a:ext cx="2214547" cy="182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785794"/>
            <a:ext cx="5429256" cy="6072206"/>
          </a:xfrm>
        </p:spPr>
        <p:txBody>
          <a:bodyPr>
            <a:normAutofit lnSpcReduction="10000"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Описание </a:t>
            </a:r>
            <a:r>
              <a:rPr lang="ru-RU" dirty="0"/>
              <a:t>ситуации и </a:t>
            </a:r>
            <a:r>
              <a:rPr lang="ru-RU" dirty="0" smtClean="0"/>
              <a:t>её участников;</a:t>
            </a:r>
            <a:endParaRPr lang="ru-RU" dirty="0"/>
          </a:p>
          <a:p>
            <a:pPr lvl="0"/>
            <a:r>
              <a:rPr lang="ru-RU" dirty="0"/>
              <a:t>определение в ситуации момента, когда учитель мог бы предупредить </a:t>
            </a:r>
            <a:r>
              <a:rPr lang="ru-RU" dirty="0" smtClean="0"/>
              <a:t>её </a:t>
            </a:r>
            <a:r>
              <a:rPr lang="ru-RU" dirty="0"/>
              <a:t>переход в конфликт;</a:t>
            </a:r>
          </a:p>
          <a:p>
            <a:pPr lvl="0"/>
            <a:r>
              <a:rPr lang="ru-RU" dirty="0"/>
              <a:t>что помешало учителю сделать это (эмоциональное состояние, присутствие свидетелей, растерянность, неожиданность и др</a:t>
            </a:r>
            <a:r>
              <a:rPr lang="ru-RU" dirty="0" smtClean="0"/>
              <a:t>.).</a:t>
            </a:r>
            <a:endParaRPr lang="ru-RU" dirty="0"/>
          </a:p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 b="12888"/>
          <a:stretch>
            <a:fillRect/>
          </a:stretch>
        </p:blipFill>
        <p:spPr bwMode="auto">
          <a:xfrm>
            <a:off x="214282" y="1854888"/>
            <a:ext cx="3571900" cy="193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785794"/>
            <a:ext cx="5500694" cy="607220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Описание </a:t>
            </a:r>
            <a:r>
              <a:rPr lang="ru-RU" dirty="0"/>
              <a:t>ситуации или конфликта;</a:t>
            </a:r>
          </a:p>
          <a:p>
            <a:r>
              <a:rPr lang="ru-RU" dirty="0" smtClean="0"/>
              <a:t>причины </a:t>
            </a:r>
            <a:r>
              <a:rPr lang="ru-RU" dirty="0"/>
              <a:t>возникшей ситуации (внутренние и </a:t>
            </a:r>
            <a:r>
              <a:rPr lang="ru-RU" dirty="0" smtClean="0"/>
              <a:t>внешние </a:t>
            </a:r>
            <a:r>
              <a:rPr lang="ru-RU" dirty="0"/>
              <a:t>условия </a:t>
            </a:r>
            <a:r>
              <a:rPr lang="ru-RU" dirty="0" smtClean="0"/>
              <a:t>её </a:t>
            </a:r>
            <a:r>
              <a:rPr lang="ru-RU" dirty="0"/>
              <a:t>возникновения) и повод перехода в конфликт; </a:t>
            </a:r>
            <a:endParaRPr lang="ru-RU" dirty="0" smtClean="0"/>
          </a:p>
          <a:p>
            <a:r>
              <a:rPr lang="ru-RU" dirty="0" smtClean="0"/>
              <a:t>динамика конфликта;</a:t>
            </a:r>
            <a:endParaRPr lang="ru-RU" dirty="0"/>
          </a:p>
          <a:p>
            <a:r>
              <a:rPr lang="ru-RU" dirty="0" smtClean="0"/>
              <a:t>смысл </a:t>
            </a:r>
            <a:r>
              <a:rPr lang="ru-RU" dirty="0"/>
              <a:t>конфликта для каждого из его </a:t>
            </a:r>
            <a:r>
              <a:rPr lang="ru-RU" dirty="0" smtClean="0"/>
              <a:t>участников.</a:t>
            </a:r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2786082" cy="184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600200"/>
            <a:ext cx="4329114" cy="4525963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/>
              <a:t>Психологический анализ отношений между участниками ситуации;</a:t>
            </a:r>
          </a:p>
          <a:p>
            <a:pPr lvl="0"/>
            <a:r>
              <a:rPr lang="ru-RU" dirty="0" smtClean="0"/>
              <a:t>перспективные воспитательные и познавательные цели при разных вариантах разрешения ситуации.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500174"/>
            <a:ext cx="3357586" cy="314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142984"/>
            <a:ext cx="5715008" cy="57150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Какие приёмы воздействия мог бы использовать учитель в ситуации и как он их использовал, оценка;</a:t>
            </a:r>
          </a:p>
          <a:p>
            <a:pPr lvl="0"/>
            <a:r>
              <a:rPr lang="ru-RU" dirty="0" smtClean="0"/>
              <a:t>какую информацию получил учитель о своих педагогических успехах и просчётах, анализ своего поведения в ситуации и выявление ошибок;</a:t>
            </a:r>
          </a:p>
          <a:p>
            <a:pPr lvl="0"/>
            <a:r>
              <a:rPr lang="ru-RU" dirty="0" smtClean="0"/>
              <a:t>варианты развития отношений с учеником после конфликта. </a:t>
            </a:r>
          </a:p>
          <a:p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612"/>
            <a:ext cx="354820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A50021"/>
                </a:solidFill>
                <a:latin typeface="Monotype Corsiva" pitchFamily="66" charset="0"/>
              </a:rPr>
              <a:t>Что говорить? Как говорить?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214422"/>
            <a:ext cx="5429256" cy="5357850"/>
          </a:xfrm>
        </p:spPr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тбор </a:t>
            </a:r>
            <a:r>
              <a:rPr lang="ru-RU" dirty="0"/>
              <a:t>содержания в </a:t>
            </a:r>
            <a:r>
              <a:rPr lang="ru-RU" dirty="0" smtClean="0"/>
              <a:t>диалоге;</a:t>
            </a:r>
          </a:p>
          <a:p>
            <a:r>
              <a:rPr lang="ru-RU" dirty="0"/>
              <a:t>эмоциональное сопровождение </a:t>
            </a:r>
            <a:r>
              <a:rPr lang="ru-RU" dirty="0" smtClean="0"/>
              <a:t>разговора;</a:t>
            </a:r>
          </a:p>
          <a:p>
            <a:r>
              <a:rPr lang="ru-RU" dirty="0"/>
              <a:t>время и </a:t>
            </a:r>
            <a:r>
              <a:rPr lang="ru-RU" dirty="0" smtClean="0"/>
              <a:t>место;</a:t>
            </a:r>
          </a:p>
          <a:p>
            <a:r>
              <a:rPr lang="ru-RU" dirty="0"/>
              <a:t>уверенность в </a:t>
            </a:r>
            <a:r>
              <a:rPr lang="ru-RU" dirty="0" smtClean="0"/>
              <a:t>результате (</a:t>
            </a:r>
            <a:r>
              <a:rPr lang="ru-RU" dirty="0"/>
              <a:t>при ком </a:t>
            </a:r>
            <a:r>
              <a:rPr lang="ru-RU" dirty="0" smtClean="0"/>
              <a:t>сказать и </a:t>
            </a:r>
            <a:r>
              <a:rPr lang="ru-RU" dirty="0"/>
              <a:t>зачем сказать 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214422"/>
            <a:ext cx="3491190" cy="295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Приёмы по сближению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позиций учителя и </a:t>
            </a: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ученика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000504"/>
            <a:ext cx="8286808" cy="2857496"/>
          </a:xfrm>
        </p:spPr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азывать </a:t>
            </a:r>
            <a:r>
              <a:rPr lang="ru-RU" dirty="0"/>
              <a:t>ученика по </a:t>
            </a:r>
            <a:r>
              <a:rPr lang="ru-RU" dirty="0" smtClean="0"/>
              <a:t>имени: </a:t>
            </a:r>
            <a:r>
              <a:rPr lang="ru-RU" dirty="0"/>
              <a:t>каждый считает </a:t>
            </a:r>
            <a:r>
              <a:rPr lang="ru-RU" dirty="0" smtClean="0"/>
              <a:t>собственное имя лучшим </a:t>
            </a:r>
            <a:r>
              <a:rPr lang="ru-RU" dirty="0"/>
              <a:t>словом в </a:t>
            </a:r>
            <a:r>
              <a:rPr lang="ru-RU" dirty="0" smtClean="0"/>
              <a:t>своём </a:t>
            </a:r>
            <a:r>
              <a:rPr lang="ru-RU" dirty="0"/>
              <a:t>лексическом </a:t>
            </a:r>
            <a:r>
              <a:rPr lang="ru-RU" dirty="0" smtClean="0"/>
              <a:t>запасе. Услышав </a:t>
            </a:r>
            <a:r>
              <a:rPr lang="ru-RU" dirty="0"/>
              <a:t>его, ученик «</a:t>
            </a:r>
            <a:r>
              <a:rPr lang="ru-RU" dirty="0" smtClean="0"/>
              <a:t>автоматически</a:t>
            </a:r>
            <a:r>
              <a:rPr lang="ru-RU" dirty="0"/>
              <a:t>» настраивается на доверительное общение с человеком.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 b="13333"/>
          <a:stretch>
            <a:fillRect/>
          </a:stretch>
        </p:blipFill>
        <p:spPr bwMode="auto">
          <a:xfrm>
            <a:off x="1785918" y="857232"/>
            <a:ext cx="517925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511288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Невербальные средства общения и умение </a:t>
            </a:r>
            <a:r>
              <a:rPr lang="ru-RU" sz="53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слушать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928802"/>
            <a:ext cx="5072098" cy="2857520"/>
          </a:xfrm>
        </p:spPr>
        <p:txBody>
          <a:bodyPr/>
          <a:lstStyle/>
          <a:p>
            <a:r>
              <a:rPr lang="ru-RU" dirty="0" smtClean="0"/>
              <a:t>Мимика</a:t>
            </a:r>
            <a:r>
              <a:rPr lang="ru-RU" dirty="0"/>
              <a:t>, тон, интонации </a:t>
            </a:r>
            <a:r>
              <a:rPr lang="ru-RU" dirty="0" smtClean="0"/>
              <a:t>речи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</a:t>
            </a:r>
            <a:r>
              <a:rPr lang="ru-RU" b="1" dirty="0" smtClean="0"/>
              <a:t> </a:t>
            </a:r>
            <a:r>
              <a:rPr lang="ru-RU" dirty="0"/>
              <a:t>упрекайте </a:t>
            </a:r>
            <a:r>
              <a:rPr lang="ru-RU" dirty="0" smtClean="0"/>
              <a:t>ребёнка </a:t>
            </a:r>
            <a:r>
              <a:rPr lang="ru-RU" dirty="0"/>
              <a:t>его</a:t>
            </a:r>
            <a:r>
              <a:rPr lang="ru-RU" b="1" dirty="0"/>
              <a:t> </a:t>
            </a:r>
            <a:r>
              <a:rPr lang="ru-RU" dirty="0"/>
              <a:t>близкими!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714488"/>
            <a:ext cx="2571768" cy="25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«Возврат эмоций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»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714356"/>
            <a:ext cx="5786446" cy="6143644"/>
          </a:xfrm>
        </p:spPr>
        <p:txBody>
          <a:bodyPr>
            <a:normAutofit/>
          </a:bodyPr>
          <a:lstStyle/>
          <a:p>
            <a:r>
              <a:rPr lang="ru-RU" dirty="0"/>
              <a:t>Учитель вместе с учениками «проживает» каждый </a:t>
            </a:r>
            <a:r>
              <a:rPr lang="ru-RU" dirty="0" smtClean="0"/>
              <a:t>их возрастной период, </a:t>
            </a:r>
            <a:r>
              <a:rPr lang="ru-RU" dirty="0"/>
              <a:t>сопереживает по поводу их неудач, радуется успехам, огорчается </a:t>
            </a:r>
            <a:r>
              <a:rPr lang="ru-RU" dirty="0" smtClean="0"/>
              <a:t>за их эмоциональные срывы и великодушно их прощает; </a:t>
            </a:r>
          </a:p>
          <a:p>
            <a:r>
              <a:rPr lang="ru-RU" dirty="0" smtClean="0"/>
              <a:t>учитель может увидеть хорошее в «отпетом» ученике, выразить надежду на его исправление.</a:t>
            </a:r>
          </a:p>
          <a:p>
            <a:endParaRPr lang="ru-RU" b="1" dirty="0"/>
          </a:p>
          <a:p>
            <a:endParaRPr lang="ru-RU" b="1" dirty="0" smtClean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285860"/>
            <a:ext cx="3214678" cy="3214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«Возврат эмоций»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600200"/>
            <a:ext cx="4186238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Наказание в процессе воспитания неизбежно. Но оно должно </a:t>
            </a:r>
            <a:r>
              <a:rPr lang="ru-RU" dirty="0"/>
              <a:t>разрешить </a:t>
            </a:r>
            <a:r>
              <a:rPr lang="ru-RU" dirty="0" smtClean="0"/>
              <a:t>отдельный </a:t>
            </a:r>
            <a:r>
              <a:rPr lang="ru-RU" dirty="0"/>
              <a:t>конфликт и не создавать </a:t>
            </a:r>
            <a:r>
              <a:rPr lang="ru-RU" dirty="0" smtClean="0"/>
              <a:t>новых.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643050"/>
            <a:ext cx="4071966" cy="2559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57628"/>
            <a:ext cx="9144000" cy="30003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Погасить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конфликт — это значит перевести отношения его участников на уровень взаимоприемлемых для обеих сторон, переключить внимание с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Monotype Corsiva" pitchFamily="66" charset="0"/>
              </a:rPr>
              <a:t>негативных эмоций  на учебную работу.</a:t>
            </a:r>
            <a:endParaRPr lang="ru-RU" dirty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57166"/>
            <a:ext cx="4391025" cy="329565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4857760"/>
            <a:ext cx="521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00295224-012.jpg"/>
          <p:cNvPicPr>
            <a:picLocks noChangeAspect="1"/>
          </p:cNvPicPr>
          <p:nvPr/>
        </p:nvPicPr>
        <p:blipFill>
          <a:blip r:embed="rId2"/>
          <a:srcRect t="26494"/>
          <a:stretch>
            <a:fillRect/>
          </a:stretch>
        </p:blipFill>
        <p:spPr>
          <a:xfrm>
            <a:off x="142844" y="1928802"/>
            <a:ext cx="4410075" cy="2576506"/>
          </a:xfrm>
          <a:prstGeom prst="roundRect">
            <a:avLst>
              <a:gd name="adj" fmla="val 1522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130103240.jpg"/>
          <p:cNvPicPr>
            <a:picLocks noChangeAspect="1"/>
          </p:cNvPicPr>
          <p:nvPr/>
        </p:nvPicPr>
        <p:blipFill>
          <a:blip r:embed="rId3"/>
          <a:srcRect t="10059"/>
          <a:stretch>
            <a:fillRect/>
          </a:stretch>
        </p:blipFill>
        <p:spPr>
          <a:xfrm>
            <a:off x="4714876" y="2000240"/>
            <a:ext cx="4114327" cy="2466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1380</Words>
  <Application>Microsoft Office PowerPoint</Application>
  <PresentationFormat>Экран (4:3)</PresentationFormat>
  <Paragraphs>65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1_Тема Office</vt:lpstr>
      <vt:lpstr>Способы разрешения педагогического конфликта</vt:lpstr>
      <vt:lpstr>Слайд 2</vt:lpstr>
      <vt:lpstr>Опорная схема  № 2</vt:lpstr>
      <vt:lpstr>Опорная схема  № 3</vt:lpstr>
      <vt:lpstr>Опорная схема  № 3</vt:lpstr>
      <vt:lpstr>Опорная схема  № 3</vt:lpstr>
      <vt:lpstr>Что говорить? Как говорить?</vt:lpstr>
      <vt:lpstr>Приёмы по сближению позиций учителя и ученика</vt:lpstr>
      <vt:lpstr>Невербальные средства общения и умение слушать </vt:lpstr>
      <vt:lpstr>«Возврат эмоций»</vt:lpstr>
      <vt:lpstr>«Возврат эмоций»</vt:lpstr>
      <vt:lpstr>Слайд 12</vt:lpstr>
      <vt:lpstr>Спасибо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16</cp:revision>
  <dcterms:created xsi:type="dcterms:W3CDTF">2012-02-25T17:58:52Z</dcterms:created>
  <dcterms:modified xsi:type="dcterms:W3CDTF">2012-03-14T07:15:28Z</dcterms:modified>
</cp:coreProperties>
</file>