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69" r:id="rId3"/>
    <p:sldId id="256" r:id="rId4"/>
    <p:sldId id="258" r:id="rId5"/>
    <p:sldId id="259" r:id="rId6"/>
    <p:sldId id="257" r:id="rId7"/>
    <p:sldId id="268" r:id="rId8"/>
    <p:sldId id="260" r:id="rId9"/>
    <p:sldId id="261" r:id="rId10"/>
    <p:sldId id="262" r:id="rId11"/>
    <p:sldId id="263" r:id="rId12"/>
    <p:sldId id="264" r:id="rId13"/>
    <p:sldId id="270"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0357" autoAdjust="0"/>
  </p:normalViewPr>
  <p:slideViewPr>
    <p:cSldViewPr>
      <p:cViewPr varScale="1">
        <p:scale>
          <a:sx n="99" d="100"/>
          <a:sy n="99" d="100"/>
        </p:scale>
        <p:origin x="-91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AA9294-8C77-4976-B49F-0C6C8D54A1BC}" type="datetimeFigureOut">
              <a:rPr lang="ru-RU" smtClean="0"/>
              <a:pPr/>
              <a:t>13.03.2012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1DFE67-0F7A-49A9-B602-DCC79504504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ru-RU" sz="1200" kern="1200" dirty="0" smtClean="0">
                <a:solidFill>
                  <a:schemeClr val="tx1"/>
                </a:solidFill>
                <a:latin typeface="+mn-lt"/>
                <a:ea typeface="+mn-ea"/>
                <a:cs typeface="+mn-cs"/>
              </a:rPr>
              <a:t>Уход из ситуации конфликта (физический или психологический); </a:t>
            </a:r>
            <a:endParaRPr lang="ru-RU" sz="1200" b="1" kern="1200" dirty="0" smtClean="0">
              <a:solidFill>
                <a:schemeClr val="tx1"/>
              </a:solidFill>
              <a:latin typeface="+mn-lt"/>
              <a:ea typeface="+mn-ea"/>
              <a:cs typeface="+mn-cs"/>
            </a:endParaRPr>
          </a:p>
          <a:p>
            <a:endParaRPr lang="ru-RU" sz="1200" b="1" kern="1200" dirty="0" smtClean="0">
              <a:solidFill>
                <a:schemeClr val="tx1"/>
              </a:solidFill>
              <a:latin typeface="+mn-lt"/>
              <a:ea typeface="+mn-ea"/>
              <a:cs typeface="+mn-cs"/>
            </a:endParaRPr>
          </a:p>
          <a:p>
            <a:endParaRPr lang="ru-RU" sz="1200" b="1" kern="1200" dirty="0" smtClean="0">
              <a:solidFill>
                <a:schemeClr val="tx1"/>
              </a:solidFill>
              <a:latin typeface="+mn-lt"/>
              <a:ea typeface="+mn-ea"/>
              <a:cs typeface="+mn-cs"/>
            </a:endParaRPr>
          </a:p>
          <a:p>
            <a:r>
              <a:rPr lang="ru-RU" sz="1200" b="1" kern="1200" dirty="0" smtClean="0">
                <a:solidFill>
                  <a:schemeClr val="tx1"/>
                </a:solidFill>
                <a:latin typeface="+mn-lt"/>
                <a:ea typeface="+mn-ea"/>
                <a:cs typeface="+mn-cs"/>
              </a:rPr>
              <a:t>Стиль избегания</a:t>
            </a:r>
            <a:r>
              <a:rPr lang="ru-RU" sz="1200" kern="1200" dirty="0" smtClean="0">
                <a:solidFill>
                  <a:schemeClr val="tx1"/>
                </a:solidFill>
                <a:latin typeface="+mn-lt"/>
                <a:ea typeface="+mn-ea"/>
                <a:cs typeface="+mn-cs"/>
              </a:rPr>
              <a:t>  Вы можете использовать этот стиль, когда затрагиваемая проблема не столь важна для вас, когда вы не хотите тратить силы на ее решение или когда вы чувствуете, что находитесь в безнадежном положении. Этот стиль рекомендуется также в тех случаях, когда вы чувствуете себя неправым и предчувствуете правоту другого человека или когда этот человек обладает большей властью. Все это - серьезные основания для того, чтобы не отстаивать собственную позицию. Вы можете попытаться изменить тему, выйти из комнаты или сделать что-нибудь такое, что устранит или отсрочит конфликт. Вы можете подумать: "Я не собираюсь заниматься этим сейчас". Короче говоря, вы не делаете попыток удовлетворить собственные интересы или интересы другого человека. Вместо этого вы уходите от проблемы, игнорируя ее, перекладывая ответственность за ее решение на другого, добиваясь отсрочки решения или используя иные приемы.</a:t>
            </a:r>
          </a:p>
          <a:p>
            <a:r>
              <a:rPr lang="ru-RU" sz="1200" kern="1200" dirty="0" smtClean="0">
                <a:solidFill>
                  <a:schemeClr val="tx1"/>
                </a:solidFill>
                <a:latin typeface="+mn-lt"/>
                <a:ea typeface="+mn-ea"/>
                <a:cs typeface="+mn-cs"/>
              </a:rPr>
              <a:t>Стиль уклонения может оказаться подходящим в тех случаях, когда вы вынуждены общаться со сложным человеком и когда нет серьезных оснований продолжать контакты с ним.</a:t>
            </a:r>
          </a:p>
          <a:p>
            <a:r>
              <a:rPr lang="ru-RU" sz="1200" kern="1200" dirty="0" smtClean="0">
                <a:solidFill>
                  <a:schemeClr val="tx1"/>
                </a:solidFill>
                <a:latin typeface="+mn-lt"/>
                <a:ea typeface="+mn-ea"/>
                <a:cs typeface="+mn-cs"/>
              </a:rPr>
              <a:t>Этот подход может быть полезным также, если вы пытаетесь принять решение, но не знаете, что предпринять, и принимать это решение сейчас же нет необходимости. Вместо того, чтобы создавать напряженность, стараясь немедленно решить проблему, вы можете позволить себе роскошь отсрочки и можете сознательно уклониться от выбора сегодня. Может быть, вам потребуется создать впечатление, что вы вернетесь к этому вопросу при удобном случае; иными словами, этот подход может выглядеть как промедление или уход от ответственности.</a:t>
            </a:r>
          </a:p>
          <a:p>
            <a:r>
              <a:rPr lang="ru-RU" sz="1200" kern="1200" dirty="0" smtClean="0">
                <a:solidFill>
                  <a:schemeClr val="tx1"/>
                </a:solidFill>
                <a:latin typeface="+mn-lt"/>
                <a:ea typeface="+mn-ea"/>
                <a:cs typeface="+mn-cs"/>
              </a:rPr>
              <a:t>Этот стиль подходит также для тех случаев, когда вы чувствуете, что для решения конкретной проблемы вы не располагаете достаточной информацией. Если вы должны занять выжидательную позицию и ответ может дать само время, то лучше признать это и сказать себе:"Сейчас я не могу заниматься этим. Я подожду."</a:t>
            </a:r>
          </a:p>
          <a:p>
            <a:r>
              <a:rPr lang="ru-RU" sz="1200" kern="1200" dirty="0" smtClean="0">
                <a:solidFill>
                  <a:schemeClr val="tx1"/>
                </a:solidFill>
                <a:latin typeface="+mn-lt"/>
                <a:ea typeface="+mn-ea"/>
                <a:cs typeface="+mn-cs"/>
              </a:rPr>
              <a:t>Ниже приведены наиболее типичные ситуации, в которых рекомендуется применять стиль уклонения:</a:t>
            </a:r>
          </a:p>
          <a:p>
            <a:r>
              <a:rPr lang="ru-RU" sz="1200" kern="1200" dirty="0" smtClean="0">
                <a:solidFill>
                  <a:schemeClr val="tx1"/>
                </a:solidFill>
                <a:latin typeface="+mn-lt"/>
                <a:ea typeface="+mn-ea"/>
                <a:cs typeface="+mn-cs"/>
              </a:rPr>
              <a:t>- напряженность слишком велика и вы ощущаете необходимость ослабления накала;</a:t>
            </a:r>
          </a:p>
          <a:p>
            <a:r>
              <a:rPr lang="ru-RU" sz="1200" kern="1200" dirty="0" smtClean="0">
                <a:solidFill>
                  <a:schemeClr val="tx1"/>
                </a:solidFill>
                <a:latin typeface="+mn-lt"/>
                <a:ea typeface="+mn-ea"/>
                <a:cs typeface="+mn-cs"/>
              </a:rPr>
              <a:t>- исход не очень важен для вас и вы считаете, что решение настолько тривиально, что не стоит тратить на него силы;</a:t>
            </a:r>
          </a:p>
          <a:p>
            <a:r>
              <a:rPr lang="ru-RU" sz="1200" kern="1200" dirty="0" smtClean="0">
                <a:solidFill>
                  <a:schemeClr val="tx1"/>
                </a:solidFill>
                <a:latin typeface="+mn-lt"/>
                <a:ea typeface="+mn-ea"/>
                <a:cs typeface="+mn-cs"/>
              </a:rPr>
              <a:t>- у вас трудный день, а решение этой проблемы может принести дополнительные неприятности;</a:t>
            </a:r>
          </a:p>
          <a:p>
            <a:r>
              <a:rPr lang="ru-RU" sz="1200" kern="1200" dirty="0" smtClean="0">
                <a:solidFill>
                  <a:schemeClr val="tx1"/>
                </a:solidFill>
                <a:latin typeface="+mn-lt"/>
                <a:ea typeface="+mn-ea"/>
                <a:cs typeface="+mn-cs"/>
              </a:rPr>
              <a:t>- вы знаете, что не можете или даже не хотите решить конфликт в свою пользу;</a:t>
            </a:r>
          </a:p>
          <a:p>
            <a:r>
              <a:rPr lang="ru-RU" sz="1200" kern="1200" dirty="0" smtClean="0">
                <a:solidFill>
                  <a:schemeClr val="tx1"/>
                </a:solidFill>
                <a:latin typeface="+mn-lt"/>
                <a:ea typeface="+mn-ea"/>
                <a:cs typeface="+mn-cs"/>
              </a:rPr>
              <a:t>- вы хотите выиграть время, может быть, для того, чтобы получить дополнительную информацию или чтобы заручиться чьей-либо поддержкой;</a:t>
            </a:r>
          </a:p>
          <a:p>
            <a:r>
              <a:rPr lang="ru-RU" sz="1200" kern="1200" dirty="0" smtClean="0">
                <a:solidFill>
                  <a:schemeClr val="tx1"/>
                </a:solidFill>
                <a:latin typeface="+mn-lt"/>
                <a:ea typeface="+mn-ea"/>
                <a:cs typeface="+mn-cs"/>
              </a:rPr>
              <a:t>- ситуация очень сложна, и вы чувствуете, что разрешение конфликта потребует слишком многого от вас;</a:t>
            </a:r>
          </a:p>
          <a:p>
            <a:r>
              <a:rPr lang="ru-RU" sz="1200" kern="1200" dirty="0" smtClean="0">
                <a:solidFill>
                  <a:schemeClr val="tx1"/>
                </a:solidFill>
                <a:latin typeface="+mn-lt"/>
                <a:ea typeface="+mn-ea"/>
                <a:cs typeface="+mn-cs"/>
              </a:rPr>
              <a:t>- у вас мало власти для решения проблемы или для ее решения желательным для вас способом;</a:t>
            </a:r>
          </a:p>
          <a:p>
            <a:r>
              <a:rPr lang="ru-RU" sz="1200" kern="1200" dirty="0" smtClean="0">
                <a:solidFill>
                  <a:schemeClr val="tx1"/>
                </a:solidFill>
                <a:latin typeface="+mn-lt"/>
                <a:ea typeface="+mn-ea"/>
                <a:cs typeface="+mn-cs"/>
              </a:rPr>
              <a:t>- вы чувствуете, что у других больше шансов решить эту проблему;</a:t>
            </a:r>
          </a:p>
          <a:p>
            <a:r>
              <a:rPr lang="ru-RU" sz="1200" kern="1200" dirty="0" smtClean="0">
                <a:solidFill>
                  <a:schemeClr val="tx1"/>
                </a:solidFill>
                <a:latin typeface="+mn-lt"/>
                <a:ea typeface="+mn-ea"/>
                <a:cs typeface="+mn-cs"/>
              </a:rPr>
              <a:t>- пытаться решить проблему немедленно опасно, поскольку вскрытие и открытое обсуждение конфликта может только ухудшить ситуацию.</a:t>
            </a:r>
          </a:p>
          <a:p>
            <a:r>
              <a:rPr lang="ru-RU" sz="1200" kern="1200" dirty="0" smtClean="0">
                <a:solidFill>
                  <a:schemeClr val="tx1"/>
                </a:solidFill>
                <a:latin typeface="+mn-lt"/>
                <a:ea typeface="+mn-ea"/>
                <a:cs typeface="+mn-cs"/>
              </a:rPr>
              <a:t>Несмотря на то, что некоторые могут посчитать стиль </a:t>
            </a:r>
            <a:r>
              <a:rPr lang="ru-RU" sz="1200" kern="1200" dirty="0" err="1" smtClean="0">
                <a:solidFill>
                  <a:schemeClr val="tx1"/>
                </a:solidFill>
                <a:latin typeface="+mn-lt"/>
                <a:ea typeface="+mn-ea"/>
                <a:cs typeface="+mn-cs"/>
              </a:rPr>
              <a:t>изббеганияния</a:t>
            </a:r>
            <a:r>
              <a:rPr lang="ru-RU" sz="1200" kern="1200" dirty="0" smtClean="0">
                <a:solidFill>
                  <a:schemeClr val="tx1"/>
                </a:solidFill>
                <a:latin typeface="+mn-lt"/>
                <a:ea typeface="+mn-ea"/>
                <a:cs typeface="+mn-cs"/>
              </a:rPr>
              <a:t> "бегством" от проблем и от ответственности, а не эффективным подходом к разрешению конфликтов, в действительности уход или отсрочка могут быть вполне подходящей и конструктивной реакцией на конфликтную ситуацию. Вполне вероятно, что, если вы постараетесь игнорировать ее, не выражать к ней свое отношение, уйти от решения, сменить тему или перенести внимание на что-нибудь другое, то конфликт разрешится сам собой. Если нет, то вы сможете заняться им позже, когда будете больше готовы к этому.</a:t>
            </a:r>
          </a:p>
          <a:p>
            <a:endParaRPr lang="ru-RU" dirty="0"/>
          </a:p>
        </p:txBody>
      </p:sp>
      <p:sp>
        <p:nvSpPr>
          <p:cNvPr id="4" name="Номер слайда 3"/>
          <p:cNvSpPr>
            <a:spLocks noGrp="1"/>
          </p:cNvSpPr>
          <p:nvPr>
            <p:ph type="sldNum" sz="quarter" idx="10"/>
          </p:nvPr>
        </p:nvSpPr>
        <p:spPr/>
        <p:txBody>
          <a:bodyPr/>
          <a:lstStyle/>
          <a:p>
            <a:fld id="{121DFE67-0F7A-49A9-B602-DCC795045047}"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sz="1200" b="1" kern="1200" dirty="0" smtClean="0">
                <a:solidFill>
                  <a:schemeClr val="tx1"/>
                </a:solidFill>
                <a:latin typeface="+mn-lt"/>
                <a:ea typeface="+mn-ea"/>
                <a:cs typeface="+mn-cs"/>
              </a:rPr>
              <a:t>Повторение </a:t>
            </a:r>
          </a:p>
          <a:p>
            <a:r>
              <a:rPr lang="ru-RU" sz="1200" kern="1200" dirty="0" smtClean="0">
                <a:solidFill>
                  <a:schemeClr val="tx1"/>
                </a:solidFill>
                <a:latin typeface="+mn-lt"/>
                <a:ea typeface="+mn-ea"/>
                <a:cs typeface="+mn-cs"/>
              </a:rPr>
              <a:t>Ваш стиль поведения в конкретном конфликте определяется той мерой, в которой вы хотите удовлетворить собственные интересы (действуя </a:t>
            </a:r>
            <a:r>
              <a:rPr lang="ru-RU" sz="1200" b="1" kern="1200" dirty="0" smtClean="0">
                <a:solidFill>
                  <a:schemeClr val="tx1"/>
                </a:solidFill>
                <a:latin typeface="+mn-lt"/>
                <a:ea typeface="+mn-ea"/>
                <a:cs typeface="+mn-cs"/>
              </a:rPr>
              <a:t>пассивно или активно</a:t>
            </a:r>
            <a:r>
              <a:rPr lang="ru-RU" sz="1200" kern="1200" dirty="0" smtClean="0">
                <a:solidFill>
                  <a:schemeClr val="tx1"/>
                </a:solidFill>
                <a:latin typeface="+mn-lt"/>
                <a:ea typeface="+mn-ea"/>
                <a:cs typeface="+mn-cs"/>
              </a:rPr>
              <a:t>) и интересы другой  стороны (действуя </a:t>
            </a:r>
            <a:r>
              <a:rPr lang="ru-RU" sz="1200" b="1" kern="1200" dirty="0" smtClean="0">
                <a:solidFill>
                  <a:schemeClr val="tx1"/>
                </a:solidFill>
                <a:latin typeface="+mn-lt"/>
                <a:ea typeface="+mn-ea"/>
                <a:cs typeface="+mn-cs"/>
              </a:rPr>
              <a:t>совместно или индивидуально</a:t>
            </a:r>
            <a:r>
              <a:rPr lang="ru-RU" sz="1200" kern="1200" dirty="0" smtClean="0">
                <a:solidFill>
                  <a:schemeClr val="tx1"/>
                </a:solidFill>
                <a:latin typeface="+mn-lt"/>
                <a:ea typeface="+mn-ea"/>
                <a:cs typeface="+mn-cs"/>
              </a:rPr>
              <a:t>). Если представить это в графической форме, то получим сетку </a:t>
            </a:r>
            <a:r>
              <a:rPr lang="ru-RU" sz="1200" kern="1200" dirty="0" err="1" smtClean="0">
                <a:solidFill>
                  <a:schemeClr val="tx1"/>
                </a:solidFill>
                <a:latin typeface="+mn-lt"/>
                <a:ea typeface="+mn-ea"/>
                <a:cs typeface="+mn-cs"/>
              </a:rPr>
              <a:t>Томаса-Килменна</a:t>
            </a:r>
            <a:r>
              <a:rPr lang="ru-RU" sz="1200" kern="1200" dirty="0" smtClean="0">
                <a:solidFill>
                  <a:schemeClr val="tx1"/>
                </a:solidFill>
                <a:latin typeface="+mn-lt"/>
                <a:ea typeface="+mn-ea"/>
                <a:cs typeface="+mn-cs"/>
              </a:rPr>
              <a:t>, позволяющую определить место и название для каждого из пяти основных стилей разрешения конфликтов. Эта сетка поможет вам определить собственный стиль или стиль любого другого человека. Начните со стороны, на которой отмечены </a:t>
            </a:r>
            <a:r>
              <a:rPr lang="ru-RU" sz="1200" b="0" kern="1200" dirty="0" smtClean="0">
                <a:solidFill>
                  <a:schemeClr val="tx1"/>
                </a:solidFill>
                <a:latin typeface="+mn-lt"/>
                <a:ea typeface="+mn-ea"/>
                <a:cs typeface="+mn-cs"/>
              </a:rPr>
              <a:t>активные и пассивные </a:t>
            </a:r>
            <a:r>
              <a:rPr lang="ru-RU" sz="1200" kern="1200" dirty="0" smtClean="0">
                <a:solidFill>
                  <a:schemeClr val="tx1"/>
                </a:solidFill>
                <a:latin typeface="+mn-lt"/>
                <a:ea typeface="+mn-ea"/>
                <a:cs typeface="+mn-cs"/>
              </a:rPr>
              <a:t>действия. Если ваша реакция </a:t>
            </a:r>
            <a:r>
              <a:rPr lang="ru-RU" sz="1200" b="1" kern="1200" dirty="0" smtClean="0">
                <a:solidFill>
                  <a:schemeClr val="tx1"/>
                </a:solidFill>
                <a:latin typeface="+mn-lt"/>
                <a:ea typeface="+mn-ea"/>
                <a:cs typeface="+mn-cs"/>
              </a:rPr>
              <a:t>пассивна</a:t>
            </a:r>
            <a:r>
              <a:rPr lang="ru-RU" sz="1200" kern="1200" dirty="0" smtClean="0">
                <a:solidFill>
                  <a:schemeClr val="tx1"/>
                </a:solidFill>
                <a:latin typeface="+mn-lt"/>
                <a:ea typeface="+mn-ea"/>
                <a:cs typeface="+mn-cs"/>
              </a:rPr>
              <a:t>, то вы будете стараться выйти из конфликта; если она </a:t>
            </a:r>
            <a:r>
              <a:rPr lang="ru-RU" sz="1200" b="1" kern="1200" dirty="0" smtClean="0">
                <a:solidFill>
                  <a:schemeClr val="tx1"/>
                </a:solidFill>
                <a:latin typeface="+mn-lt"/>
                <a:ea typeface="+mn-ea"/>
                <a:cs typeface="+mn-cs"/>
              </a:rPr>
              <a:t>активна</a:t>
            </a:r>
            <a:r>
              <a:rPr lang="ru-RU" sz="1200" kern="1200" dirty="0" smtClean="0">
                <a:solidFill>
                  <a:schemeClr val="tx1"/>
                </a:solidFill>
                <a:latin typeface="+mn-lt"/>
                <a:ea typeface="+mn-ea"/>
                <a:cs typeface="+mn-cs"/>
              </a:rPr>
              <a:t>, то вы предпримете попытки разрешить его. Такие оценки вы можете сделать для себя и для других участвующих в конфликте сторон.</a:t>
            </a:r>
          </a:p>
          <a:p>
            <a:r>
              <a:rPr lang="ru-RU" sz="1200" kern="1200" dirty="0" smtClean="0">
                <a:solidFill>
                  <a:schemeClr val="tx1"/>
                </a:solidFill>
                <a:latin typeface="+mn-lt"/>
                <a:ea typeface="+mn-ea"/>
                <a:cs typeface="+mn-cs"/>
              </a:rPr>
              <a:t>Верхняя часть сетки относится к </a:t>
            </a:r>
            <a:r>
              <a:rPr lang="ru-RU" sz="1200" b="0" kern="1200" dirty="0" smtClean="0">
                <a:solidFill>
                  <a:schemeClr val="tx1"/>
                </a:solidFill>
                <a:latin typeface="+mn-lt"/>
                <a:ea typeface="+mn-ea"/>
                <a:cs typeface="+mn-cs"/>
              </a:rPr>
              <a:t>совместным действиям</a:t>
            </a:r>
            <a:r>
              <a:rPr lang="ru-RU" sz="1200" kern="1200" dirty="0" smtClean="0">
                <a:solidFill>
                  <a:schemeClr val="tx1"/>
                </a:solidFill>
                <a:latin typeface="+mn-lt"/>
                <a:ea typeface="+mn-ea"/>
                <a:cs typeface="+mn-cs"/>
              </a:rPr>
              <a:t>. Если вы предпочитаете </a:t>
            </a:r>
            <a:r>
              <a:rPr lang="ru-RU" sz="1200" b="1" kern="1200" dirty="0" smtClean="0">
                <a:solidFill>
                  <a:schemeClr val="tx1"/>
                </a:solidFill>
                <a:latin typeface="+mn-lt"/>
                <a:ea typeface="+mn-ea"/>
                <a:cs typeface="+mn-cs"/>
              </a:rPr>
              <a:t>совместные действия</a:t>
            </a:r>
            <a:r>
              <a:rPr lang="ru-RU" sz="1200" kern="1200" dirty="0" smtClean="0">
                <a:solidFill>
                  <a:schemeClr val="tx1"/>
                </a:solidFill>
                <a:latin typeface="+mn-lt"/>
                <a:ea typeface="+mn-ea"/>
                <a:cs typeface="+mn-cs"/>
              </a:rPr>
              <a:t>, то будете пытаться разрешить конфликт вместе с другим человеком или группой людей, которые в нём участвуют. Если же предпочитаете действовать </a:t>
            </a:r>
            <a:r>
              <a:rPr lang="ru-RU" sz="1200" b="1" kern="1200" dirty="0" smtClean="0">
                <a:solidFill>
                  <a:schemeClr val="tx1"/>
                </a:solidFill>
                <a:latin typeface="+mn-lt"/>
                <a:ea typeface="+mn-ea"/>
                <a:cs typeface="+mn-cs"/>
              </a:rPr>
              <a:t>индивидуально</a:t>
            </a:r>
            <a:r>
              <a:rPr lang="ru-RU" sz="1200" kern="1200" dirty="0" smtClean="0">
                <a:solidFill>
                  <a:schemeClr val="tx1"/>
                </a:solidFill>
                <a:latin typeface="+mn-lt"/>
                <a:ea typeface="+mn-ea"/>
                <a:cs typeface="+mn-cs"/>
              </a:rPr>
              <a:t>, то вы будете искать свой путь решения проблемы или путь уклонения от её решения. Степень </a:t>
            </a:r>
            <a:r>
              <a:rPr lang="ru-RU" sz="1200" kern="1200" dirty="0" err="1" smtClean="0">
                <a:solidFill>
                  <a:schemeClr val="tx1"/>
                </a:solidFill>
                <a:latin typeface="+mn-lt"/>
                <a:ea typeface="+mn-ea"/>
                <a:cs typeface="+mn-cs"/>
              </a:rPr>
              <a:t>кооперативности</a:t>
            </a:r>
            <a:r>
              <a:rPr lang="ru-RU" sz="1200" kern="1200" dirty="0" smtClean="0">
                <a:solidFill>
                  <a:schemeClr val="tx1"/>
                </a:solidFill>
                <a:latin typeface="+mn-lt"/>
                <a:ea typeface="+mn-ea"/>
                <a:cs typeface="+mn-cs"/>
              </a:rPr>
              <a:t> в поведении также легко может быть оценена для вас и для других людей.</a:t>
            </a:r>
          </a:p>
          <a:p>
            <a:r>
              <a:rPr lang="ru-RU" sz="1200" kern="1200" dirty="0" smtClean="0">
                <a:solidFill>
                  <a:schemeClr val="tx1"/>
                </a:solidFill>
                <a:latin typeface="+mn-lt"/>
                <a:ea typeface="+mn-ea"/>
                <a:cs typeface="+mn-cs"/>
              </a:rPr>
              <a:t>Когда вы сложите вместе эти две части сетки, получите матрицу из пяти стилей со стилем компромисса в середине. Он в равных мерах включает кооперативное и индивидуальное, а также пассивное и активное поведение. Если вы внимательнее рассмотрите эти различные стили, то можете узнать тот, к которому вы обычно прибегаете в  конфликтных ситуациях. Вы можете также определить и те стили, которыми обычно пользуются связанные с вами люди. Однако в определённых условиях вы можете отдать предпочтение другому стилю. Каждый человек может в какой-то степени использовать все эти стили, но обычно имеет приоритетные. Кроме того, некоторые стили могут быть наиболее эффективными для разрешения конфликтов определённого типа. Далее мы рассмотрим каждый из упомянутых стилей и способы применения каждого из них.</a:t>
            </a:r>
          </a:p>
          <a:p>
            <a:endParaRPr lang="ru-RU" dirty="0" smtClean="0"/>
          </a:p>
          <a:p>
            <a:endParaRPr lang="ru-RU" dirty="0"/>
          </a:p>
        </p:txBody>
      </p:sp>
      <p:sp>
        <p:nvSpPr>
          <p:cNvPr id="4" name="Номер слайда 3"/>
          <p:cNvSpPr>
            <a:spLocks noGrp="1"/>
          </p:cNvSpPr>
          <p:nvPr>
            <p:ph type="sldNum" sz="quarter" idx="10"/>
          </p:nvPr>
        </p:nvSpPr>
        <p:spPr/>
        <p:txBody>
          <a:bodyPr/>
          <a:lstStyle/>
          <a:p>
            <a:fld id="{9A283372-475C-40DC-B602-D400BA9BB994}"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1DFE67-0F7A-49A9-B602-DCC795045047}" type="slidenum">
              <a:rPr lang="ru-RU" smtClean="0"/>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1DFE67-0F7A-49A9-B602-DCC795045047}" type="slidenum">
              <a:rPr lang="ru-RU" smtClean="0"/>
              <a:pPr/>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1DFE67-0F7A-49A9-B602-DCC795045047}" type="slidenum">
              <a:rPr lang="ru-RU" smtClean="0"/>
              <a:pPr/>
              <a:t>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1DFE67-0F7A-49A9-B602-DCC795045047}" type="slidenum">
              <a:rPr lang="ru-RU" smtClean="0"/>
              <a:pPr/>
              <a:t>9</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1DFE67-0F7A-49A9-B602-DCC795045047}" type="slidenum">
              <a:rPr lang="ru-RU" smtClean="0"/>
              <a:pPr/>
              <a:t>10</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1DFE67-0F7A-49A9-B602-DCC795045047}"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6C2A237-A01C-4E5C-8DA1-086EC50CF916}"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ABFE9D-5795-4A28-91F2-5B08A36787A0}" type="slidenum">
              <a:rPr lang="ru-RU" smtClean="0"/>
              <a:pPr/>
              <a:t>‹#›</a:t>
            </a:fld>
            <a:endParaRPr lang="ru-RU"/>
          </a:p>
        </p:txBody>
      </p:sp>
    </p:spTree>
  </p:cSld>
  <p:clrMapOvr>
    <a:masterClrMapping/>
  </p:clrMapOvr>
  <p:transition>
    <p:randomBa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27723B-12BD-40C8-9B1D-3891ECBAAE54}" type="datetimeFigureOut">
              <a:rPr lang="ru-RU" smtClean="0"/>
              <a:pPr/>
              <a:t>13.03.2012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A21C7E-EB96-4B33-9351-1A2C90ED7E83}" type="slidenum">
              <a:rPr lang="ru-RU" smtClean="0"/>
              <a:pPr/>
              <a:t>‹#›</a:t>
            </a:fld>
            <a:endParaRPr lang="ru-RU"/>
          </a:p>
        </p:txBody>
      </p:sp>
    </p:spTree>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2A237-A01C-4E5C-8DA1-086EC50CF916}" type="datetimeFigureOut">
              <a:rPr lang="ru-RU" smtClean="0"/>
              <a:pPr/>
              <a:t>13.03.2012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BFE9D-5795-4A28-91F2-5B08A36787A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Ba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200"/>
            </a:gs>
            <a:gs pos="45000">
              <a:srgbClr val="FF7A00"/>
            </a:gs>
            <a:gs pos="70000">
              <a:srgbClr val="FF0300"/>
            </a:gs>
            <a:gs pos="100000">
              <a:srgbClr val="4D0808"/>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27723B-12BD-40C8-9B1D-3891ECBAAE54}" type="datetimeFigureOut">
              <a:rPr lang="ru-RU" smtClean="0"/>
              <a:pPr/>
              <a:t>13.03.2012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A21C7E-EB96-4B33-9351-1A2C90ED7E8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Ba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74.jpg"/>
          <p:cNvPicPr>
            <a:picLocks noGrp="1" noChangeAspect="1"/>
          </p:cNvPicPr>
          <p:nvPr>
            <p:ph idx="1"/>
          </p:nvPr>
        </p:nvPicPr>
        <p:blipFill>
          <a:blip r:embed="rId2"/>
          <a:stretch>
            <a:fillRect/>
          </a:stretch>
        </p:blipFill>
        <p:spPr>
          <a:xfrm>
            <a:off x="0" y="0"/>
            <a:ext cx="9144000" cy="6883431"/>
          </a:xfrm>
        </p:spPr>
      </p:pic>
      <p:sp>
        <p:nvSpPr>
          <p:cNvPr id="2" name="Заголовок 1"/>
          <p:cNvSpPr>
            <a:spLocks noGrp="1"/>
          </p:cNvSpPr>
          <p:nvPr>
            <p:ph type="title"/>
          </p:nvPr>
        </p:nvSpPr>
        <p:spPr>
          <a:xfrm>
            <a:off x="1142976" y="1000108"/>
            <a:ext cx="8229600" cy="1143000"/>
          </a:xfrm>
        </p:spPr>
        <p:txBody>
          <a:bodyPr>
            <a:noAutofit/>
          </a:bodyPr>
          <a:lstStyle/>
          <a:p>
            <a:r>
              <a:rPr lang="ru-RU" sz="4800" b="1" dirty="0" smtClean="0">
                <a:solidFill>
                  <a:schemeClr val="bg1"/>
                </a:solidFill>
              </a:rPr>
              <a:t>Стили поведения </a:t>
            </a:r>
            <a:r>
              <a:rPr lang="en-US" sz="4800" b="1" dirty="0" smtClean="0">
                <a:solidFill>
                  <a:schemeClr val="bg1"/>
                </a:solidFill>
              </a:rPr>
              <a:t/>
            </a:r>
            <a:br>
              <a:rPr lang="en-US" sz="4800" b="1" dirty="0" smtClean="0">
                <a:solidFill>
                  <a:schemeClr val="bg1"/>
                </a:solidFill>
              </a:rPr>
            </a:br>
            <a:r>
              <a:rPr lang="ru-RU" sz="4800" b="1" dirty="0" smtClean="0">
                <a:solidFill>
                  <a:schemeClr val="bg1"/>
                </a:solidFill>
              </a:rPr>
              <a:t>в конфликтной </a:t>
            </a:r>
            <a:r>
              <a:rPr lang="en-US" sz="4800" b="1" dirty="0" smtClean="0">
                <a:solidFill>
                  <a:schemeClr val="bg1"/>
                </a:solidFill>
              </a:rPr>
              <a:t/>
            </a:r>
            <a:br>
              <a:rPr lang="en-US" sz="4800" b="1" dirty="0" smtClean="0">
                <a:solidFill>
                  <a:schemeClr val="bg1"/>
                </a:solidFill>
              </a:rPr>
            </a:br>
            <a:r>
              <a:rPr lang="ru-RU" sz="4800" b="1" dirty="0" smtClean="0">
                <a:solidFill>
                  <a:schemeClr val="bg1"/>
                </a:solidFill>
              </a:rPr>
              <a:t>ситуации</a:t>
            </a:r>
            <a:endParaRPr lang="ru-RU" sz="4800" b="1" dirty="0">
              <a:solidFill>
                <a:schemeClr val="bg1"/>
              </a:solidFill>
            </a:endParaRPr>
          </a:p>
        </p:txBody>
      </p:sp>
      <p:sp>
        <p:nvSpPr>
          <p:cNvPr id="4" name="Заголовок 1"/>
          <p:cNvSpPr txBox="1">
            <a:spLocks/>
          </p:cNvSpPr>
          <p:nvPr/>
        </p:nvSpPr>
        <p:spPr>
          <a:xfrm>
            <a:off x="4286248" y="5387975"/>
            <a:ext cx="384331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6000" b="1" i="0" u="none" strike="noStrike" kern="1200" cap="none" spc="0" normalizeH="0" baseline="0" noProof="0" smtClean="0">
                <a:ln>
                  <a:noFill/>
                </a:ln>
                <a:solidFill>
                  <a:schemeClr val="bg1"/>
                </a:solidFill>
                <a:effectLst/>
                <a:uLnTx/>
                <a:uFillTx/>
                <a:latin typeface="Monotype Corsiva" pitchFamily="66" charset="0"/>
                <a:ea typeface="+mj-ea"/>
                <a:cs typeface="+mj-cs"/>
              </a:rPr>
              <a:t>Избегание</a:t>
            </a:r>
            <a:endParaRPr kumimoji="0" lang="ru-RU" sz="6000" b="1" i="0" u="none" strike="noStrike" kern="1200" cap="none" spc="0" normalizeH="0" baseline="0" noProof="0" dirty="0">
              <a:ln>
                <a:noFill/>
              </a:ln>
              <a:solidFill>
                <a:schemeClr val="bg1"/>
              </a:solidFill>
              <a:effectLst/>
              <a:uLnTx/>
              <a:uFillTx/>
              <a:latin typeface="Monotype Corsiva" pitchFamily="66" charset="0"/>
              <a:ea typeface="+mj-ea"/>
              <a:cs typeface="+mj-cs"/>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8"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7" name="Рисунок 6" descr="75.jpg"/>
          <p:cNvPicPr>
            <a:picLocks noChangeAspect="1"/>
          </p:cNvPicPr>
          <p:nvPr/>
        </p:nvPicPr>
        <p:blipFill>
          <a:blip r:embed="rId3"/>
          <a:stretch>
            <a:fillRect/>
          </a:stretch>
        </p:blipFill>
        <p:spPr>
          <a:xfrm>
            <a:off x="0" y="-1"/>
            <a:ext cx="9144000" cy="6883431"/>
          </a:xfrm>
          <a:prstGeom prst="rect">
            <a:avLst/>
          </a:prstGeom>
        </p:spPr>
      </p:pic>
      <p:sp>
        <p:nvSpPr>
          <p:cNvPr id="2" name="Заголовок 1"/>
          <p:cNvSpPr>
            <a:spLocks noGrp="1"/>
          </p:cNvSpPr>
          <p:nvPr>
            <p:ph type="ctrTitle"/>
          </p:nvPr>
        </p:nvSpPr>
        <p:spPr>
          <a:xfrm>
            <a:off x="5000628" y="1142984"/>
            <a:ext cx="3843310" cy="1470025"/>
          </a:xfrm>
        </p:spPr>
        <p:txBody>
          <a:bodyPr>
            <a:normAutofit/>
          </a:bodyPr>
          <a:lstStyle/>
          <a:p>
            <a:r>
              <a:rPr lang="ru-RU" sz="6000" b="1" dirty="0" smtClean="0">
                <a:solidFill>
                  <a:schemeClr val="bg1"/>
                </a:solidFill>
                <a:latin typeface="Monotype Corsiva" pitchFamily="66" charset="0"/>
              </a:rPr>
              <a:t>Избегание</a:t>
            </a:r>
            <a:endParaRPr lang="ru-RU" sz="6000" b="1" dirty="0">
              <a:solidFill>
                <a:schemeClr val="bg1"/>
              </a:solidFill>
              <a:latin typeface="Monotype Corsiva" pitchFamily="66" charset="0"/>
            </a:endParaRP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pic>
        <p:nvPicPr>
          <p:cNvPr id="21" name="Рисунок 20" descr="76.jpg"/>
          <p:cNvPicPr>
            <a:picLocks noChangeAspect="1"/>
          </p:cNvPicPr>
          <p:nvPr/>
        </p:nvPicPr>
        <p:blipFill>
          <a:blip r:embed="rId3"/>
          <a:stretch>
            <a:fillRect/>
          </a:stretch>
        </p:blipFill>
        <p:spPr>
          <a:xfrm>
            <a:off x="0" y="-1"/>
            <a:ext cx="9144000" cy="6883431"/>
          </a:xfrm>
          <a:prstGeom prst="rect">
            <a:avLst/>
          </a:prstGeom>
        </p:spPr>
      </p:pic>
      <p:sp>
        <p:nvSpPr>
          <p:cNvPr id="5" name="Прямоугольник 4"/>
          <p:cNvSpPr/>
          <p:nvPr/>
        </p:nvSpPr>
        <p:spPr>
          <a:xfrm>
            <a:off x="714348" y="285728"/>
            <a:ext cx="7643866" cy="769441"/>
          </a:xfrm>
          <a:prstGeom prst="rect">
            <a:avLst/>
          </a:prstGeom>
        </p:spPr>
        <p:txBody>
          <a:bodyPr wrap="square">
            <a:spAutoFit/>
          </a:bodyPr>
          <a:lstStyle/>
          <a:p>
            <a:pPr algn="ctr"/>
            <a:r>
              <a:rPr lang="ru-RU" sz="4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Сетка  </a:t>
            </a:r>
            <a:r>
              <a:rPr lang="ru-RU" sz="4400" b="1" dirty="0" err="1"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Томаса-Килменна</a:t>
            </a:r>
            <a:endParaRPr lang="ru-RU"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cxnSp>
        <p:nvCxnSpPr>
          <p:cNvPr id="17" name="Прямая со стрелкой 16"/>
          <p:cNvCxnSpPr/>
          <p:nvPr/>
        </p:nvCxnSpPr>
        <p:spPr>
          <a:xfrm rot="5400000" flipH="1" flipV="1">
            <a:off x="72200" y="3213892"/>
            <a:ext cx="3286148" cy="1588"/>
          </a:xfrm>
          <a:prstGeom prst="straightConnector1">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1714480" y="4857760"/>
            <a:ext cx="5214974" cy="1588"/>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28596" y="852543"/>
            <a:ext cx="923330" cy="3664016"/>
          </a:xfrm>
          <a:prstGeom prst="rect">
            <a:avLst/>
          </a:prstGeom>
          <a:noFill/>
        </p:spPr>
        <p:txBody>
          <a:bodyPr vert="vert270" wrap="none" rtlCol="0">
            <a:spAutoFit/>
          </a:bodyPr>
          <a:lstStyle/>
          <a:p>
            <a:r>
              <a:rPr lang="ru-RU" sz="2400" b="1" dirty="0" smtClean="0">
                <a:solidFill>
                  <a:schemeClr val="bg1"/>
                </a:solidFill>
              </a:rPr>
              <a:t>Мера удовлетворённости  </a:t>
            </a:r>
          </a:p>
          <a:p>
            <a:r>
              <a:rPr lang="ru-RU" sz="2400" b="1" dirty="0" smtClean="0">
                <a:solidFill>
                  <a:schemeClr val="bg1"/>
                </a:solidFill>
              </a:rPr>
              <a:t>собственных интересов </a:t>
            </a:r>
            <a:endParaRPr lang="ru-RU" sz="2400" b="1" dirty="0">
              <a:solidFill>
                <a:schemeClr val="bg1"/>
              </a:solidFill>
            </a:endParaRPr>
          </a:p>
        </p:txBody>
      </p:sp>
      <p:sp>
        <p:nvSpPr>
          <p:cNvPr id="26" name="TextBox 25"/>
          <p:cNvSpPr txBox="1"/>
          <p:nvPr/>
        </p:nvSpPr>
        <p:spPr>
          <a:xfrm>
            <a:off x="1643042" y="5072074"/>
            <a:ext cx="2559034" cy="830997"/>
          </a:xfrm>
          <a:prstGeom prst="rect">
            <a:avLst/>
          </a:prstGeom>
          <a:noFill/>
        </p:spPr>
        <p:txBody>
          <a:bodyPr wrap="none" rtlCol="0">
            <a:spAutoFit/>
          </a:bodyPr>
          <a:lstStyle/>
          <a:p>
            <a:r>
              <a:rPr lang="ru-RU" sz="2400" b="1" dirty="0" smtClean="0">
                <a:solidFill>
                  <a:schemeClr val="accent2">
                    <a:lumMod val="40000"/>
                    <a:lumOff val="60000"/>
                  </a:schemeClr>
                </a:solidFill>
              </a:rPr>
              <a:t>Индивидуальные</a:t>
            </a:r>
          </a:p>
          <a:p>
            <a:r>
              <a:rPr lang="ru-RU" sz="2400" b="1" dirty="0" smtClean="0">
                <a:solidFill>
                  <a:schemeClr val="accent2">
                    <a:lumMod val="40000"/>
                    <a:lumOff val="60000"/>
                  </a:schemeClr>
                </a:solidFill>
              </a:rPr>
              <a:t>действия</a:t>
            </a:r>
            <a:endParaRPr lang="ru-RU" sz="2400" b="1" dirty="0">
              <a:solidFill>
                <a:schemeClr val="accent2">
                  <a:lumMod val="40000"/>
                  <a:lumOff val="60000"/>
                </a:schemeClr>
              </a:solidFill>
            </a:endParaRPr>
          </a:p>
        </p:txBody>
      </p:sp>
      <p:sp>
        <p:nvSpPr>
          <p:cNvPr id="27" name="TextBox 26"/>
          <p:cNvSpPr txBox="1"/>
          <p:nvPr/>
        </p:nvSpPr>
        <p:spPr>
          <a:xfrm>
            <a:off x="4929190" y="5143512"/>
            <a:ext cx="1832553" cy="830997"/>
          </a:xfrm>
          <a:prstGeom prst="rect">
            <a:avLst/>
          </a:prstGeom>
          <a:noFill/>
        </p:spPr>
        <p:txBody>
          <a:bodyPr wrap="none" rtlCol="0">
            <a:spAutoFit/>
          </a:bodyPr>
          <a:lstStyle/>
          <a:p>
            <a:r>
              <a:rPr lang="ru-RU" sz="2400" b="1" dirty="0" smtClean="0">
                <a:solidFill>
                  <a:schemeClr val="accent2">
                    <a:lumMod val="40000"/>
                    <a:lumOff val="60000"/>
                  </a:schemeClr>
                </a:solidFill>
              </a:rPr>
              <a:t>Совместные</a:t>
            </a:r>
          </a:p>
          <a:p>
            <a:r>
              <a:rPr lang="ru-RU" sz="2400" b="1" dirty="0" smtClean="0">
                <a:solidFill>
                  <a:schemeClr val="accent2">
                    <a:lumMod val="40000"/>
                    <a:lumOff val="60000"/>
                  </a:schemeClr>
                </a:solidFill>
              </a:rPr>
              <a:t>действия</a:t>
            </a:r>
            <a:endParaRPr lang="ru-RU" sz="2400" b="1" dirty="0">
              <a:solidFill>
                <a:schemeClr val="accent2">
                  <a:lumMod val="40000"/>
                  <a:lumOff val="60000"/>
                </a:schemeClr>
              </a:solidFill>
            </a:endParaRPr>
          </a:p>
        </p:txBody>
      </p:sp>
      <p:sp>
        <p:nvSpPr>
          <p:cNvPr id="29" name="TextBox 28"/>
          <p:cNvSpPr txBox="1"/>
          <p:nvPr/>
        </p:nvSpPr>
        <p:spPr>
          <a:xfrm>
            <a:off x="6786578" y="1500174"/>
            <a:ext cx="1510350" cy="830997"/>
          </a:xfrm>
          <a:prstGeom prst="rect">
            <a:avLst/>
          </a:prstGeom>
          <a:noFill/>
        </p:spPr>
        <p:txBody>
          <a:bodyPr wrap="none" rtlCol="0">
            <a:spAutoFit/>
          </a:bodyPr>
          <a:lstStyle/>
          <a:p>
            <a:r>
              <a:rPr lang="ru-RU" sz="2400" b="1" dirty="0" smtClean="0">
                <a:solidFill>
                  <a:schemeClr val="accent2">
                    <a:lumMod val="40000"/>
                    <a:lumOff val="60000"/>
                  </a:schemeClr>
                </a:solidFill>
              </a:rPr>
              <a:t>Активные</a:t>
            </a:r>
          </a:p>
          <a:p>
            <a:r>
              <a:rPr lang="ru-RU" sz="2400" b="1" dirty="0" smtClean="0">
                <a:solidFill>
                  <a:schemeClr val="accent2">
                    <a:lumMod val="40000"/>
                    <a:lumOff val="60000"/>
                  </a:schemeClr>
                </a:solidFill>
              </a:rPr>
              <a:t>действия</a:t>
            </a:r>
            <a:endParaRPr lang="ru-RU" sz="2400" b="1" dirty="0">
              <a:solidFill>
                <a:schemeClr val="accent2">
                  <a:lumMod val="40000"/>
                  <a:lumOff val="60000"/>
                </a:schemeClr>
              </a:solidFill>
            </a:endParaRPr>
          </a:p>
        </p:txBody>
      </p:sp>
      <p:sp>
        <p:nvSpPr>
          <p:cNvPr id="30" name="TextBox 29"/>
          <p:cNvSpPr txBox="1"/>
          <p:nvPr/>
        </p:nvSpPr>
        <p:spPr>
          <a:xfrm>
            <a:off x="6715140" y="3571876"/>
            <a:ext cx="1652825" cy="830997"/>
          </a:xfrm>
          <a:prstGeom prst="rect">
            <a:avLst/>
          </a:prstGeom>
          <a:noFill/>
        </p:spPr>
        <p:txBody>
          <a:bodyPr wrap="none" rtlCol="0">
            <a:spAutoFit/>
          </a:bodyPr>
          <a:lstStyle/>
          <a:p>
            <a:r>
              <a:rPr lang="ru-RU" sz="2400" b="1" dirty="0" smtClean="0">
                <a:solidFill>
                  <a:schemeClr val="accent2">
                    <a:lumMod val="40000"/>
                    <a:lumOff val="60000"/>
                  </a:schemeClr>
                </a:solidFill>
              </a:rPr>
              <a:t>Пассивные</a:t>
            </a:r>
          </a:p>
          <a:p>
            <a:r>
              <a:rPr lang="ru-RU" sz="2400" b="1" dirty="0" smtClean="0">
                <a:solidFill>
                  <a:schemeClr val="accent2">
                    <a:lumMod val="40000"/>
                    <a:lumOff val="60000"/>
                  </a:schemeClr>
                </a:solidFill>
              </a:rPr>
              <a:t>действия</a:t>
            </a:r>
            <a:endParaRPr lang="ru-RU" sz="2400" b="1" dirty="0">
              <a:solidFill>
                <a:schemeClr val="accent2">
                  <a:lumMod val="40000"/>
                  <a:lumOff val="60000"/>
                </a:schemeClr>
              </a:solidFill>
            </a:endParaRPr>
          </a:p>
        </p:txBody>
      </p:sp>
      <p:sp>
        <p:nvSpPr>
          <p:cNvPr id="32" name="Прямоугольник 31"/>
          <p:cNvSpPr/>
          <p:nvPr/>
        </p:nvSpPr>
        <p:spPr>
          <a:xfrm>
            <a:off x="1357290" y="5929330"/>
            <a:ext cx="6929486" cy="461665"/>
          </a:xfrm>
          <a:prstGeom prst="rect">
            <a:avLst/>
          </a:prstGeom>
        </p:spPr>
        <p:txBody>
          <a:bodyPr wrap="square">
            <a:spAutoFit/>
          </a:bodyPr>
          <a:lstStyle/>
          <a:p>
            <a:r>
              <a:rPr lang="ru-RU" sz="2400" b="1" dirty="0" smtClean="0">
                <a:solidFill>
                  <a:srgbClr val="92D050"/>
                </a:solidFill>
              </a:rPr>
              <a:t>Мера удовлетворённости интересов партнёра </a:t>
            </a:r>
            <a:endParaRPr lang="ru-RU" sz="2400" b="1" dirty="0">
              <a:solidFill>
                <a:srgbClr val="92D050"/>
              </a:solidFill>
            </a:endParaRPr>
          </a:p>
        </p:txBody>
      </p:sp>
      <p:sp>
        <p:nvSpPr>
          <p:cNvPr id="34" name="TextBox 33"/>
          <p:cNvSpPr txBox="1"/>
          <p:nvPr/>
        </p:nvSpPr>
        <p:spPr>
          <a:xfrm>
            <a:off x="2357422" y="1857364"/>
            <a:ext cx="1713931" cy="461665"/>
          </a:xfrm>
          <a:prstGeom prst="rect">
            <a:avLst/>
          </a:prstGeom>
          <a:noFill/>
        </p:spPr>
        <p:txBody>
          <a:bodyPr wrap="none" rtlCol="0">
            <a:spAutoFit/>
          </a:bodyPr>
          <a:lstStyle/>
          <a:p>
            <a:r>
              <a:rPr lang="ru-RU" sz="2400" b="1" dirty="0" smtClean="0">
                <a:solidFill>
                  <a:srgbClr val="FFC000"/>
                </a:solidFill>
                <a:latin typeface="Monotype Corsiva" pitchFamily="66" charset="0"/>
              </a:rPr>
              <a:t>Соревнование</a:t>
            </a:r>
            <a:endParaRPr lang="ru-RU" sz="2400" b="1" dirty="0">
              <a:solidFill>
                <a:srgbClr val="FFC000"/>
              </a:solidFill>
              <a:latin typeface="Monotype Corsiva" pitchFamily="66" charset="0"/>
            </a:endParaRPr>
          </a:p>
        </p:txBody>
      </p:sp>
      <p:sp>
        <p:nvSpPr>
          <p:cNvPr id="35" name="TextBox 34"/>
          <p:cNvSpPr txBox="1"/>
          <p:nvPr/>
        </p:nvSpPr>
        <p:spPr>
          <a:xfrm>
            <a:off x="3214678" y="1643050"/>
            <a:ext cx="2928958" cy="369332"/>
          </a:xfrm>
          <a:prstGeom prst="rect">
            <a:avLst/>
          </a:prstGeom>
          <a:noFill/>
        </p:spPr>
        <p:txBody>
          <a:bodyPr wrap="square" rtlCol="0">
            <a:spAutoFit/>
          </a:bodyPr>
          <a:lstStyle/>
          <a:p>
            <a:endParaRPr lang="ru-RU" dirty="0"/>
          </a:p>
        </p:txBody>
      </p:sp>
      <p:sp>
        <p:nvSpPr>
          <p:cNvPr id="37" name="TextBox 36"/>
          <p:cNvSpPr txBox="1"/>
          <p:nvPr/>
        </p:nvSpPr>
        <p:spPr>
          <a:xfrm>
            <a:off x="4429124" y="1857364"/>
            <a:ext cx="2143140" cy="461665"/>
          </a:xfrm>
          <a:prstGeom prst="rect">
            <a:avLst/>
          </a:prstGeom>
          <a:noFill/>
        </p:spPr>
        <p:txBody>
          <a:bodyPr wrap="square" rtlCol="0">
            <a:spAutoFit/>
          </a:bodyPr>
          <a:lstStyle/>
          <a:p>
            <a:r>
              <a:rPr lang="ru-RU" sz="2400" b="1" dirty="0" smtClean="0">
                <a:solidFill>
                  <a:srgbClr val="92D050"/>
                </a:solidFill>
                <a:latin typeface="Monotype Corsiva" pitchFamily="66" charset="0"/>
              </a:rPr>
              <a:t>Сотрудничество</a:t>
            </a:r>
            <a:endParaRPr lang="ru-RU" sz="2400" b="1" dirty="0">
              <a:solidFill>
                <a:srgbClr val="92D050"/>
              </a:solidFill>
              <a:latin typeface="Monotype Corsiva" pitchFamily="66" charset="0"/>
            </a:endParaRPr>
          </a:p>
        </p:txBody>
      </p:sp>
      <p:sp>
        <p:nvSpPr>
          <p:cNvPr id="38" name="TextBox 37"/>
          <p:cNvSpPr txBox="1"/>
          <p:nvPr/>
        </p:nvSpPr>
        <p:spPr>
          <a:xfrm>
            <a:off x="3357554" y="3000372"/>
            <a:ext cx="2428892" cy="523220"/>
          </a:xfrm>
          <a:prstGeom prst="rect">
            <a:avLst/>
          </a:prstGeom>
          <a:noFill/>
        </p:spPr>
        <p:txBody>
          <a:bodyPr wrap="square" rtlCol="0">
            <a:spAutoFit/>
          </a:bodyPr>
          <a:lstStyle/>
          <a:p>
            <a:r>
              <a:rPr lang="ru-RU" sz="2800" b="1" dirty="0" smtClean="0">
                <a:solidFill>
                  <a:srgbClr val="FFFF00"/>
                </a:solidFill>
                <a:latin typeface="Monotype Corsiva" pitchFamily="66" charset="0"/>
              </a:rPr>
              <a:t>Компромисс</a:t>
            </a:r>
            <a:endParaRPr lang="ru-RU" sz="2800" b="1" dirty="0">
              <a:solidFill>
                <a:srgbClr val="FFFF00"/>
              </a:solidFill>
              <a:latin typeface="Monotype Corsiva" pitchFamily="66" charset="0"/>
            </a:endParaRPr>
          </a:p>
        </p:txBody>
      </p:sp>
      <p:sp>
        <p:nvSpPr>
          <p:cNvPr id="40" name="TextBox 39"/>
          <p:cNvSpPr txBox="1"/>
          <p:nvPr/>
        </p:nvSpPr>
        <p:spPr>
          <a:xfrm>
            <a:off x="1785918" y="4071942"/>
            <a:ext cx="2542684" cy="1200329"/>
          </a:xfrm>
          <a:prstGeom prst="rect">
            <a:avLst/>
          </a:prstGeom>
          <a:noFill/>
        </p:spPr>
        <p:txBody>
          <a:bodyPr wrap="none" rtlCol="0">
            <a:spAutoFit/>
          </a:bodyPr>
          <a:lstStyle/>
          <a:p>
            <a:r>
              <a:rPr lang="ru-RU" sz="4800" b="1" dirty="0" smtClean="0">
                <a:solidFill>
                  <a:schemeClr val="bg1"/>
                </a:solidFill>
                <a:latin typeface="Monotype Corsiva" pitchFamily="66" charset="0"/>
              </a:rPr>
              <a:t>Избегание</a:t>
            </a:r>
          </a:p>
          <a:p>
            <a:endParaRPr lang="ru-RU" sz="2400" b="1" dirty="0">
              <a:solidFill>
                <a:schemeClr val="bg1"/>
              </a:solidFill>
              <a:latin typeface="Monotype Corsiva" pitchFamily="66" charset="0"/>
            </a:endParaRPr>
          </a:p>
        </p:txBody>
      </p:sp>
      <p:sp>
        <p:nvSpPr>
          <p:cNvPr id="41" name="Прямоугольник 40"/>
          <p:cNvSpPr/>
          <p:nvPr/>
        </p:nvSpPr>
        <p:spPr>
          <a:xfrm>
            <a:off x="4929190" y="4357694"/>
            <a:ext cx="2015295" cy="830997"/>
          </a:xfrm>
          <a:prstGeom prst="rect">
            <a:avLst/>
          </a:prstGeom>
        </p:spPr>
        <p:txBody>
          <a:bodyPr wrap="none">
            <a:spAutoFit/>
          </a:bodyPr>
          <a:lstStyle/>
          <a:p>
            <a:r>
              <a:rPr lang="ru-RU" sz="2400" b="1" dirty="0" smtClean="0">
                <a:solidFill>
                  <a:schemeClr val="accent2">
                    <a:lumMod val="40000"/>
                    <a:lumOff val="60000"/>
                  </a:schemeClr>
                </a:solidFill>
                <a:latin typeface="Monotype Corsiva" pitchFamily="66" charset="0"/>
              </a:rPr>
              <a:t>Приспособление</a:t>
            </a:r>
          </a:p>
          <a:p>
            <a:endParaRPr lang="ru-RU" sz="2400" b="1" dirty="0" smtClean="0">
              <a:solidFill>
                <a:srgbClr val="734D71"/>
              </a:solidFill>
              <a:latin typeface="Monotype Corsiva" pitchFamily="66" charset="0"/>
            </a:endParaRPr>
          </a:p>
        </p:txBody>
      </p:sp>
      <p:cxnSp>
        <p:nvCxnSpPr>
          <p:cNvPr id="45" name="Прямая соединительная линия 44"/>
          <p:cNvCxnSpPr/>
          <p:nvPr/>
        </p:nvCxnSpPr>
        <p:spPr>
          <a:xfrm rot="5400000" flipH="1" flipV="1">
            <a:off x="3749669" y="4179099"/>
            <a:ext cx="1358116" cy="7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a:endCxn id="38" idx="1"/>
          </p:cNvCxnSpPr>
          <p:nvPr/>
        </p:nvCxnSpPr>
        <p:spPr>
          <a:xfrm flipV="1">
            <a:off x="1714480" y="3261982"/>
            <a:ext cx="1643074" cy="2414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5357818" y="3286124"/>
            <a:ext cx="178595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rot="5400000" flipH="1" flipV="1">
            <a:off x="3750463" y="2464587"/>
            <a:ext cx="1357322"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8" name="Рисунок 7" descr="77.jpg"/>
          <p:cNvPicPr>
            <a:picLocks noChangeAspect="1"/>
          </p:cNvPicPr>
          <p:nvPr/>
        </p:nvPicPr>
        <p:blipFill>
          <a:blip r:embed="rId3"/>
          <a:stretch>
            <a:fillRect/>
          </a:stretch>
        </p:blipFill>
        <p:spPr>
          <a:xfrm>
            <a:off x="0" y="-1"/>
            <a:ext cx="9144000" cy="6883431"/>
          </a:xfrm>
          <a:prstGeom prst="rect">
            <a:avLst/>
          </a:prstGeom>
        </p:spPr>
      </p:pic>
      <p:sp>
        <p:nvSpPr>
          <p:cNvPr id="3" name="Содержимое 2"/>
          <p:cNvSpPr>
            <a:spLocks noGrp="1"/>
          </p:cNvSpPr>
          <p:nvPr>
            <p:ph idx="1"/>
          </p:nvPr>
        </p:nvSpPr>
        <p:spPr>
          <a:xfrm>
            <a:off x="5214942" y="2000240"/>
            <a:ext cx="3714776" cy="4071966"/>
          </a:xfrm>
        </p:spPr>
        <p:txBody>
          <a:bodyPr>
            <a:normAutofit/>
          </a:bodyPr>
          <a:lstStyle/>
          <a:p>
            <a:pPr>
              <a:buNone/>
            </a:pPr>
            <a:r>
              <a:rPr lang="ru-RU" b="1" dirty="0" smtClean="0">
                <a:solidFill>
                  <a:schemeClr val="bg1"/>
                </a:solidFill>
              </a:rPr>
              <a:t>     </a:t>
            </a:r>
            <a:r>
              <a:rPr lang="ru-RU" sz="2400" b="1" dirty="0" smtClean="0">
                <a:solidFill>
                  <a:schemeClr val="bg1"/>
                </a:solidFill>
                <a:latin typeface="Times New Roman" pitchFamily="18" charset="0"/>
                <a:cs typeface="Times New Roman" pitchFamily="18" charset="0"/>
              </a:rPr>
              <a:t>Если </a:t>
            </a:r>
            <a:r>
              <a:rPr lang="ru-RU" sz="2400" b="1" dirty="0">
                <a:solidFill>
                  <a:schemeClr val="bg1"/>
                </a:solidFill>
                <a:latin typeface="Times New Roman" pitchFamily="18" charset="0"/>
                <a:cs typeface="Times New Roman" pitchFamily="18" charset="0"/>
              </a:rPr>
              <a:t>вы </a:t>
            </a:r>
            <a:r>
              <a:rPr lang="ru-RU" sz="2400" b="1" dirty="0" smtClean="0">
                <a:solidFill>
                  <a:schemeClr val="bg1"/>
                </a:solidFill>
                <a:latin typeface="Times New Roman" pitchFamily="18" charset="0"/>
                <a:cs typeface="Times New Roman" pitchFamily="18" charset="0"/>
              </a:rPr>
              <a:t>физически или </a:t>
            </a:r>
            <a:r>
              <a:rPr lang="ru-RU" sz="2400" b="1" dirty="0">
                <a:solidFill>
                  <a:schemeClr val="bg1"/>
                </a:solidFill>
                <a:latin typeface="Times New Roman" pitchFamily="18" charset="0"/>
                <a:cs typeface="Times New Roman" pitchFamily="18" charset="0"/>
              </a:rPr>
              <a:t>эмоционально уходите от конфликта (возможно, из опасения конфронтации), </a:t>
            </a:r>
            <a:r>
              <a:rPr lang="en-US" sz="2400" b="1" dirty="0" smtClean="0">
                <a:solidFill>
                  <a:schemeClr val="bg1"/>
                </a:solidFill>
                <a:latin typeface="Times New Roman" pitchFamily="18" charset="0"/>
                <a:cs typeface="Times New Roman" pitchFamily="18" charset="0"/>
              </a:rPr>
              <a:t> </a:t>
            </a:r>
            <a:r>
              <a:rPr lang="ru-RU" sz="2400" b="1" dirty="0" smtClean="0">
                <a:solidFill>
                  <a:schemeClr val="bg1"/>
                </a:solidFill>
                <a:latin typeface="Times New Roman" pitchFamily="18" charset="0"/>
                <a:cs typeface="Times New Roman" pitchFamily="18" charset="0"/>
              </a:rPr>
              <a:t>вы </a:t>
            </a:r>
            <a:r>
              <a:rPr lang="ru-RU" sz="2400" b="1" dirty="0">
                <a:solidFill>
                  <a:schemeClr val="bg1"/>
                </a:solidFill>
                <a:latin typeface="Times New Roman" pitchFamily="18" charset="0"/>
                <a:cs typeface="Times New Roman" pitchFamily="18" charset="0"/>
              </a:rPr>
              <a:t>отнимаете у себя возможность принять участие в дальнейшем развитии ситуации.</a:t>
            </a:r>
          </a:p>
          <a:p>
            <a:endParaRPr lang="ru-RU" sz="2400" dirty="0"/>
          </a:p>
        </p:txBody>
      </p:sp>
      <p:sp>
        <p:nvSpPr>
          <p:cNvPr id="7" name="Прямоугольник 6"/>
          <p:cNvSpPr/>
          <p:nvPr/>
        </p:nvSpPr>
        <p:spPr>
          <a:xfrm>
            <a:off x="214282" y="357166"/>
            <a:ext cx="8501122" cy="1446550"/>
          </a:xfrm>
          <a:prstGeom prst="rect">
            <a:avLst/>
          </a:prstGeom>
        </p:spPr>
        <p:txBody>
          <a:bodyPr wrap="square">
            <a:spAutoFit/>
          </a:bodyPr>
          <a:lstStyle/>
          <a:p>
            <a:r>
              <a:rPr lang="ru-RU" sz="2200" b="1" dirty="0">
                <a:solidFill>
                  <a:schemeClr val="bg1"/>
                </a:solidFill>
                <a:latin typeface="Times New Roman" pitchFamily="18" charset="0"/>
                <a:cs typeface="Times New Roman" pitchFamily="18" charset="0"/>
              </a:rPr>
              <a:t>Стремление выйти из конфликта, не решая </a:t>
            </a:r>
            <a:r>
              <a:rPr lang="ru-RU" sz="2200" b="1" dirty="0" smtClean="0">
                <a:solidFill>
                  <a:schemeClr val="bg1"/>
                </a:solidFill>
                <a:latin typeface="Times New Roman" pitchFamily="18" charset="0"/>
                <a:cs typeface="Times New Roman" pitchFamily="18" charset="0"/>
              </a:rPr>
              <a:t>его. Стиль избегания реализуется </a:t>
            </a:r>
            <a:r>
              <a:rPr lang="ru-RU" sz="2200" b="1" dirty="0">
                <a:solidFill>
                  <a:schemeClr val="bg1"/>
                </a:solidFill>
                <a:latin typeface="Times New Roman" pitchFamily="18" charset="0"/>
                <a:cs typeface="Times New Roman" pitchFamily="18" charset="0"/>
              </a:rPr>
              <a:t>тогда, когда вы не отстаиваете свои права, не сотрудничаете ни с кем для выработки решения проблемы или просто уклоняетесь от разрешения конфликта. </a:t>
            </a: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12" name="Рисунок 11" descr="79.jpg"/>
          <p:cNvPicPr>
            <a:picLocks noChangeAspect="1"/>
          </p:cNvPicPr>
          <p:nvPr/>
        </p:nvPicPr>
        <p:blipFill>
          <a:blip r:embed="rId3"/>
          <a:stretch>
            <a:fillRect/>
          </a:stretch>
        </p:blipFill>
        <p:spPr>
          <a:xfrm>
            <a:off x="0" y="-1"/>
            <a:ext cx="9144000" cy="6883431"/>
          </a:xfrm>
          <a:prstGeom prst="rect">
            <a:avLst/>
          </a:prstGeom>
        </p:spPr>
      </p:pic>
      <p:sp>
        <p:nvSpPr>
          <p:cNvPr id="3" name="Содержимое 2"/>
          <p:cNvSpPr>
            <a:spLocks noGrp="1"/>
          </p:cNvSpPr>
          <p:nvPr>
            <p:ph idx="1"/>
          </p:nvPr>
        </p:nvSpPr>
        <p:spPr>
          <a:xfrm>
            <a:off x="5929322" y="2143116"/>
            <a:ext cx="3214678" cy="2214554"/>
          </a:xfrm>
        </p:spPr>
        <p:txBody>
          <a:bodyPr>
            <a:noAutofit/>
          </a:bodyPr>
          <a:lstStyle/>
          <a:p>
            <a:pPr lvl="0"/>
            <a:r>
              <a:rPr lang="ru-RU" sz="2400" b="1" dirty="0" smtClean="0">
                <a:solidFill>
                  <a:schemeClr val="bg1"/>
                </a:solidFill>
                <a:latin typeface="Times New Roman" pitchFamily="18" charset="0"/>
                <a:cs typeface="Times New Roman" pitchFamily="18" charset="0"/>
              </a:rPr>
              <a:t>Молчание</a:t>
            </a:r>
            <a:endParaRPr lang="ru-RU" sz="2400" b="1" dirty="0">
              <a:solidFill>
                <a:schemeClr val="bg1"/>
              </a:solidFill>
              <a:latin typeface="Times New Roman" pitchFamily="18" charset="0"/>
              <a:cs typeface="Times New Roman" pitchFamily="18" charset="0"/>
            </a:endParaRPr>
          </a:p>
          <a:p>
            <a:pPr lvl="0"/>
            <a:r>
              <a:rPr lang="ru-RU" sz="2400" b="1" dirty="0" smtClean="0">
                <a:solidFill>
                  <a:schemeClr val="bg1"/>
                </a:solidFill>
                <a:latin typeface="Times New Roman" pitchFamily="18" charset="0"/>
                <a:cs typeface="Times New Roman" pitchFamily="18" charset="0"/>
              </a:rPr>
              <a:t>Демонстративное удаление</a:t>
            </a:r>
            <a:endParaRPr lang="ru-RU" sz="2400" b="1" dirty="0">
              <a:solidFill>
                <a:schemeClr val="bg1"/>
              </a:solidFill>
              <a:latin typeface="Times New Roman" pitchFamily="18" charset="0"/>
              <a:cs typeface="Times New Roman" pitchFamily="18" charset="0"/>
            </a:endParaRPr>
          </a:p>
          <a:p>
            <a:pPr lvl="0"/>
            <a:r>
              <a:rPr lang="ru-RU" sz="2400" b="1" dirty="0" smtClean="0">
                <a:solidFill>
                  <a:schemeClr val="bg1"/>
                </a:solidFill>
                <a:latin typeface="Times New Roman" pitchFamily="18" charset="0"/>
                <a:cs typeface="Times New Roman" pitchFamily="18" charset="0"/>
              </a:rPr>
              <a:t>Обиженный уход</a:t>
            </a:r>
            <a:endParaRPr lang="ru-RU" sz="2400" b="1" dirty="0">
              <a:solidFill>
                <a:schemeClr val="bg1"/>
              </a:solidFill>
              <a:latin typeface="Times New Roman" pitchFamily="18" charset="0"/>
              <a:cs typeface="Times New Roman" pitchFamily="18" charset="0"/>
            </a:endParaRPr>
          </a:p>
          <a:p>
            <a:pPr lvl="0"/>
            <a:r>
              <a:rPr lang="ru-RU" sz="2400" b="1" dirty="0" smtClean="0">
                <a:solidFill>
                  <a:schemeClr val="bg1"/>
                </a:solidFill>
                <a:latin typeface="Times New Roman" pitchFamily="18" charset="0"/>
                <a:cs typeface="Times New Roman" pitchFamily="18" charset="0"/>
              </a:rPr>
              <a:t>Затаённый гнев</a:t>
            </a:r>
            <a:endParaRPr lang="ru-RU" sz="2400" b="1" dirty="0">
              <a:solidFill>
                <a:schemeClr val="bg1"/>
              </a:solidFill>
              <a:latin typeface="Times New Roman" pitchFamily="18" charset="0"/>
              <a:cs typeface="Times New Roman" pitchFamily="18" charset="0"/>
            </a:endParaRPr>
          </a:p>
          <a:p>
            <a:pPr lvl="0"/>
            <a:r>
              <a:rPr lang="ru-RU" sz="2400" b="1" dirty="0" smtClean="0">
                <a:solidFill>
                  <a:schemeClr val="bg1"/>
                </a:solidFill>
                <a:latin typeface="Times New Roman" pitchFamily="18" charset="0"/>
                <a:cs typeface="Times New Roman" pitchFamily="18" charset="0"/>
              </a:rPr>
              <a:t>Депрессия</a:t>
            </a:r>
            <a:endParaRPr lang="ru-RU" sz="2400" b="1" dirty="0">
              <a:solidFill>
                <a:schemeClr val="bg1"/>
              </a:solidFill>
              <a:latin typeface="Times New Roman" pitchFamily="18" charset="0"/>
              <a:cs typeface="Times New Roman" pitchFamily="18" charset="0"/>
            </a:endParaRPr>
          </a:p>
          <a:p>
            <a:pPr lvl="0"/>
            <a:r>
              <a:rPr lang="ru-RU" sz="2400" b="1" dirty="0" smtClean="0">
                <a:solidFill>
                  <a:schemeClr val="bg1"/>
                </a:solidFill>
                <a:latin typeface="Times New Roman" pitchFamily="18" charset="0"/>
                <a:cs typeface="Times New Roman" pitchFamily="18" charset="0"/>
              </a:rPr>
              <a:t>Игнорирование обидчика</a:t>
            </a:r>
            <a:endParaRPr lang="ru-RU" sz="2400" b="1" dirty="0">
              <a:solidFill>
                <a:schemeClr val="bg1"/>
              </a:solidFill>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
        <p:nvSpPr>
          <p:cNvPr id="11" name="Заголовок 1"/>
          <p:cNvSpPr txBox="1">
            <a:spLocks/>
          </p:cNvSpPr>
          <p:nvPr/>
        </p:nvSpPr>
        <p:spPr>
          <a:xfrm>
            <a:off x="5000628" y="214290"/>
            <a:ext cx="384331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smtClean="0">
                <a:ln>
                  <a:noFill/>
                </a:ln>
                <a:solidFill>
                  <a:schemeClr val="bg1"/>
                </a:solidFill>
                <a:effectLst/>
                <a:uLnTx/>
                <a:uFillTx/>
                <a:latin typeface="Monotype Corsiva" pitchFamily="66" charset="0"/>
                <a:ea typeface="+mj-ea"/>
                <a:cs typeface="+mj-cs"/>
              </a:rPr>
              <a:t>Избегание</a:t>
            </a:r>
            <a:endParaRPr kumimoji="0" lang="ru-RU" sz="4000" b="1" i="0" u="none" strike="noStrike" kern="1200" cap="none" spc="0" normalizeH="0" baseline="0" noProof="0" dirty="0">
              <a:ln>
                <a:noFill/>
              </a:ln>
              <a:solidFill>
                <a:schemeClr val="bg1"/>
              </a:solidFill>
              <a:effectLst/>
              <a:uLnTx/>
              <a:uFillTx/>
              <a:latin typeface="Monotype Corsiva" pitchFamily="66" charset="0"/>
              <a:ea typeface="+mj-ea"/>
              <a:cs typeface="+mj-cs"/>
            </a:endParaRP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4"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4000"/>
                            </p:stCondLst>
                            <p:childTnLst>
                              <p:par>
                                <p:cTn id="19" presetID="2" presetClass="entr" presetSubtype="4"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5000"/>
                            </p:stCondLst>
                            <p:childTnLst>
                              <p:par>
                                <p:cTn id="24" presetID="2" presetClass="entr" presetSubtype="4"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8" fill="hold">
                            <p:stCondLst>
                              <p:cond delay="6000"/>
                            </p:stCondLst>
                            <p:childTnLst>
                              <p:par>
                                <p:cTn id="29" presetID="2" presetClass="entr" presetSubtype="4"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7000"/>
                            </p:stCondLst>
                            <p:childTnLst>
                              <p:par>
                                <p:cTn id="34" presetID="2" presetClass="entr" presetSubtype="4" fill="hold" nodeType="after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8" name="Рисунок 7" descr="80.jpg"/>
          <p:cNvPicPr>
            <a:picLocks noChangeAspect="1"/>
          </p:cNvPicPr>
          <p:nvPr/>
        </p:nvPicPr>
        <p:blipFill>
          <a:blip r:embed="rId3"/>
          <a:stretch>
            <a:fillRect/>
          </a:stretch>
        </p:blipFill>
        <p:spPr>
          <a:xfrm>
            <a:off x="0" y="-1"/>
            <a:ext cx="9144000" cy="6883431"/>
          </a:xfrm>
          <a:prstGeom prst="rect">
            <a:avLst/>
          </a:prstGeom>
        </p:spPr>
      </p:pic>
      <p:sp>
        <p:nvSpPr>
          <p:cNvPr id="3" name="Содержимое 2"/>
          <p:cNvSpPr>
            <a:spLocks noGrp="1"/>
          </p:cNvSpPr>
          <p:nvPr>
            <p:ph idx="1"/>
          </p:nvPr>
        </p:nvSpPr>
        <p:spPr>
          <a:xfrm>
            <a:off x="3857588" y="285728"/>
            <a:ext cx="5143568" cy="2714644"/>
          </a:xfrm>
        </p:spPr>
        <p:txBody>
          <a:bodyPr>
            <a:normAutofit fontScale="92500" lnSpcReduction="10000"/>
          </a:bodyPr>
          <a:lstStyle/>
          <a:p>
            <a:pPr lvl="0"/>
            <a:r>
              <a:rPr lang="ru-RU" sz="2400" b="1" dirty="0" smtClean="0">
                <a:solidFill>
                  <a:schemeClr val="bg1"/>
                </a:solidFill>
                <a:latin typeface="Times New Roman" pitchFamily="18" charset="0"/>
                <a:cs typeface="Times New Roman" pitchFamily="18" charset="0"/>
              </a:rPr>
              <a:t>Едкие замечания </a:t>
            </a:r>
            <a:r>
              <a:rPr lang="ru-RU" sz="2400" b="1" dirty="0">
                <a:solidFill>
                  <a:schemeClr val="bg1"/>
                </a:solidFill>
                <a:latin typeface="Times New Roman" pitchFamily="18" charset="0"/>
                <a:cs typeface="Times New Roman" pitchFamily="18" charset="0"/>
              </a:rPr>
              <a:t>по «их» </a:t>
            </a:r>
            <a:r>
              <a:rPr lang="ru-RU" sz="2400" b="1" dirty="0" smtClean="0">
                <a:solidFill>
                  <a:schemeClr val="bg1"/>
                </a:solidFill>
                <a:latin typeface="Times New Roman" pitchFamily="18" charset="0"/>
                <a:cs typeface="Times New Roman" pitchFamily="18" charset="0"/>
              </a:rPr>
              <a:t>поводу, </a:t>
            </a:r>
            <a:r>
              <a:rPr lang="ru-RU" sz="2400" b="1" dirty="0">
                <a:solidFill>
                  <a:schemeClr val="bg1"/>
                </a:solidFill>
                <a:latin typeface="Times New Roman" pitchFamily="18" charset="0"/>
                <a:cs typeface="Times New Roman" pitchFamily="18" charset="0"/>
              </a:rPr>
              <a:t>за «их» </a:t>
            </a:r>
            <a:r>
              <a:rPr lang="ru-RU" sz="2400" b="1" dirty="0" smtClean="0">
                <a:solidFill>
                  <a:schemeClr val="bg1"/>
                </a:solidFill>
                <a:latin typeface="Times New Roman" pitchFamily="18" charset="0"/>
                <a:cs typeface="Times New Roman" pitchFamily="18" charset="0"/>
              </a:rPr>
              <a:t>спиной</a:t>
            </a:r>
            <a:endParaRPr lang="ru-RU" sz="2400" b="1" dirty="0">
              <a:solidFill>
                <a:schemeClr val="bg1"/>
              </a:solidFill>
              <a:latin typeface="Times New Roman" pitchFamily="18" charset="0"/>
              <a:cs typeface="Times New Roman" pitchFamily="18" charset="0"/>
            </a:endParaRPr>
          </a:p>
          <a:p>
            <a:pPr lvl="0"/>
            <a:r>
              <a:rPr lang="ru-RU" sz="2400" b="1" dirty="0" smtClean="0">
                <a:solidFill>
                  <a:schemeClr val="bg1"/>
                </a:solidFill>
                <a:latin typeface="Times New Roman" pitchFamily="18" charset="0"/>
                <a:cs typeface="Times New Roman" pitchFamily="18" charset="0"/>
              </a:rPr>
              <a:t>Переход </a:t>
            </a:r>
            <a:r>
              <a:rPr lang="ru-RU" sz="2400" b="1" dirty="0">
                <a:solidFill>
                  <a:schemeClr val="bg1"/>
                </a:solidFill>
                <a:latin typeface="Times New Roman" pitchFamily="18" charset="0"/>
                <a:cs typeface="Times New Roman" pitchFamily="18" charset="0"/>
              </a:rPr>
              <a:t>на «чисто деловые отношения</a:t>
            </a:r>
            <a:r>
              <a:rPr lang="ru-RU" sz="2400" b="1" dirty="0" smtClean="0">
                <a:solidFill>
                  <a:schemeClr val="bg1"/>
                </a:solidFill>
                <a:latin typeface="Times New Roman" pitchFamily="18" charset="0"/>
                <a:cs typeface="Times New Roman" pitchFamily="18" charset="0"/>
              </a:rPr>
              <a:t>»</a:t>
            </a:r>
            <a:endParaRPr lang="ru-RU" sz="2400" b="1" dirty="0">
              <a:solidFill>
                <a:schemeClr val="bg1"/>
              </a:solidFill>
              <a:latin typeface="Times New Roman" pitchFamily="18" charset="0"/>
              <a:cs typeface="Times New Roman" pitchFamily="18" charset="0"/>
            </a:endParaRPr>
          </a:p>
          <a:p>
            <a:pPr lvl="0"/>
            <a:r>
              <a:rPr lang="ru-RU" sz="2400" b="1" dirty="0" smtClean="0">
                <a:solidFill>
                  <a:schemeClr val="bg1"/>
                </a:solidFill>
                <a:latin typeface="Times New Roman" pitchFamily="18" charset="0"/>
                <a:cs typeface="Times New Roman" pitchFamily="18" charset="0"/>
              </a:rPr>
              <a:t>Индифферентное отношение</a:t>
            </a:r>
            <a:endParaRPr lang="ru-RU" sz="2400" b="1" dirty="0">
              <a:solidFill>
                <a:schemeClr val="bg1"/>
              </a:solidFill>
              <a:latin typeface="Times New Roman" pitchFamily="18" charset="0"/>
              <a:cs typeface="Times New Roman" pitchFamily="18" charset="0"/>
            </a:endParaRPr>
          </a:p>
          <a:p>
            <a:pPr lvl="0"/>
            <a:r>
              <a:rPr lang="ru-RU" sz="2400" b="1" dirty="0" smtClean="0">
                <a:solidFill>
                  <a:schemeClr val="bg1"/>
                </a:solidFill>
                <a:latin typeface="Times New Roman" pitchFamily="18" charset="0"/>
                <a:cs typeface="Times New Roman" pitchFamily="18" charset="0"/>
              </a:rPr>
              <a:t>Полный  </a:t>
            </a:r>
            <a:r>
              <a:rPr lang="ru-RU" sz="2400" b="1" dirty="0">
                <a:solidFill>
                  <a:schemeClr val="bg1"/>
                </a:solidFill>
                <a:latin typeface="Times New Roman" pitchFamily="18" charset="0"/>
                <a:cs typeface="Times New Roman" pitchFamily="18" charset="0"/>
              </a:rPr>
              <a:t>отказ от дружеских или деловых отношений с провинившейся </a:t>
            </a:r>
            <a:r>
              <a:rPr lang="ru-RU" sz="2400" b="1" dirty="0" smtClean="0">
                <a:solidFill>
                  <a:schemeClr val="bg1"/>
                </a:solidFill>
                <a:latin typeface="Times New Roman" pitchFamily="18" charset="0"/>
                <a:cs typeface="Times New Roman" pitchFamily="18" charset="0"/>
              </a:rPr>
              <a:t>стороной</a:t>
            </a:r>
            <a:endParaRPr lang="ru-RU" sz="2400" b="1" dirty="0">
              <a:solidFill>
                <a:schemeClr val="bg1"/>
              </a:solidFill>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
        <p:nvSpPr>
          <p:cNvPr id="9" name="Заголовок 1"/>
          <p:cNvSpPr txBox="1">
            <a:spLocks/>
          </p:cNvSpPr>
          <p:nvPr/>
        </p:nvSpPr>
        <p:spPr>
          <a:xfrm>
            <a:off x="0" y="0"/>
            <a:ext cx="384331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smtClean="0">
                <a:ln>
                  <a:noFill/>
                </a:ln>
                <a:solidFill>
                  <a:schemeClr val="bg1"/>
                </a:solidFill>
                <a:effectLst/>
                <a:uLnTx/>
                <a:uFillTx/>
                <a:latin typeface="Monotype Corsiva" pitchFamily="66" charset="0"/>
                <a:ea typeface="+mj-ea"/>
                <a:cs typeface="+mj-cs"/>
              </a:rPr>
              <a:t>Избегание</a:t>
            </a:r>
            <a:endParaRPr kumimoji="0" lang="ru-RU" sz="4000" b="1" i="0" u="none" strike="noStrike" kern="1200" cap="none" spc="0" normalizeH="0" baseline="0" noProof="0" dirty="0">
              <a:ln>
                <a:noFill/>
              </a:ln>
              <a:solidFill>
                <a:schemeClr val="bg1"/>
              </a:solidFill>
              <a:effectLst/>
              <a:uLnTx/>
              <a:uFillTx/>
              <a:latin typeface="Monotype Corsiva" pitchFamily="66" charset="0"/>
              <a:ea typeface="+mj-ea"/>
              <a:cs typeface="+mj-cs"/>
            </a:endParaRP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4" fill="hold"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4000"/>
                            </p:stCondLst>
                            <p:childTnLst>
                              <p:par>
                                <p:cTn id="19" presetID="2" presetClass="entr" presetSubtype="4"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5000"/>
                            </p:stCondLst>
                            <p:childTnLst>
                              <p:par>
                                <p:cTn id="24" presetID="2" presetClass="entr" presetSubtype="4" fill="hold"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4" name="Рисунок 3" descr="81.jpg"/>
          <p:cNvPicPr>
            <a:picLocks noChangeAspect="1"/>
          </p:cNvPicPr>
          <p:nvPr/>
        </p:nvPicPr>
        <p:blipFill>
          <a:blip r:embed="rId2"/>
          <a:stretch>
            <a:fillRect/>
          </a:stretch>
        </p:blipFill>
        <p:spPr>
          <a:xfrm>
            <a:off x="0" y="-1"/>
            <a:ext cx="9144000" cy="6883431"/>
          </a:xfrm>
          <a:prstGeom prst="rect">
            <a:avLst/>
          </a:prstGeom>
        </p:spPr>
      </p:pic>
      <p:sp>
        <p:nvSpPr>
          <p:cNvPr id="3" name="Содержимое 2"/>
          <p:cNvSpPr>
            <a:spLocks noGrp="1"/>
          </p:cNvSpPr>
          <p:nvPr>
            <p:ph idx="1"/>
          </p:nvPr>
        </p:nvSpPr>
        <p:spPr>
          <a:xfrm>
            <a:off x="4572000" y="1428736"/>
            <a:ext cx="4286248" cy="3500438"/>
          </a:xfrm>
        </p:spPr>
        <p:txBody>
          <a:bodyPr>
            <a:noAutofit/>
          </a:bodyPr>
          <a:lstStyle/>
          <a:p>
            <a:pPr>
              <a:lnSpc>
                <a:spcPct val="120000"/>
              </a:lnSpc>
            </a:pPr>
            <a:r>
              <a:rPr lang="ru-RU" sz="2400" b="1" dirty="0" smtClean="0">
                <a:solidFill>
                  <a:schemeClr val="bg1"/>
                </a:solidFill>
                <a:latin typeface="Times New Roman" pitchFamily="18" charset="0"/>
                <a:cs typeface="Times New Roman" pitchFamily="18" charset="0"/>
              </a:rPr>
              <a:t>«Жертва» </a:t>
            </a:r>
            <a:r>
              <a:rPr lang="ru-RU" sz="2400" b="1" dirty="0">
                <a:solidFill>
                  <a:schemeClr val="bg1"/>
                </a:solidFill>
                <a:latin typeface="Times New Roman" pitchFamily="18" charset="0"/>
                <a:cs typeface="Times New Roman" pitchFamily="18" charset="0"/>
              </a:rPr>
              <a:t>проявляется в беспомощности, молчаливой агрессии, уязвимости и стремлении выйти из конфликта без </a:t>
            </a:r>
            <a:r>
              <a:rPr lang="ru-RU" sz="2400" b="1" dirty="0" smtClean="0">
                <a:solidFill>
                  <a:schemeClr val="bg1"/>
                </a:solidFill>
                <a:latin typeface="Times New Roman" pitchFamily="18" charset="0"/>
                <a:cs typeface="Times New Roman" pitchFamily="18" charset="0"/>
              </a:rPr>
              <a:t>борьбы. «Жертва» ощущает </a:t>
            </a:r>
            <a:r>
              <a:rPr lang="ru-RU" sz="2400" b="1" dirty="0">
                <a:solidFill>
                  <a:schemeClr val="bg1"/>
                </a:solidFill>
                <a:latin typeface="Times New Roman" pitchFamily="18" charset="0"/>
                <a:cs typeface="Times New Roman" pitchFamily="18" charset="0"/>
              </a:rPr>
              <a:t>только обиду. Эти чувства относятся к </a:t>
            </a:r>
            <a:r>
              <a:rPr lang="ru-RU" sz="2400" b="1" dirty="0" smtClean="0">
                <a:solidFill>
                  <a:schemeClr val="bg1"/>
                </a:solidFill>
                <a:latin typeface="Times New Roman" pitchFamily="18" charset="0"/>
                <a:cs typeface="Times New Roman" pitchFamily="18" charset="0"/>
              </a:rPr>
              <a:t>разряду неудовлетворительных</a:t>
            </a:r>
            <a:r>
              <a:rPr lang="ru-RU" sz="2400" b="1" dirty="0">
                <a:solidFill>
                  <a:schemeClr val="bg1"/>
                </a:solidFill>
                <a:latin typeface="Times New Roman" pitchFamily="18" charset="0"/>
                <a:cs typeface="Times New Roman" pitchFamily="18" charset="0"/>
              </a:rPr>
              <a:t>. </a:t>
            </a: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5" name="Рисунок 4" descr="82.jpg"/>
          <p:cNvPicPr>
            <a:picLocks noChangeAspect="1"/>
          </p:cNvPicPr>
          <p:nvPr/>
        </p:nvPicPr>
        <p:blipFill>
          <a:blip r:embed="rId2"/>
          <a:stretch>
            <a:fillRect/>
          </a:stretch>
        </p:blipFill>
        <p:spPr>
          <a:xfrm>
            <a:off x="0" y="-1"/>
            <a:ext cx="9144000" cy="6883431"/>
          </a:xfrm>
          <a:prstGeom prst="rect">
            <a:avLst/>
          </a:prstGeom>
        </p:spPr>
      </p:pic>
      <p:sp>
        <p:nvSpPr>
          <p:cNvPr id="3" name="Содержимое 2"/>
          <p:cNvSpPr>
            <a:spLocks noGrp="1"/>
          </p:cNvSpPr>
          <p:nvPr>
            <p:ph idx="1"/>
          </p:nvPr>
        </p:nvSpPr>
        <p:spPr>
          <a:xfrm>
            <a:off x="5143504" y="1357298"/>
            <a:ext cx="3786214" cy="5143536"/>
          </a:xfrm>
        </p:spPr>
        <p:txBody>
          <a:bodyPr>
            <a:normAutofit fontScale="85000" lnSpcReduction="10000"/>
          </a:bodyPr>
          <a:lstStyle/>
          <a:p>
            <a:pPr>
              <a:lnSpc>
                <a:spcPct val="120000"/>
              </a:lnSpc>
              <a:buNone/>
            </a:pPr>
            <a:r>
              <a:rPr lang="ru-RU" b="1" dirty="0" smtClean="0">
                <a:solidFill>
                  <a:schemeClr val="bg1"/>
                </a:solidFill>
                <a:latin typeface="Times New Roman" pitchFamily="18" charset="0"/>
                <a:cs typeface="Times New Roman" pitchFamily="18" charset="0"/>
              </a:rPr>
              <a:t>     </a:t>
            </a:r>
            <a:r>
              <a:rPr lang="ru-RU" sz="2600" b="1" dirty="0" smtClean="0">
                <a:solidFill>
                  <a:schemeClr val="bg1"/>
                </a:solidFill>
                <a:latin typeface="Times New Roman" pitchFamily="18" charset="0"/>
                <a:cs typeface="Times New Roman" pitchFamily="18" charset="0"/>
              </a:rPr>
              <a:t>Стиль избегания </a:t>
            </a:r>
            <a:r>
              <a:rPr lang="ru-RU" sz="2600" b="1" dirty="0">
                <a:solidFill>
                  <a:schemeClr val="bg1"/>
                </a:solidFill>
                <a:latin typeface="Times New Roman" pitchFamily="18" charset="0"/>
                <a:cs typeface="Times New Roman" pitchFamily="18" charset="0"/>
              </a:rPr>
              <a:t>может толкнуть вашего оппонента на преждевременную сдачу позиций, </a:t>
            </a:r>
            <a:r>
              <a:rPr lang="ru-RU" sz="2600" b="1" dirty="0" smtClean="0">
                <a:solidFill>
                  <a:schemeClr val="bg1"/>
                </a:solidFill>
                <a:latin typeface="Times New Roman" pitchFamily="18" charset="0"/>
                <a:cs typeface="Times New Roman" pitchFamily="18" charset="0"/>
              </a:rPr>
              <a:t>завышение </a:t>
            </a:r>
            <a:r>
              <a:rPr lang="ru-RU" sz="2600" b="1" dirty="0">
                <a:solidFill>
                  <a:schemeClr val="bg1"/>
                </a:solidFill>
                <a:latin typeface="Times New Roman" pitchFamily="18" charset="0"/>
                <a:cs typeface="Times New Roman" pitchFamily="18" charset="0"/>
              </a:rPr>
              <a:t>требований или ответный уход вместо принятия </a:t>
            </a:r>
            <a:r>
              <a:rPr lang="ru-RU" sz="2600" b="1" dirty="0" smtClean="0">
                <a:solidFill>
                  <a:schemeClr val="bg1"/>
                </a:solidFill>
                <a:latin typeface="Times New Roman" pitchFamily="18" charset="0"/>
                <a:cs typeface="Times New Roman" pitchFamily="18" charset="0"/>
              </a:rPr>
              <a:t>участия </a:t>
            </a:r>
            <a:r>
              <a:rPr lang="ru-RU" sz="2600" b="1" dirty="0">
                <a:solidFill>
                  <a:schemeClr val="bg1"/>
                </a:solidFill>
                <a:latin typeface="Times New Roman" pitchFamily="18" charset="0"/>
                <a:cs typeface="Times New Roman" pitchFamily="18" charset="0"/>
              </a:rPr>
              <a:t>в совместной выработке решений. Уход может </a:t>
            </a:r>
            <a:r>
              <a:rPr lang="ru-RU" sz="2600" b="1" dirty="0" smtClean="0">
                <a:solidFill>
                  <a:schemeClr val="bg1"/>
                </a:solidFill>
                <a:latin typeface="Times New Roman" pitchFamily="18" charset="0"/>
                <a:cs typeface="Times New Roman" pitchFamily="18" charset="0"/>
              </a:rPr>
              <a:t>привести </a:t>
            </a:r>
            <a:r>
              <a:rPr lang="ru-RU" sz="2600" b="1" dirty="0">
                <a:solidFill>
                  <a:schemeClr val="bg1"/>
                </a:solidFill>
                <a:latin typeface="Times New Roman" pitchFamily="18" charset="0"/>
                <a:cs typeface="Times New Roman" pitchFamily="18" charset="0"/>
              </a:rPr>
              <a:t>к непомерному росту проблемы за время вашего отсутствия. </a:t>
            </a: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4" name="Рисунок 3" descr="83.jpg"/>
          <p:cNvPicPr>
            <a:picLocks noChangeAspect="1"/>
          </p:cNvPicPr>
          <p:nvPr/>
        </p:nvPicPr>
        <p:blipFill>
          <a:blip r:embed="rId3"/>
          <a:stretch>
            <a:fillRect/>
          </a:stretch>
        </p:blipFill>
        <p:spPr>
          <a:xfrm>
            <a:off x="0" y="-1"/>
            <a:ext cx="9144000" cy="6883431"/>
          </a:xfrm>
          <a:prstGeom prst="rect">
            <a:avLst/>
          </a:prstGeom>
        </p:spPr>
      </p:pic>
      <p:sp>
        <p:nvSpPr>
          <p:cNvPr id="3" name="Содержимое 2"/>
          <p:cNvSpPr>
            <a:spLocks noGrp="1"/>
          </p:cNvSpPr>
          <p:nvPr>
            <p:ph idx="1"/>
          </p:nvPr>
        </p:nvSpPr>
        <p:spPr>
          <a:xfrm>
            <a:off x="4286248" y="214290"/>
            <a:ext cx="4643470" cy="6643710"/>
          </a:xfrm>
        </p:spPr>
        <p:txBody>
          <a:bodyPr>
            <a:normAutofit fontScale="85000" lnSpcReduction="20000"/>
          </a:bodyPr>
          <a:lstStyle/>
          <a:p>
            <a:pPr>
              <a:buNone/>
            </a:pPr>
            <a:r>
              <a:rPr lang="ru-RU" sz="3400" b="1" dirty="0" smtClean="0">
                <a:solidFill>
                  <a:schemeClr val="bg1"/>
                </a:solidFill>
                <a:latin typeface="Monotype Corsiva" pitchFamily="66" charset="0"/>
                <a:cs typeface="Times New Roman" pitchFamily="18" charset="0"/>
              </a:rPr>
              <a:t>Ситуации</a:t>
            </a:r>
            <a:r>
              <a:rPr lang="ru-RU" sz="3400" b="1" dirty="0">
                <a:solidFill>
                  <a:schemeClr val="bg1"/>
                </a:solidFill>
                <a:latin typeface="Monotype Corsiva" pitchFamily="66" charset="0"/>
                <a:cs typeface="Times New Roman" pitchFamily="18" charset="0"/>
              </a:rPr>
              <a:t>, в которых рекомендуется применять стиль </a:t>
            </a:r>
            <a:r>
              <a:rPr lang="ru-RU" sz="3400" b="1" dirty="0" smtClean="0">
                <a:solidFill>
                  <a:schemeClr val="bg1"/>
                </a:solidFill>
                <a:latin typeface="Monotype Corsiva" pitchFamily="66" charset="0"/>
                <a:cs typeface="Times New Roman" pitchFamily="18" charset="0"/>
              </a:rPr>
              <a:t>избегания</a:t>
            </a:r>
            <a:r>
              <a:rPr lang="ru-RU" sz="3400" b="1" dirty="0">
                <a:solidFill>
                  <a:schemeClr val="bg1"/>
                </a:solidFill>
                <a:latin typeface="Monotype Corsiva" pitchFamily="66" charset="0"/>
                <a:cs typeface="Times New Roman" pitchFamily="18" charset="0"/>
              </a:rPr>
              <a:t>:</a:t>
            </a:r>
          </a:p>
          <a:p>
            <a:r>
              <a:rPr lang="ru-RU" sz="2900" dirty="0" smtClean="0">
                <a:solidFill>
                  <a:schemeClr val="bg1"/>
                </a:solidFill>
                <a:latin typeface="Times New Roman" pitchFamily="18" charset="0"/>
                <a:cs typeface="Times New Roman" pitchFamily="18" charset="0"/>
              </a:rPr>
              <a:t>напряжённость </a:t>
            </a:r>
            <a:r>
              <a:rPr lang="ru-RU" sz="2900" dirty="0">
                <a:solidFill>
                  <a:schemeClr val="bg1"/>
                </a:solidFill>
                <a:latin typeface="Times New Roman" pitchFamily="18" charset="0"/>
                <a:cs typeface="Times New Roman" pitchFamily="18" charset="0"/>
              </a:rPr>
              <a:t>слишком велика и вы ощущаете необходимость ослабления накала;</a:t>
            </a:r>
          </a:p>
          <a:p>
            <a:r>
              <a:rPr lang="ru-RU" sz="2900" dirty="0" smtClean="0">
                <a:solidFill>
                  <a:schemeClr val="bg1"/>
                </a:solidFill>
                <a:latin typeface="Times New Roman" pitchFamily="18" charset="0"/>
                <a:cs typeface="Times New Roman" pitchFamily="18" charset="0"/>
              </a:rPr>
              <a:t>исход </a:t>
            </a:r>
            <a:r>
              <a:rPr lang="ru-RU" sz="2900" dirty="0">
                <a:solidFill>
                  <a:schemeClr val="bg1"/>
                </a:solidFill>
                <a:latin typeface="Times New Roman" pitchFamily="18" charset="0"/>
                <a:cs typeface="Times New Roman" pitchFamily="18" charset="0"/>
              </a:rPr>
              <a:t>не очень важен для вас и вы считаете, что решение настолько тривиально, что не стоит тратить на него силы;</a:t>
            </a:r>
          </a:p>
          <a:p>
            <a:r>
              <a:rPr lang="ru-RU" sz="2900" dirty="0" smtClean="0">
                <a:solidFill>
                  <a:schemeClr val="bg1"/>
                </a:solidFill>
                <a:latin typeface="Times New Roman" pitchFamily="18" charset="0"/>
                <a:cs typeface="Times New Roman" pitchFamily="18" charset="0"/>
              </a:rPr>
              <a:t>у </a:t>
            </a:r>
            <a:r>
              <a:rPr lang="ru-RU" sz="2900" dirty="0">
                <a:solidFill>
                  <a:schemeClr val="bg1"/>
                </a:solidFill>
                <a:latin typeface="Times New Roman" pitchFamily="18" charset="0"/>
                <a:cs typeface="Times New Roman" pitchFamily="18" charset="0"/>
              </a:rPr>
              <a:t>вас трудный день, а решение этой проблемы может принести дополнительные неприятности;</a:t>
            </a:r>
          </a:p>
          <a:p>
            <a:r>
              <a:rPr lang="ru-RU" sz="2900" dirty="0" smtClean="0">
                <a:solidFill>
                  <a:schemeClr val="bg1"/>
                </a:solidFill>
                <a:latin typeface="Times New Roman" pitchFamily="18" charset="0"/>
                <a:cs typeface="Times New Roman" pitchFamily="18" charset="0"/>
              </a:rPr>
              <a:t>вы </a:t>
            </a:r>
            <a:r>
              <a:rPr lang="ru-RU" sz="2900" dirty="0">
                <a:solidFill>
                  <a:schemeClr val="bg1"/>
                </a:solidFill>
                <a:latin typeface="Times New Roman" pitchFamily="18" charset="0"/>
                <a:cs typeface="Times New Roman" pitchFamily="18" charset="0"/>
              </a:rPr>
              <a:t>знаете, что не можете или даже не хотите решить конфликт в свою </a:t>
            </a:r>
            <a:r>
              <a:rPr lang="ru-RU" sz="2900" dirty="0" smtClean="0">
                <a:solidFill>
                  <a:schemeClr val="bg1"/>
                </a:solidFill>
                <a:latin typeface="Times New Roman" pitchFamily="18" charset="0"/>
                <a:cs typeface="Times New Roman" pitchFamily="18" charset="0"/>
              </a:rPr>
              <a:t>пользу.</a:t>
            </a:r>
            <a:endParaRPr lang="ru-RU" sz="2900" dirty="0">
              <a:solidFill>
                <a:schemeClr val="bg1"/>
              </a:solidFill>
              <a:latin typeface="Times New Roman" pitchFamily="18" charset="0"/>
              <a:cs typeface="Times New Roman" pitchFamily="18" charset="0"/>
            </a:endParaRPr>
          </a:p>
          <a:p>
            <a:endParaRPr lang="ru-RU" dirty="0">
              <a:solidFill>
                <a:schemeClr val="bg1"/>
              </a:solidFill>
            </a:endParaRP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7" name="Рисунок 6" descr="84.jpg"/>
          <p:cNvPicPr>
            <a:picLocks noChangeAspect="1"/>
          </p:cNvPicPr>
          <p:nvPr/>
        </p:nvPicPr>
        <p:blipFill>
          <a:blip r:embed="rId3"/>
          <a:stretch>
            <a:fillRect/>
          </a:stretch>
        </p:blipFill>
        <p:spPr>
          <a:xfrm>
            <a:off x="0" y="-1"/>
            <a:ext cx="9144000" cy="6883431"/>
          </a:xfrm>
          <a:prstGeom prst="rect">
            <a:avLst/>
          </a:prstGeom>
        </p:spPr>
      </p:pic>
      <p:sp>
        <p:nvSpPr>
          <p:cNvPr id="3" name="Содержимое 2"/>
          <p:cNvSpPr>
            <a:spLocks noGrp="1"/>
          </p:cNvSpPr>
          <p:nvPr>
            <p:ph idx="1"/>
          </p:nvPr>
        </p:nvSpPr>
        <p:spPr>
          <a:xfrm>
            <a:off x="0" y="428604"/>
            <a:ext cx="8929654" cy="3043246"/>
          </a:xfrm>
        </p:spPr>
        <p:txBody>
          <a:bodyPr>
            <a:normAutofit/>
          </a:bodyPr>
          <a:lstStyle/>
          <a:p>
            <a:r>
              <a:rPr lang="ru-RU" sz="2200" b="1" dirty="0" smtClean="0">
                <a:solidFill>
                  <a:schemeClr val="bg1"/>
                </a:solidFill>
                <a:latin typeface="Times New Roman" pitchFamily="18" charset="0"/>
                <a:cs typeface="Times New Roman" pitchFamily="18" charset="0"/>
              </a:rPr>
              <a:t>Вы хотите выиграть время, может быть, для того, чтобы получить дополнительную информацию или чтобы заручиться чьей-либо поддержкой;</a:t>
            </a:r>
          </a:p>
          <a:p>
            <a:r>
              <a:rPr lang="ru-RU" sz="2200" b="1" dirty="0" smtClean="0">
                <a:solidFill>
                  <a:schemeClr val="bg1"/>
                </a:solidFill>
                <a:latin typeface="Times New Roman" pitchFamily="18" charset="0"/>
                <a:cs typeface="Times New Roman" pitchFamily="18" charset="0"/>
              </a:rPr>
              <a:t>ситуация очень сложна, и вы чувствуете, что разрешение конфликта потребует слишком многого от вас;</a:t>
            </a:r>
            <a:endParaRPr lang="en-US" sz="2200" b="1" dirty="0" smtClean="0">
              <a:solidFill>
                <a:schemeClr val="bg1"/>
              </a:solidFill>
              <a:latin typeface="Times New Roman" pitchFamily="18" charset="0"/>
              <a:cs typeface="Times New Roman" pitchFamily="18" charset="0"/>
            </a:endParaRPr>
          </a:p>
          <a:p>
            <a:pPr lvl="0"/>
            <a:r>
              <a:rPr lang="ru-RU" sz="2200" b="1" dirty="0" smtClean="0">
                <a:solidFill>
                  <a:schemeClr val="bg1"/>
                </a:solidFill>
                <a:latin typeface="Times New Roman" pitchFamily="18" charset="0"/>
                <a:cs typeface="Times New Roman" pitchFamily="18" charset="0"/>
              </a:rPr>
              <a:t>у вас мало власти для решения проблемы или для её решения желательным для вас способом;</a:t>
            </a:r>
          </a:p>
          <a:p>
            <a:endParaRPr lang="ru-RU" sz="2200" b="1" dirty="0" smtClean="0">
              <a:solidFill>
                <a:schemeClr val="bg1"/>
              </a:solidFill>
              <a:latin typeface="Times New Roman" pitchFamily="18" charset="0"/>
              <a:cs typeface="Times New Roman" pitchFamily="18" charset="0"/>
            </a:endParaRPr>
          </a:p>
        </p:txBody>
      </p:sp>
      <p:sp>
        <p:nvSpPr>
          <p:cNvPr id="6" name="Содержимое 2"/>
          <p:cNvSpPr txBox="1">
            <a:spLocks/>
          </p:cNvSpPr>
          <p:nvPr/>
        </p:nvSpPr>
        <p:spPr>
          <a:xfrm>
            <a:off x="4929190" y="2928934"/>
            <a:ext cx="4071934" cy="400052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2200" b="1"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вы чувствуете, что у других больше шансов решить эту проблему;</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ru-RU" sz="2200" b="1" i="0" u="none" strike="noStrike" kern="1200" cap="none" spc="0" normalizeH="0" baseline="0" noProof="0" dirty="0" smtClean="0">
                <a:ln>
                  <a:noFill/>
                </a:ln>
                <a:solidFill>
                  <a:schemeClr val="bg1"/>
                </a:solidFill>
                <a:effectLst/>
                <a:uLnTx/>
                <a:uFillTx/>
                <a:latin typeface="Times New Roman" pitchFamily="18" charset="0"/>
                <a:ea typeface="+mn-ea"/>
                <a:cs typeface="Times New Roman" pitchFamily="18" charset="0"/>
              </a:rPr>
              <a:t>пытаться решить проблему немедленно опасно, поскольку вскрытие и открытое обсуждение конфликта может только ухудшить ситуацию.</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ru-RU" sz="2200" b="1"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pic>
        <p:nvPicPr>
          <p:cNvPr id="8" name="Рисунок 7" descr="85.jpg"/>
          <p:cNvPicPr>
            <a:picLocks noChangeAspect="1"/>
          </p:cNvPicPr>
          <p:nvPr/>
        </p:nvPicPr>
        <p:blipFill>
          <a:blip r:embed="rId3"/>
          <a:stretch>
            <a:fillRect/>
          </a:stretch>
        </p:blipFill>
        <p:spPr>
          <a:xfrm>
            <a:off x="0" y="-1"/>
            <a:ext cx="9144000" cy="6883431"/>
          </a:xfrm>
          <a:prstGeom prst="rect">
            <a:avLst/>
          </a:prstGeom>
        </p:spPr>
      </p:pic>
      <p:sp>
        <p:nvSpPr>
          <p:cNvPr id="3" name="Содержимое 2"/>
          <p:cNvSpPr>
            <a:spLocks noGrp="1"/>
          </p:cNvSpPr>
          <p:nvPr>
            <p:ph idx="1"/>
          </p:nvPr>
        </p:nvSpPr>
        <p:spPr>
          <a:xfrm>
            <a:off x="571472" y="357166"/>
            <a:ext cx="7858180" cy="3214710"/>
          </a:xfrm>
        </p:spPr>
        <p:txBody>
          <a:bodyPr>
            <a:normAutofit/>
          </a:bodyPr>
          <a:lstStyle/>
          <a:p>
            <a:pPr>
              <a:lnSpc>
                <a:spcPct val="120000"/>
              </a:lnSpc>
              <a:buNone/>
            </a:pPr>
            <a:r>
              <a:rPr lang="ru-RU" sz="2400" dirty="0" smtClean="0">
                <a:solidFill>
                  <a:schemeClr val="bg1"/>
                </a:solidFill>
                <a:latin typeface="Times New Roman" pitchFamily="18" charset="0"/>
                <a:cs typeface="Times New Roman" pitchFamily="18" charset="0"/>
              </a:rPr>
              <a:t>Можно </a:t>
            </a:r>
            <a:r>
              <a:rPr lang="ru-RU" sz="2400" dirty="0">
                <a:solidFill>
                  <a:schemeClr val="bg1"/>
                </a:solidFill>
                <a:latin typeface="Times New Roman" pitchFamily="18" charset="0"/>
                <a:cs typeface="Times New Roman" pitchFamily="18" charset="0"/>
              </a:rPr>
              <a:t>посчитать стиль </a:t>
            </a:r>
            <a:r>
              <a:rPr lang="ru-RU" sz="2400" dirty="0" smtClean="0">
                <a:solidFill>
                  <a:schemeClr val="bg1"/>
                </a:solidFill>
                <a:latin typeface="Times New Roman" pitchFamily="18" charset="0"/>
                <a:cs typeface="Times New Roman" pitchFamily="18" charset="0"/>
              </a:rPr>
              <a:t>уклонения </a:t>
            </a:r>
            <a:r>
              <a:rPr lang="ru-RU" sz="2400" dirty="0">
                <a:solidFill>
                  <a:schemeClr val="bg1"/>
                </a:solidFill>
                <a:latin typeface="Times New Roman" pitchFamily="18" charset="0"/>
                <a:cs typeface="Times New Roman" pitchFamily="18" charset="0"/>
              </a:rPr>
              <a:t>"бегством" от проблем и от ответственности, а не эффективным подходом к разрешению </a:t>
            </a:r>
            <a:r>
              <a:rPr lang="ru-RU" sz="2400" dirty="0" smtClean="0">
                <a:solidFill>
                  <a:schemeClr val="bg1"/>
                </a:solidFill>
                <a:latin typeface="Times New Roman" pitchFamily="18" charset="0"/>
                <a:cs typeface="Times New Roman" pitchFamily="18" charset="0"/>
              </a:rPr>
              <a:t>конфликтов. </a:t>
            </a:r>
            <a:r>
              <a:rPr lang="ru-RU" sz="2400" dirty="0">
                <a:solidFill>
                  <a:schemeClr val="bg1"/>
                </a:solidFill>
                <a:latin typeface="Times New Roman" pitchFamily="18" charset="0"/>
                <a:cs typeface="Times New Roman" pitchFamily="18" charset="0"/>
              </a:rPr>
              <a:t>В</a:t>
            </a:r>
            <a:r>
              <a:rPr lang="ru-RU" sz="2400" dirty="0" smtClean="0">
                <a:solidFill>
                  <a:schemeClr val="bg1"/>
                </a:solidFill>
                <a:latin typeface="Times New Roman" pitchFamily="18" charset="0"/>
                <a:cs typeface="Times New Roman" pitchFamily="18" charset="0"/>
              </a:rPr>
              <a:t> </a:t>
            </a:r>
            <a:r>
              <a:rPr lang="ru-RU" sz="2400" dirty="0">
                <a:solidFill>
                  <a:schemeClr val="bg1"/>
                </a:solidFill>
                <a:latin typeface="Times New Roman" pitchFamily="18" charset="0"/>
                <a:cs typeface="Times New Roman" pitchFamily="18" charset="0"/>
              </a:rPr>
              <a:t>действительности уход или отсрочка могут быть вполне подходящей и конструктивной реакцией на конфликтную ситуацию. </a:t>
            </a:r>
          </a:p>
          <a:p>
            <a:pPr>
              <a:lnSpc>
                <a:spcPct val="120000"/>
              </a:lnSpc>
              <a:buNone/>
            </a:pPr>
            <a:endParaRPr lang="ru-RU" sz="2400" dirty="0">
              <a:solidFill>
                <a:schemeClr val="bg1"/>
              </a:solidFill>
              <a:latin typeface="Times New Roman" pitchFamily="18" charset="0"/>
              <a:cs typeface="Times New Roman" pitchFamily="18" charset="0"/>
            </a:endParaRPr>
          </a:p>
        </p:txBody>
      </p:sp>
      <p:sp>
        <p:nvSpPr>
          <p:cNvPr id="5" name="Прямоугольник 4"/>
          <p:cNvSpPr/>
          <p:nvPr/>
        </p:nvSpPr>
        <p:spPr>
          <a:xfrm>
            <a:off x="3714744" y="2857496"/>
            <a:ext cx="5143536" cy="3785652"/>
          </a:xfrm>
          <a:prstGeom prst="rect">
            <a:avLst/>
          </a:prstGeom>
        </p:spPr>
        <p:txBody>
          <a:bodyPr wrap="square">
            <a:spAutoFit/>
          </a:bodyPr>
          <a:lstStyle/>
          <a:p>
            <a:r>
              <a:rPr lang="ru-RU" sz="2400" dirty="0" smtClean="0">
                <a:solidFill>
                  <a:schemeClr val="bg1"/>
                </a:solidFill>
                <a:latin typeface="Times New Roman" pitchFamily="18" charset="0"/>
                <a:cs typeface="Times New Roman" pitchFamily="18" charset="0"/>
              </a:rPr>
              <a:t>Вполне вероятно, если вы постараетесь игнорировать ситуацию, не выражать к ней свое отношение, уйти от решения, сменить тему или переключить внимание на что-нибудь другое, то конфликт разрешится сам собой. Если нет, то вы сможете заняться им позже, когда будете больше готовы к этому.</a:t>
            </a: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86.jpg"/>
          <p:cNvPicPr>
            <a:picLocks noGrp="1" noChangeAspect="1"/>
          </p:cNvPicPr>
          <p:nvPr>
            <p:ph idx="1"/>
          </p:nvPr>
        </p:nvPicPr>
        <p:blipFill>
          <a:blip r:embed="rId2"/>
          <a:stretch>
            <a:fillRect/>
          </a:stretch>
        </p:blipFill>
        <p:spPr>
          <a:xfrm>
            <a:off x="0" y="0"/>
            <a:ext cx="9144000" cy="6883431"/>
          </a:xfrm>
        </p:spPr>
      </p:pic>
      <p:sp>
        <p:nvSpPr>
          <p:cNvPr id="2" name="Заголовок 1"/>
          <p:cNvSpPr>
            <a:spLocks noGrp="1"/>
          </p:cNvSpPr>
          <p:nvPr>
            <p:ph type="title"/>
          </p:nvPr>
        </p:nvSpPr>
        <p:spPr>
          <a:xfrm>
            <a:off x="2143108" y="1142984"/>
            <a:ext cx="8229600" cy="1143000"/>
          </a:xfrm>
        </p:spPr>
        <p:txBody>
          <a:bodyPr>
            <a:noAutofit/>
          </a:bodyPr>
          <a:lstStyle/>
          <a:p>
            <a:r>
              <a:rPr lang="ru-RU" sz="4800" b="1" dirty="0" smtClean="0">
                <a:solidFill>
                  <a:schemeClr val="bg1"/>
                </a:solidFill>
              </a:rPr>
              <a:t>Спасибо </a:t>
            </a:r>
            <a:br>
              <a:rPr lang="ru-RU" sz="4800" b="1" dirty="0" smtClean="0">
                <a:solidFill>
                  <a:schemeClr val="bg1"/>
                </a:solidFill>
              </a:rPr>
            </a:br>
            <a:r>
              <a:rPr lang="ru-RU" sz="4800" b="1" dirty="0" smtClean="0">
                <a:solidFill>
                  <a:schemeClr val="bg1"/>
                </a:solidFill>
              </a:rPr>
              <a:t>за </a:t>
            </a:r>
            <a:br>
              <a:rPr lang="ru-RU" sz="4800" b="1" dirty="0" smtClean="0">
                <a:solidFill>
                  <a:schemeClr val="bg1"/>
                </a:solidFill>
              </a:rPr>
            </a:br>
            <a:r>
              <a:rPr lang="ru-RU" sz="4800" b="1" dirty="0" smtClean="0">
                <a:solidFill>
                  <a:schemeClr val="bg1"/>
                </a:solidFill>
              </a:rPr>
              <a:t>внимание</a:t>
            </a:r>
            <a:r>
              <a:rPr lang="en-US" sz="4800" b="1" dirty="0" smtClean="0">
                <a:solidFill>
                  <a:schemeClr val="bg1"/>
                </a:solidFill>
              </a:rPr>
              <a:t>!</a:t>
            </a:r>
            <a:endParaRPr lang="ru-RU" sz="4800" b="1" dirty="0">
              <a:solidFill>
                <a:schemeClr val="bg1"/>
              </a:solidFill>
            </a:endParaRPr>
          </a:p>
        </p:txBody>
      </p:sp>
      <p:sp>
        <p:nvSpPr>
          <p:cNvPr id="5" name="TextBox 4"/>
          <p:cNvSpPr txBox="1"/>
          <p:nvPr/>
        </p:nvSpPr>
        <p:spPr>
          <a:xfrm>
            <a:off x="5143504" y="3643314"/>
            <a:ext cx="3143272" cy="2031325"/>
          </a:xfrm>
          <a:prstGeom prst="rect">
            <a:avLst/>
          </a:prstGeom>
          <a:noFill/>
        </p:spPr>
        <p:txBody>
          <a:bodyPr wrap="square" rtlCol="0">
            <a:spAutoFit/>
          </a:bodyPr>
          <a:lstStyle/>
          <a:p>
            <a:r>
              <a:rPr lang="ru-RU" b="1" i="1" dirty="0" smtClean="0">
                <a:solidFill>
                  <a:schemeClr val="bg1"/>
                </a:solidFill>
                <a:latin typeface="Times New Roman" pitchFamily="18" charset="0"/>
                <a:cs typeface="Times New Roman" pitchFamily="18" charset="0"/>
              </a:rPr>
              <a:t>Старший преподаватель</a:t>
            </a:r>
          </a:p>
          <a:p>
            <a:r>
              <a:rPr lang="ru-RU" b="1" i="1" dirty="0" smtClean="0">
                <a:solidFill>
                  <a:schemeClr val="bg1"/>
                </a:solidFill>
                <a:latin typeface="Times New Roman" pitchFamily="18" charset="0"/>
                <a:cs typeface="Times New Roman" pitchFamily="18" charset="0"/>
              </a:rPr>
              <a:t>ГУО «Минский областной</a:t>
            </a:r>
          </a:p>
          <a:p>
            <a:r>
              <a:rPr lang="ru-RU" b="1" i="1" dirty="0" smtClean="0">
                <a:solidFill>
                  <a:schemeClr val="bg1"/>
                </a:solidFill>
                <a:latin typeface="Times New Roman" pitchFamily="18" charset="0"/>
                <a:cs typeface="Times New Roman" pitchFamily="18" charset="0"/>
              </a:rPr>
              <a:t>институт развития образования»,</a:t>
            </a:r>
          </a:p>
          <a:p>
            <a:r>
              <a:rPr lang="ru-RU" b="1" i="1" dirty="0" smtClean="0">
                <a:solidFill>
                  <a:schemeClr val="bg1"/>
                </a:solidFill>
                <a:latin typeface="Times New Roman" pitchFamily="18" charset="0"/>
                <a:cs typeface="Times New Roman" pitchFamily="18" charset="0"/>
              </a:rPr>
              <a:t>педагог-психолог</a:t>
            </a:r>
            <a:r>
              <a:rPr lang="en-US" b="1" i="1" dirty="0" smtClean="0">
                <a:solidFill>
                  <a:schemeClr val="bg1"/>
                </a:solidFill>
                <a:latin typeface="Times New Roman" pitchFamily="18" charset="0"/>
                <a:cs typeface="Times New Roman" pitchFamily="18" charset="0"/>
              </a:rPr>
              <a:t> </a:t>
            </a:r>
            <a:r>
              <a:rPr lang="ru-RU" b="1" i="1" dirty="0" smtClean="0">
                <a:solidFill>
                  <a:schemeClr val="bg1"/>
                </a:solidFill>
                <a:latin typeface="Times New Roman" pitchFamily="18" charset="0"/>
                <a:cs typeface="Times New Roman" pitchFamily="18" charset="0"/>
              </a:rPr>
              <a:t> </a:t>
            </a:r>
            <a:r>
              <a:rPr lang="ru-RU" b="1" i="1" dirty="0" smtClean="0">
                <a:solidFill>
                  <a:schemeClr val="bg1"/>
                </a:solidFill>
                <a:latin typeface="Times New Roman" pitchFamily="18" charset="0"/>
                <a:cs typeface="Times New Roman" pitchFamily="18" charset="0"/>
              </a:rPr>
              <a:t>высшей категории</a:t>
            </a:r>
          </a:p>
          <a:p>
            <a:r>
              <a:rPr lang="ru-RU" b="1" i="1" dirty="0" smtClean="0">
                <a:solidFill>
                  <a:schemeClr val="bg1"/>
                </a:solidFill>
                <a:latin typeface="Times New Roman" pitchFamily="18" charset="0"/>
                <a:cs typeface="Times New Roman" pitchFamily="18" charset="0"/>
              </a:rPr>
              <a:t>Соколова Ирина Ивановна</a:t>
            </a:r>
            <a:endParaRPr lang="ru-RU" b="1" i="1" dirty="0">
              <a:solidFill>
                <a:schemeClr val="bg1"/>
              </a:solidFill>
              <a:latin typeface="Times New Roman" pitchFamily="18" charset="0"/>
              <a:cs typeface="Times New Roman" pitchFamily="18" charset="0"/>
            </a:endParaRPr>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1389</Words>
  <Application>Microsoft Office PowerPoint</Application>
  <PresentationFormat>Экран (4:3)</PresentationFormat>
  <Paragraphs>84</Paragraphs>
  <Slides>12</Slides>
  <Notes>8</Notes>
  <HiddenSlides>0</HiddenSlides>
  <MMClips>0</MMClips>
  <ScaleCrop>false</ScaleCrop>
  <HeadingPairs>
    <vt:vector size="4" baseType="variant">
      <vt:variant>
        <vt:lpstr>Тема</vt:lpstr>
      </vt:variant>
      <vt:variant>
        <vt:i4>2</vt:i4>
      </vt:variant>
      <vt:variant>
        <vt:lpstr>Заголовки слайдов</vt:lpstr>
      </vt:variant>
      <vt:variant>
        <vt:i4>12</vt:i4>
      </vt:variant>
    </vt:vector>
  </HeadingPairs>
  <TitlesOfParts>
    <vt:vector size="14" baseType="lpstr">
      <vt:lpstr>Тема Office</vt:lpstr>
      <vt:lpstr>1_Тема Office</vt:lpstr>
      <vt:lpstr>Стили поведения  в конфликтной  ситуации</vt:lpstr>
      <vt:lpstr>Избегание</vt:lpstr>
      <vt:lpstr>Слайд 3</vt:lpstr>
      <vt:lpstr>Слайд 4</vt:lpstr>
      <vt:lpstr>Слайд 5</vt:lpstr>
      <vt:lpstr>Слайд 6</vt:lpstr>
      <vt:lpstr>Слайд 7</vt:lpstr>
      <vt:lpstr>Слайд 8</vt:lpstr>
      <vt:lpstr>Слайд 9</vt:lpstr>
      <vt:lpstr>Слайд 10</vt:lpstr>
      <vt:lpstr>Слайд 11</vt:lpstr>
      <vt:lpstr>Спасибо  за  внимание!</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Избегание</dc:title>
  <dc:creator>Your User Name</dc:creator>
  <cp:lastModifiedBy>Vanda</cp:lastModifiedBy>
  <cp:revision>27</cp:revision>
  <dcterms:created xsi:type="dcterms:W3CDTF">2012-02-10T15:40:45Z</dcterms:created>
  <dcterms:modified xsi:type="dcterms:W3CDTF">2012-03-13T11:43:29Z</dcterms:modified>
</cp:coreProperties>
</file>