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9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0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381" autoAdjust="0"/>
  </p:normalViewPr>
  <p:slideViewPr>
    <p:cSldViewPr>
      <p:cViewPr varScale="1">
        <p:scale>
          <a:sx n="103" d="100"/>
          <a:sy n="103" d="100"/>
        </p:scale>
        <p:origin x="-12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C8EA9-2C50-4994-91C2-AD6151CC759A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90B9E-A2D4-4A62-841C-A5F358CED3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середине сетки находится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стиль компромисса.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Вы немного уступаете в своих интересах, чтобы удовлетворить их в оставшемся, другая сторона делает то же самое.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90B9E-A2D4-4A62-841C-A5F358CED33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Повторение 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Ваш стиль поведения в конкретном конфликте определяется той мерой, в которой вы хотите удовлетворить собственные интересы (действуя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пассивно или активно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и интересы другой  стороны (действуя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совместно или индивидуально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Если представить это в графической форме, то получим сетку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Томаса-Килменна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позволяющую определить место и название для каждого из пяти основных стилей разрешения конфликтов. Эта сетка поможет вам определить собственный стиль или стиль любого другого человека. Начните со стороны, на которой отмечены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активные и пассивные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действия. Если ваша реакция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пассивна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стараться выйти из конфликта; если она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предпримете попытки разрешить его. Такие оценки вы можете сделать для себя и для других участвующих в конфликте сторон.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Верхняя часть сетки относится к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совместным действиям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Если вы предпочитаете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совместные действия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будете пытаться разрешить конфликт вместе с другим человеком или группой людей, которые в нём участвуют. Если же предпочитаете действовать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индивидуально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искать свой путь решения проблемы или путь уклонения от её решения. Степень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кооперативности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поведении также легко может быть оценена для вас и для других людей.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 вы сложите вместе эти две части сетки, получите матрицу из пяти стилей со стилем компромисса в середине. Он в равных мерах включает кооперативное и индивидуальное, а также пассивное и активное поведение. Если вы внимательнее рассмотрите эти различные стили, то вы можете узнать тот, к которому вы обычно прибегаете в  конфликтных ситуациях; вы можете также определить и те стили, которыми обычно пользуются связанные с вами люди. Однако в определенных условиях вы можете отдать предпочтение другому стилю. Каждый человек может в какой-то степени использовать все эти стили, но обычно имеет приоритетные. Кроме того, некоторые стили могут быть наиболее эффективными для разрешения конфликтов определённого типа. Далее мы рассмотрим каждый из упомянутых стилей и способы применения каждого из них.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Например, вы оба хотите занять одну должность или, находясь в отпуске вдвоём, вы хотите провести его по-разному. Следовательно, вы вырабатываете некоторый компромисс, основанный на незначительных взаимных уступках. Например, в случае совместного отпуска вы можете договориться следующим образом: "Хорошо, мы проведем часть отпуска в горах, а часть – на берегу моря". 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90B9E-A2D4-4A62-841C-A5F358CED33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Например, если вы оба претендуете на выполнение какой-то функциональной обязанности, то, всесторонне обсудив этот вопрос, вы можете прийти к выводу, что в действительности ваш интерес не связан с какой-то конкретной функцией на службе. Просто вы хотите добиться признания, связанного с тем, что вам доверяют ее выполнять; при этом вы можете добиться его иным способом. Вы можете добиться большего обеспечения со стороны секретариата и большего рабочего помещения.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90B9E-A2D4-4A62-841C-A5F358CED33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90B9E-A2D4-4A62-841C-A5F358CED33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90B9E-A2D4-4A62-841C-A5F358CED33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257F5-C92E-4F1D-9BBB-CE966F5E7A4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E919D-3727-413F-9EBA-3CFF876308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heel spokes="3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heel spokes="3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72000" y="5429264"/>
            <a:ext cx="3762826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компромисс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2000296" y="31432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Стили 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поведения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конфликтной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ситуации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9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348" y="285728"/>
            <a:ext cx="76438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Сетка  </a:t>
            </a:r>
            <a:r>
              <a:rPr lang="ru-RU" sz="4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Томаса-Килменна</a:t>
            </a:r>
            <a:endParaRPr lang="ru-RU" sz="4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 flipH="1" flipV="1">
            <a:off x="72200" y="3213892"/>
            <a:ext cx="328614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14480" y="4857760"/>
            <a:ext cx="5214974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8596" y="852543"/>
            <a:ext cx="923330" cy="366401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Мера удовлетворённости 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собственных интересов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3042" y="5072074"/>
            <a:ext cx="2559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Индивидуальные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29190" y="5143512"/>
            <a:ext cx="18325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Совместные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86578" y="1500174"/>
            <a:ext cx="1510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Активные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72330" y="3286124"/>
            <a:ext cx="16528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Пассивные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357290" y="5929330"/>
            <a:ext cx="6929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Мера удовлетворённости интересов партнёра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357422" y="1857364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Соревнование</a:t>
            </a: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14678" y="164305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4429124" y="1857364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otype Corsiva" pitchFamily="66" charset="0"/>
              </a:rPr>
              <a:t>Сотрудничество</a:t>
            </a:r>
            <a:endParaRPr lang="ru-RU" sz="24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57554" y="3000372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Monotype Corsiva" pitchFamily="66" charset="0"/>
              </a:rPr>
              <a:t>Компромисс</a:t>
            </a:r>
            <a:endParaRPr lang="ru-RU" sz="40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85918" y="4071942"/>
            <a:ext cx="155844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Избегание</a:t>
            </a:r>
          </a:p>
          <a:p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643438" y="4071942"/>
            <a:ext cx="2321469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734D71"/>
                </a:solidFill>
                <a:latin typeface="Monotype Corsiva" pitchFamily="66" charset="0"/>
              </a:rPr>
              <a:t>Приспособление</a:t>
            </a:r>
          </a:p>
          <a:p>
            <a:endParaRPr lang="ru-RU" sz="2400" b="1" dirty="0" smtClean="0">
              <a:solidFill>
                <a:srgbClr val="734D71"/>
              </a:solidFill>
              <a:latin typeface="Monotype Corsiva" pitchFamily="66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5400000" flipH="1" flipV="1">
            <a:off x="3749669" y="4179099"/>
            <a:ext cx="135811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1714480" y="3214686"/>
            <a:ext cx="17145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6072198" y="3286124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 flipH="1" flipV="1">
            <a:off x="3750463" y="2464587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14282" y="642918"/>
            <a:ext cx="53578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Компромисс напоминает сотрудничество. Однако компромисс достигается на более поверхностном уровне по сравнению с сотрудничеством.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ступаете в чём-то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вы, 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другой человек также в чём-то уступает.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результате вы можете прийти к общему решению.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4214818"/>
            <a:ext cx="55007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 не ищете скрытые нужды и интересы как в случае применения стиля сотрудничества. Вы рассматриваете только то, что говорите друг другу о своих желаниях.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928670"/>
            <a:ext cx="4286280" cy="45259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Вы сходитесь на частичном удовлетворении своего желания и частичном выполнении желания другого человека. </a:t>
            </a:r>
          </a:p>
          <a:p>
            <a:pPr>
              <a:lnSpc>
                <a:spcPct val="120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Вы делаете это, обмениваясь уступками и торгуясь, для разработки компромиссного решения. 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2" y="1643050"/>
            <a:ext cx="385765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Стиль компромисса наиболее эффективен в тех случаях, когда вы и другой человек хотите одного и того же, но знаете, что одновременно это для вас невыполнимо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5"/>
            <a:ext cx="5286380" cy="207170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Стиль сотрудничества отличается тем, что, используя его, вы бы старались найти скрытые интересы и выработать решение, исходя из них.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428868"/>
            <a:ext cx="52149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При использовании стиля сотрудничества вы сосредоточиваете внимание на удовлетворении скрытых нужд и желаний. Применяя стиль компромисса, вы рассматриваете конфликтную ситуацию, как нечто данное, и ищете способ повлиять на неё или изменить её, уступая или обмениваясь уступками.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9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7158" y="571480"/>
            <a:ext cx="500066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Целью сотрудничества является выработка долгосрочного взаимовыгодного решения.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случае компромисса это может быть сиюминутный подходящий вариант. В результате удачного компромисса человек может выразить свое согласие следующим образом: "Я могу смириться с этим".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571876"/>
            <a:ext cx="50006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Акцент делается не на решении, которое удовлетворяет всех, а на варианте: "Мы не можем оба выполнить полностью свои желания". В таких ситуациях сотрудничество может оказаться невозможным. Когда никто не имеет ни времени, ни сил, или интересы исключают друг друга, тогда может помочь только компромисс.</a:t>
            </a:r>
            <a:endParaRPr lang="ru-RU" sz="3200" b="1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785982" y="0"/>
            <a:ext cx="8686800" cy="107154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Monotype Corsiva" pitchFamily="66" charset="0"/>
              </a:rPr>
              <a:t>Стиль компромисса </a:t>
            </a:r>
            <a:endParaRPr lang="en-US" b="1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Monotype Corsiva" pitchFamily="66" charset="0"/>
              </a:rPr>
              <a:t>наиболее эффективен:</a:t>
            </a:r>
          </a:p>
          <a:p>
            <a:endParaRPr lang="ru-RU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214422"/>
            <a:ext cx="528641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 стороны обладают одинаковой властью и имеют взаимоисключающие интересы;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 хотите получить решение быстро, потому что у вас нет времени или потому что это более эффективный путь;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вас может устроить временное решение;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 можете воспользоваться кратковременной выгодой;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другие подходы к решению проблемы оказались неэффективными;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удовлетворение вашего желания имеет для вас не слишком большое значение и вы можете несколько изменить поставленную в начале цель;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компромисс позволит вам сохранить взаимоотношения, и вы предпочитаете получить хоть что-то, чем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потерять всё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4286248" cy="2357454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Компромисс часто является удачным отступлением или даже последней возможностью прийти к какому-то решению.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357562"/>
            <a:ext cx="407196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Вы можете выбрать этот подход с самого начала, если:</a:t>
            </a:r>
          </a:p>
          <a:p>
            <a:pPr>
              <a:buFont typeface="Arial" pitchFamily="34" charset="0"/>
              <a:buChar char="•"/>
            </a:pPr>
            <a:r>
              <a:rPr lang="ru-RU" sz="2200" b="1" dirty="0" smtClean="0">
                <a:solidFill>
                  <a:schemeClr val="bg1"/>
                </a:solidFill>
              </a:rPr>
              <a:t> вы не обладаете достаточной властью для того, чтобы добиться желаемого; </a:t>
            </a:r>
          </a:p>
          <a:p>
            <a:pPr>
              <a:buFont typeface="Arial" pitchFamily="34" charset="0"/>
              <a:buChar char="•"/>
            </a:pPr>
            <a:r>
              <a:rPr lang="ru-RU" sz="2200" b="1" dirty="0" smtClean="0">
                <a:solidFill>
                  <a:schemeClr val="bg1"/>
                </a:solidFill>
              </a:rPr>
              <a:t>сотрудничество невозможно; </a:t>
            </a:r>
          </a:p>
          <a:p>
            <a:pPr>
              <a:buFont typeface="Arial" pitchFamily="34" charset="0"/>
              <a:buChar char="•"/>
            </a:pPr>
            <a:r>
              <a:rPr lang="ru-RU" sz="2200" b="1" dirty="0" smtClean="0">
                <a:solidFill>
                  <a:schemeClr val="bg1"/>
                </a:solidFill>
              </a:rPr>
              <a:t>никто не хочет односторонних уступок. 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5214974" cy="542928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900" b="1" dirty="0" smtClean="0">
                <a:solidFill>
                  <a:schemeClr val="bg1"/>
                </a:solidFill>
              </a:rPr>
              <a:t>Компромисс используют, если изначально проблему устраняют ненадолго. </a:t>
            </a:r>
          </a:p>
          <a:p>
            <a:pPr>
              <a:lnSpc>
                <a:spcPct val="120000"/>
              </a:lnSpc>
            </a:pPr>
            <a:r>
              <a:rPr lang="ru-RU" sz="1900" b="1" dirty="0" smtClean="0">
                <a:solidFill>
                  <a:schemeClr val="bg1"/>
                </a:solidFill>
              </a:rPr>
              <a:t>Когда стараются найти с кем-то компромисс, то следует начинать с прояснения интересов и желаний обеих сторон.</a:t>
            </a:r>
          </a:p>
          <a:p>
            <a:pPr>
              <a:lnSpc>
                <a:spcPct val="120000"/>
              </a:lnSpc>
            </a:pPr>
            <a:r>
              <a:rPr lang="ru-RU" sz="1900" b="1" dirty="0" smtClean="0">
                <a:solidFill>
                  <a:schemeClr val="bg1"/>
                </a:solidFill>
              </a:rPr>
              <a:t> После этого необходимо очертить область совпадения интересов: нужно выдвигать предложения, выслушивать предложения другой стороны, быть готовым к уступкам, обмену услугами и т.п.</a:t>
            </a:r>
          </a:p>
          <a:p>
            <a:pPr>
              <a:lnSpc>
                <a:spcPct val="120000"/>
              </a:lnSpc>
            </a:pPr>
            <a:r>
              <a:rPr lang="ru-RU" sz="1900" b="1" dirty="0" smtClean="0">
                <a:solidFill>
                  <a:schemeClr val="bg1"/>
                </a:solidFill>
              </a:rPr>
              <a:t> Переговоры продолжаются до тех пор, пока не выработается приемлемая для обеих сторон формула взаимных уступок. </a:t>
            </a:r>
            <a:endParaRPr lang="ru-RU" sz="19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785982" y="5143512"/>
            <a:ext cx="8929718" cy="1394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Monotype Corsiva" pitchFamily="66" charset="0"/>
              </a:rPr>
              <a:t>В идеальном варианте </a:t>
            </a:r>
            <a:endParaRPr lang="en-US" sz="3600" b="1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>
              <a:lnSpc>
                <a:spcPct val="12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Monotype Corsiva" pitchFamily="66" charset="0"/>
              </a:rPr>
              <a:t>компромисс устроит всех</a:t>
            </a:r>
            <a:r>
              <a:rPr lang="ru-RU" sz="3200" b="1" dirty="0" smtClean="0">
                <a:solidFill>
                  <a:schemeClr val="bg1"/>
                </a:solidFill>
                <a:latin typeface="Monotype Corsiva" pitchFamily="66" charset="0"/>
              </a:rPr>
              <a:t>.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00164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Спасибо </a:t>
            </a:r>
            <a:br>
              <a:rPr lang="ru-RU" b="1" dirty="0" smtClean="0"/>
            </a:br>
            <a:r>
              <a:rPr lang="ru-RU" b="1" dirty="0" smtClean="0"/>
              <a:t>за внимание</a:t>
            </a:r>
            <a:r>
              <a:rPr lang="en-US" b="1" smtClean="0"/>
              <a:t>!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786578" y="2285992"/>
            <a:ext cx="22145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1040</Words>
  <Application>Microsoft Office PowerPoint</Application>
  <PresentationFormat>Экран (4:3)</PresentationFormat>
  <Paragraphs>69</Paragraphs>
  <Slides>11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Спасибо 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31</cp:revision>
  <dcterms:created xsi:type="dcterms:W3CDTF">2012-02-10T19:29:05Z</dcterms:created>
  <dcterms:modified xsi:type="dcterms:W3CDTF">2012-03-14T07:27:47Z</dcterms:modified>
</cp:coreProperties>
</file>