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7" r:id="rId11"/>
    <p:sldId id="268"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7C3B"/>
    <a:srgbClr val="00863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1429" autoAdjust="0"/>
  </p:normalViewPr>
  <p:slideViewPr>
    <p:cSldViewPr>
      <p:cViewPr varScale="1">
        <p:scale>
          <a:sx n="100" d="100"/>
          <a:sy n="100" d="100"/>
        </p:scale>
        <p:origin x="-130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C0C20A-2729-41EA-BDDF-55735DD6C5CE}" type="datetimeFigureOut">
              <a:rPr lang="ru-RU" smtClean="0"/>
              <a:pPr/>
              <a:t>14.03.2012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1D2A5D-7231-4B4A-9652-01A90E43ED13}"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 </a:t>
            </a:r>
          </a:p>
        </p:txBody>
      </p:sp>
      <p:sp>
        <p:nvSpPr>
          <p:cNvPr id="4" name="Номер слайда 3"/>
          <p:cNvSpPr>
            <a:spLocks noGrp="1"/>
          </p:cNvSpPr>
          <p:nvPr>
            <p:ph type="sldNum" sz="quarter" idx="10"/>
          </p:nvPr>
        </p:nvSpPr>
        <p:spPr/>
        <p:txBody>
          <a:bodyPr/>
          <a:lstStyle/>
          <a:p>
            <a:fld id="{E51D2A5D-7231-4B4A-9652-01A90E43ED13}"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51D2A5D-7231-4B4A-9652-01A90E43ED13}" type="slidenum">
              <a:rPr lang="ru-RU" smtClean="0"/>
              <a:pPr/>
              <a:t>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По наблюдениям одного из видных современных психотерапевтов К. Роджерса, если человеку дать возможность беспрепятственно выразить свои отрицательные эмоции, то постепенно они "сами собой" сменяются положительными и снимают напряжение в обществе. Иногда смех, физическое расслабление, зевок и даже юмор дают эффект снятия напряжения. По мнению К. Лоренца, </a:t>
            </a:r>
            <a:r>
              <a:rPr lang="ru-RU" sz="1200" b="1" kern="1200" dirty="0" smtClean="0">
                <a:solidFill>
                  <a:schemeClr val="tx1"/>
                </a:solidFill>
                <a:latin typeface="+mn-lt"/>
                <a:ea typeface="+mn-ea"/>
                <a:cs typeface="+mn-cs"/>
              </a:rPr>
              <a:t>юмор </a:t>
            </a:r>
            <a:r>
              <a:rPr lang="ru-RU" sz="1200" kern="1200" dirty="0" smtClean="0">
                <a:solidFill>
                  <a:schemeClr val="tx1"/>
                </a:solidFill>
                <a:latin typeface="+mn-lt"/>
                <a:ea typeface="+mn-ea"/>
                <a:cs typeface="+mn-cs"/>
              </a:rPr>
              <a:t>— это одна из форм </a:t>
            </a:r>
            <a:r>
              <a:rPr lang="ru-RU" sz="1200" b="1" kern="1200" dirty="0" smtClean="0">
                <a:solidFill>
                  <a:schemeClr val="tx1"/>
                </a:solidFill>
                <a:latin typeface="+mn-lt"/>
                <a:ea typeface="+mn-ea"/>
                <a:cs typeface="+mn-cs"/>
              </a:rPr>
              <a:t>социально приемлемой агрессивности. </a:t>
            </a:r>
            <a:r>
              <a:rPr lang="ru-RU" sz="1200" kern="1200" dirty="0" smtClean="0">
                <a:solidFill>
                  <a:schemeClr val="tx1"/>
                </a:solidFill>
                <a:latin typeface="+mn-lt"/>
                <a:ea typeface="+mn-ea"/>
                <a:cs typeface="+mn-cs"/>
              </a:rPr>
              <a:t>Вместо того чтобы атаковать противника, партнёр высмеивает его. П. В. Симонов трактует </a:t>
            </a:r>
            <a:r>
              <a:rPr lang="ru-RU" sz="1200" b="1" kern="1200" dirty="0" smtClean="0">
                <a:solidFill>
                  <a:schemeClr val="tx1"/>
                </a:solidFill>
                <a:latin typeface="+mn-lt"/>
                <a:ea typeface="+mn-ea"/>
                <a:cs typeface="+mn-cs"/>
              </a:rPr>
              <a:t>возникновение эмоций </a:t>
            </a:r>
            <a:r>
              <a:rPr lang="ru-RU" sz="1200" kern="1200" dirty="0" smtClean="0">
                <a:solidFill>
                  <a:schemeClr val="tx1"/>
                </a:solidFill>
                <a:latin typeface="+mn-lt"/>
                <a:ea typeface="+mn-ea"/>
                <a:cs typeface="+mn-cs"/>
              </a:rPr>
              <a:t>в </a:t>
            </a:r>
            <a:r>
              <a:rPr lang="ru-RU" sz="1200" b="1" kern="1200" dirty="0" smtClean="0">
                <a:solidFill>
                  <a:schemeClr val="tx1"/>
                </a:solidFill>
                <a:latin typeface="+mn-lt"/>
                <a:ea typeface="+mn-ea"/>
                <a:cs typeface="+mn-cs"/>
              </a:rPr>
              <a:t>рассогласовании между ожидаемым и полученным, </a:t>
            </a:r>
            <a:r>
              <a:rPr lang="ru-RU" sz="1200" kern="1200" dirty="0" smtClean="0">
                <a:solidFill>
                  <a:schemeClr val="tx1"/>
                </a:solidFill>
                <a:latin typeface="+mn-lt"/>
                <a:ea typeface="+mn-ea"/>
                <a:cs typeface="+mn-cs"/>
              </a:rPr>
              <a:t>что порождает смех. Комическое иногда </a:t>
            </a:r>
            <a:r>
              <a:rPr lang="ru-RU" sz="1200" b="1" kern="1200" dirty="0" smtClean="0">
                <a:solidFill>
                  <a:schemeClr val="tx1"/>
                </a:solidFill>
                <a:latin typeface="+mn-lt"/>
                <a:ea typeface="+mn-ea"/>
                <a:cs typeface="+mn-cs"/>
              </a:rPr>
              <a:t>пробуждает чувство собственного достоинства, </a:t>
            </a:r>
            <a:r>
              <a:rPr lang="ru-RU" sz="1200" kern="1200" dirty="0" smtClean="0">
                <a:solidFill>
                  <a:schemeClr val="tx1"/>
                </a:solidFill>
                <a:latin typeface="+mn-lt"/>
                <a:ea typeface="+mn-ea"/>
                <a:cs typeface="+mn-cs"/>
              </a:rPr>
              <a:t>снимает </a:t>
            </a:r>
            <a:r>
              <a:rPr lang="ru-RU" sz="1200" b="1" kern="1200" dirty="0" smtClean="0">
                <a:solidFill>
                  <a:schemeClr val="tx1"/>
                </a:solidFill>
                <a:latin typeface="+mn-lt"/>
                <a:ea typeface="+mn-ea"/>
                <a:cs typeface="+mn-cs"/>
              </a:rPr>
              <a:t>агрессию </a:t>
            </a:r>
            <a:r>
              <a:rPr lang="ru-RU" sz="1200" kern="1200" dirty="0" smtClean="0">
                <a:solidFill>
                  <a:schemeClr val="tx1"/>
                </a:solidFill>
                <a:latin typeface="+mn-lt"/>
                <a:ea typeface="+mn-ea"/>
                <a:cs typeface="+mn-cs"/>
              </a:rPr>
              <a:t>и заменяет её интеллектуальным превосходством.</a:t>
            </a:r>
          </a:p>
          <a:p>
            <a:endParaRPr lang="ru-RU" dirty="0"/>
          </a:p>
        </p:txBody>
      </p:sp>
      <p:sp>
        <p:nvSpPr>
          <p:cNvPr id="4" name="Номер слайда 3"/>
          <p:cNvSpPr>
            <a:spLocks noGrp="1"/>
          </p:cNvSpPr>
          <p:nvPr>
            <p:ph type="sldNum" sz="quarter" idx="10"/>
          </p:nvPr>
        </p:nvSpPr>
        <p:spPr/>
        <p:txBody>
          <a:bodyPr/>
          <a:lstStyle/>
          <a:p>
            <a:fld id="{E51D2A5D-7231-4B4A-9652-01A90E43ED13}" type="slidenum">
              <a:rPr lang="ru-RU" smtClean="0"/>
              <a:pPr/>
              <a:t>4</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10000"/>
          </a:bodyPr>
          <a:lstStyle/>
          <a:p>
            <a:r>
              <a:rPr lang="ru-RU" dirty="0" smtClean="0"/>
              <a:t>Человек, обращающийся к вам с сетованиями на своего недруга, должен рассматриваться как страдающее лицо. Пусть вам совершенно ясно, что пострадавшим является не он, а именно его недруг. Внутреннее ощущение ситуации, сложившееся у вашего собеседника, именно его выставляет страдальцем. И </a:t>
            </a:r>
            <a:r>
              <a:rPr lang="ru-RU" b="1" dirty="0" smtClean="0"/>
              <a:t>чем больше он не прав, </a:t>
            </a:r>
            <a:r>
              <a:rPr lang="ru-RU" dirty="0" smtClean="0"/>
              <a:t>тем </a:t>
            </a:r>
            <a:r>
              <a:rPr lang="ru-RU" b="1" dirty="0" smtClean="0"/>
              <a:t>активнее он выгораживает себя перед собственной совестью </a:t>
            </a:r>
            <a:r>
              <a:rPr lang="ru-RU" dirty="0" smtClean="0"/>
              <a:t>и выставляет в качестве "мученика" и "жертвы".</a:t>
            </a:r>
          </a:p>
          <a:p>
            <a:r>
              <a:rPr lang="ru-RU" dirty="0" smtClean="0"/>
              <a:t>Показав, что вы считаетесь с его оскорблёнными чувствами, вы тем самым "эмоционально подбадриваете" своего собеседника, которого, особенно в данной ситуации, согреет уместно ввёрнутое в беседу слово похвалы... Похвалы?! Но если он заслуживает как раз наоборот порицания, наказания? Что ж, он должен сполна получить свое. Но доброе слово ведь этому не помеха. "Поощрение столь же необходимо, как канифоль для смычка виртуоза" (</a:t>
            </a:r>
            <a:r>
              <a:rPr lang="ru-RU" dirty="0" err="1" smtClean="0"/>
              <a:t>Козьма</a:t>
            </a:r>
            <a:r>
              <a:rPr lang="ru-RU" dirty="0" smtClean="0"/>
              <a:t> Прутков).</a:t>
            </a:r>
          </a:p>
          <a:p>
            <a:r>
              <a:rPr lang="ru-RU" dirty="0" smtClean="0"/>
              <a:t>Это самый </a:t>
            </a:r>
            <a:r>
              <a:rPr lang="ru-RU" b="1" dirty="0" smtClean="0"/>
              <a:t>могучий ключ к совести партнёра. </a:t>
            </a:r>
            <a:r>
              <a:rPr lang="ru-RU" dirty="0" smtClean="0"/>
              <a:t>Надо только знать, какие хорошие черты ему присущи. И тогда обращение к "пострадавшему" прозвучит, например, так: "Вы ведь вообще человек тонкий, обостренно воспринимающий поэзию, музыку. Как же это вас угораздило быть таким грубым и жёстким в конфликте с ..? ".</a:t>
            </a:r>
          </a:p>
          <a:p>
            <a:r>
              <a:rPr lang="ru-RU" dirty="0" smtClean="0"/>
              <a:t>Или так: "Знаете ли вы старинную мудрость о том, что из двух спорящих не прав тот, кто умнее?.. А вас, кстати, все считают умным человеком"."Из двух спорящих умнее тот, кто замолчит первым".</a:t>
            </a:r>
          </a:p>
          <a:p>
            <a:r>
              <a:rPr lang="ru-RU" dirty="0" smtClean="0"/>
              <a:t>"У тебя чудесные одухотворенные глаза, добрая улыбка. Если бы ты видела себя в зеркале в тот момент, когда оскорбляла Ивана Ивановича!.. Злоба никому не к лицу, а тебе — особенно".</a:t>
            </a:r>
          </a:p>
          <a:p>
            <a:endParaRPr lang="ru-RU" dirty="0"/>
          </a:p>
        </p:txBody>
      </p:sp>
      <p:sp>
        <p:nvSpPr>
          <p:cNvPr id="4" name="Номер слайда 3"/>
          <p:cNvSpPr>
            <a:spLocks noGrp="1"/>
          </p:cNvSpPr>
          <p:nvPr>
            <p:ph type="sldNum" sz="quarter" idx="10"/>
          </p:nvPr>
        </p:nvSpPr>
        <p:spPr/>
        <p:txBody>
          <a:bodyPr/>
          <a:lstStyle/>
          <a:p>
            <a:fld id="{E51D2A5D-7231-4B4A-9652-01A90E43ED13}" type="slidenum">
              <a:rPr lang="ru-RU" smtClean="0"/>
              <a:pPr/>
              <a:t>5</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Состояние конфликта резко искажает восприятие враждующими сторонами друг друга. Например, Николай, находящийся в затяжной ссоре с Иваном, уже не в состоянии принять от него невольную похвалу, неожиданное одобрение. Николаю в словах Ивана слышится скрытая издёвка либо мерещится хитрый замысел. </a:t>
            </a:r>
            <a:r>
              <a:rPr lang="ru-RU" b="1" dirty="0" smtClean="0"/>
              <a:t>Примиряющие добрые намерения </a:t>
            </a:r>
            <a:r>
              <a:rPr lang="ru-RU" dirty="0" smtClean="0"/>
              <a:t>одного из противников по отношению к другому в таком случае могут быть переданы только через третье лицо, </a:t>
            </a:r>
            <a:r>
              <a:rPr lang="ru-RU" b="1" dirty="0" smtClean="0"/>
              <a:t>авторитетное </a:t>
            </a:r>
            <a:r>
              <a:rPr lang="ru-RU" dirty="0" smtClean="0"/>
              <a:t>для обоих. Для обиженного человека </a:t>
            </a:r>
            <a:r>
              <a:rPr lang="ru-RU" b="1" dirty="0" smtClean="0"/>
              <a:t>положительные суждения о нём со стороны обидчика </a:t>
            </a:r>
            <a:r>
              <a:rPr lang="ru-RU" dirty="0" smtClean="0"/>
              <a:t>— это </a:t>
            </a:r>
            <a:r>
              <a:rPr lang="ru-RU" b="1" dirty="0" smtClean="0"/>
              <a:t>толчок к размышлению, </a:t>
            </a:r>
            <a:r>
              <a:rPr lang="ru-RU" dirty="0" smtClean="0"/>
              <a:t>который обязательно направит мысли на путь поиска </a:t>
            </a:r>
            <a:r>
              <a:rPr lang="ru-RU" b="1" dirty="0" smtClean="0"/>
              <a:t>межличностного компромисса.</a:t>
            </a:r>
            <a:endParaRPr lang="ru-RU" dirty="0" smtClean="0"/>
          </a:p>
          <a:p>
            <a:endParaRPr lang="ru-RU" dirty="0"/>
          </a:p>
        </p:txBody>
      </p:sp>
      <p:sp>
        <p:nvSpPr>
          <p:cNvPr id="4" name="Номер слайда 3"/>
          <p:cNvSpPr>
            <a:spLocks noGrp="1"/>
          </p:cNvSpPr>
          <p:nvPr>
            <p:ph type="sldNum" sz="quarter" idx="10"/>
          </p:nvPr>
        </p:nvSpPr>
        <p:spPr/>
        <p:txBody>
          <a:bodyPr/>
          <a:lstStyle/>
          <a:p>
            <a:fld id="{E51D2A5D-7231-4B4A-9652-01A90E43ED13}" type="slidenum">
              <a:rPr lang="ru-RU" smtClean="0"/>
              <a:pPr/>
              <a:t>6</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Прямая форма обнажения агрессии реализуется следующим образом: в кабинете руководитель </a:t>
            </a:r>
            <a:r>
              <a:rPr lang="ru-RU" b="1" dirty="0" smtClean="0"/>
              <a:t>побуждает оппонентов конфликта ссориться в его присутствии. </a:t>
            </a:r>
            <a:r>
              <a:rPr lang="ru-RU" dirty="0" smtClean="0"/>
              <a:t>Как правило, при третьем лице ссора не достигает таких крайностей, чтобы пришлось в буквальном смысле слова разнимать враждующих. Дав им выговориться, руководитель не отпускает их, а продолжает работу на основе нижеследующих принципов.</a:t>
            </a:r>
          </a:p>
          <a:p>
            <a:endParaRPr lang="ru-RU" dirty="0"/>
          </a:p>
        </p:txBody>
      </p:sp>
      <p:sp>
        <p:nvSpPr>
          <p:cNvPr id="4" name="Номер слайда 3"/>
          <p:cNvSpPr>
            <a:spLocks noGrp="1"/>
          </p:cNvSpPr>
          <p:nvPr>
            <p:ph type="sldNum" sz="quarter" idx="10"/>
          </p:nvPr>
        </p:nvSpPr>
        <p:spPr/>
        <p:txBody>
          <a:bodyPr/>
          <a:lstStyle/>
          <a:p>
            <a:fld id="{E51D2A5D-7231-4B4A-9652-01A90E43ED13}" type="slidenum">
              <a:rPr lang="ru-RU" smtClean="0"/>
              <a:pPr/>
              <a:t>7</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Побуждая конфликтующих длительно ссорится в  присутствии авторитетного третьего </a:t>
            </a:r>
            <a:r>
              <a:rPr lang="ru-RU" b="1" dirty="0" smtClean="0"/>
              <a:t>протоколируется ссора </a:t>
            </a:r>
            <a:r>
              <a:rPr lang="ru-RU" dirty="0" smtClean="0"/>
              <a:t>(желательно иметь диктофон, скрытую видеокамеру). Далее ссора останавливается и её запись воспроизводится. Как правило, враждующие подавлены тем, что услышали, поскольку оба начинают понимать, что вели себя недостойно либо, во всяком случае, некрасиво. На этом фоне начинается разбор</a:t>
            </a:r>
            <a:r>
              <a:rPr lang="ru-RU" baseline="0" dirty="0" smtClean="0"/>
              <a:t> </a:t>
            </a:r>
            <a:r>
              <a:rPr lang="ru-RU" dirty="0" smtClean="0"/>
              <a:t>ссоры, наказывая эгоизм и недобросовестность аргументации каждого из конфликтующих. Далее посредник взывает к духовному началу обоих и разоблачает всё мелкое, непринципиальное и примитивное, что сопровождало либо вызывало конфликт. Перед ссорящимися </a:t>
            </a:r>
            <a:r>
              <a:rPr lang="ru-RU" b="1" dirty="0" smtClean="0"/>
              <a:t>намечаются жизненные ценности </a:t>
            </a:r>
            <a:r>
              <a:rPr lang="ru-RU" dirty="0" smtClean="0"/>
              <a:t>более высокого порядка, духовные цели, в стремлении к которым ссорящиеся, по существу, не взаимно враждебны, а едины. Беседа заканчивается </a:t>
            </a:r>
            <a:r>
              <a:rPr lang="ru-RU" b="1" dirty="0" smtClean="0"/>
              <a:t>призывом ориентироваться </a:t>
            </a:r>
            <a:r>
              <a:rPr lang="ru-RU" dirty="0" smtClean="0"/>
              <a:t>именно на эти </a:t>
            </a:r>
            <a:r>
              <a:rPr lang="ru-RU" b="1" dirty="0" smtClean="0"/>
              <a:t>высокие ценности </a:t>
            </a:r>
            <a:r>
              <a:rPr lang="ru-RU" dirty="0" smtClean="0"/>
              <a:t>и </a:t>
            </a:r>
            <a:r>
              <a:rPr lang="ru-RU" b="1" dirty="0" smtClean="0"/>
              <a:t>цели, </a:t>
            </a:r>
            <a:r>
              <a:rPr lang="ru-RU" dirty="0" smtClean="0"/>
              <a:t>оставив позади уязвленное самолюбие и мелочные личные счеты.</a:t>
            </a:r>
          </a:p>
          <a:p>
            <a:endParaRPr lang="ru-RU" dirty="0" smtClean="0"/>
          </a:p>
          <a:p>
            <a:endParaRPr lang="ru-RU" dirty="0"/>
          </a:p>
        </p:txBody>
      </p:sp>
      <p:sp>
        <p:nvSpPr>
          <p:cNvPr id="4" name="Номер слайда 3"/>
          <p:cNvSpPr>
            <a:spLocks noGrp="1"/>
          </p:cNvSpPr>
          <p:nvPr>
            <p:ph type="sldNum" sz="quarter" idx="10"/>
          </p:nvPr>
        </p:nvSpPr>
        <p:spPr/>
        <p:txBody>
          <a:bodyPr/>
          <a:lstStyle/>
          <a:p>
            <a:fld id="{E51D2A5D-7231-4B4A-9652-01A90E43ED13}" type="slidenum">
              <a:rPr lang="ru-RU" smtClean="0"/>
              <a:pPr/>
              <a:t>9</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Образ слайда 1"/>
          <p:cNvSpPr>
            <a:spLocks noGrp="1" noRot="1" noChangeAspect="1" noTextEdit="1"/>
          </p:cNvSpPr>
          <p:nvPr>
            <p:ph type="sldImg"/>
          </p:nvPr>
        </p:nvSpPr>
        <p:spPr bwMode="auto">
          <a:noFill/>
          <a:ln>
            <a:solidFill>
              <a:srgbClr val="000000"/>
            </a:solidFill>
            <a:miter lim="800000"/>
            <a:headEnd/>
            <a:tailEnd/>
          </a:ln>
        </p:spPr>
      </p:sp>
      <p:sp>
        <p:nvSpPr>
          <p:cNvPr id="24579"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2458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05C0D39-2FDC-4F78-822C-8BEBABC851E8}" type="slidenum">
              <a:rPr lang="ru-RU" smtClean="0"/>
              <a:pPr/>
              <a:t>10</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ADBCCA4-8C64-4E29-97A6-714BFFD9DEF5}" type="datetimeFigureOut">
              <a:rPr lang="ru-RU" smtClean="0"/>
              <a:pPr/>
              <a:t>14.03.2012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F773E1-D78D-44F7-B2F7-0D120E59E30B}" type="slidenum">
              <a:rPr lang="ru-RU" smtClean="0"/>
              <a:pPr/>
              <a:t>‹#›</a:t>
            </a:fld>
            <a:endParaRPr lang="ru-RU"/>
          </a:p>
        </p:txBody>
      </p:sp>
    </p:spTree>
  </p:cSld>
  <p:clrMapOvr>
    <a:masterClrMapping/>
  </p:clrMapOvr>
  <p:transition spd="med">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ADBCCA4-8C64-4E29-97A6-714BFFD9DEF5}" type="datetimeFigureOut">
              <a:rPr lang="ru-RU" smtClean="0"/>
              <a:pPr/>
              <a:t>14.03.2012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F773E1-D78D-44F7-B2F7-0D120E59E30B}" type="slidenum">
              <a:rPr lang="ru-RU" smtClean="0"/>
              <a:pPr/>
              <a:t>‹#›</a:t>
            </a:fld>
            <a:endParaRPr lang="ru-RU"/>
          </a:p>
        </p:txBody>
      </p:sp>
    </p:spTree>
  </p:cSld>
  <p:clrMapOvr>
    <a:masterClrMapping/>
  </p:clrMapOvr>
  <p:transition spd="med">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ADBCCA4-8C64-4E29-97A6-714BFFD9DEF5}" type="datetimeFigureOut">
              <a:rPr lang="ru-RU" smtClean="0"/>
              <a:pPr/>
              <a:t>14.03.2012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F773E1-D78D-44F7-B2F7-0D120E59E30B}" type="slidenum">
              <a:rPr lang="ru-RU" smtClean="0"/>
              <a:pPr/>
              <a:t>‹#›</a:t>
            </a:fld>
            <a:endParaRPr lang="ru-RU"/>
          </a:p>
        </p:txBody>
      </p:sp>
    </p:spTree>
  </p:cSld>
  <p:clrMapOvr>
    <a:masterClrMapping/>
  </p:clrMapOvr>
  <p:transition spd="med">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ADBCCA4-8C64-4E29-97A6-714BFFD9DEF5}" type="datetimeFigureOut">
              <a:rPr lang="ru-RU" smtClean="0"/>
              <a:pPr/>
              <a:t>14.03.2012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9F773E1-D78D-44F7-B2F7-0D120E59E30B}" type="slidenum">
              <a:rPr lang="ru-RU" smtClean="0"/>
              <a:pPr/>
              <a:t>‹#›</a:t>
            </a:fld>
            <a:endParaRPr lang="ru-RU"/>
          </a:p>
        </p:txBody>
      </p:sp>
    </p:spTree>
  </p:cSld>
  <p:clrMapOvr>
    <a:masterClrMapping/>
  </p:clrMapOvr>
  <p:transition spd="med">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ADBCCA4-8C64-4E29-97A6-714BFFD9DEF5}" type="datetimeFigureOut">
              <a:rPr lang="ru-RU" smtClean="0"/>
              <a:pPr/>
              <a:t>14.03.2012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9F773E1-D78D-44F7-B2F7-0D120E59E30B}" type="slidenum">
              <a:rPr lang="ru-RU" smtClean="0"/>
              <a:pPr/>
              <a:t>‹#›</a:t>
            </a:fld>
            <a:endParaRPr lang="ru-RU"/>
          </a:p>
        </p:txBody>
      </p:sp>
    </p:spTree>
  </p:cSld>
  <p:clrMapOvr>
    <a:masterClrMapping/>
  </p:clrMapOvr>
  <p:transition spd="med">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ADBCCA4-8C64-4E29-97A6-714BFFD9DEF5}" type="datetimeFigureOut">
              <a:rPr lang="ru-RU" smtClean="0"/>
              <a:pPr/>
              <a:t>14.03.2012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9F773E1-D78D-44F7-B2F7-0D120E59E30B}" type="slidenum">
              <a:rPr lang="ru-RU" smtClean="0"/>
              <a:pPr/>
              <a:t>‹#›</a:t>
            </a:fld>
            <a:endParaRPr lang="ru-RU"/>
          </a:p>
        </p:txBody>
      </p:sp>
    </p:spTree>
  </p:cSld>
  <p:clrMapOvr>
    <a:masterClrMapping/>
  </p:clrMapOvr>
  <p:transition spd="med">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ADBCCA4-8C64-4E29-97A6-714BFFD9DEF5}" type="datetimeFigureOut">
              <a:rPr lang="ru-RU" smtClean="0"/>
              <a:pPr/>
              <a:t>14.03.2012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9F773E1-D78D-44F7-B2F7-0D120E59E30B}" type="slidenum">
              <a:rPr lang="ru-RU" smtClean="0"/>
              <a:pPr/>
              <a:t>‹#›</a:t>
            </a:fld>
            <a:endParaRPr lang="ru-RU"/>
          </a:p>
        </p:txBody>
      </p:sp>
    </p:spTree>
  </p:cSld>
  <p:clrMapOvr>
    <a:masterClrMapping/>
  </p:clrMapOvr>
  <p:transition spd="med">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ADBCCA4-8C64-4E29-97A6-714BFFD9DEF5}" type="datetimeFigureOut">
              <a:rPr lang="ru-RU" smtClean="0"/>
              <a:pPr/>
              <a:t>14.03.2012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9F773E1-D78D-44F7-B2F7-0D120E59E30B}" type="slidenum">
              <a:rPr lang="ru-RU" smtClean="0"/>
              <a:pPr/>
              <a:t>‹#›</a:t>
            </a:fld>
            <a:endParaRPr lang="ru-RU"/>
          </a:p>
        </p:txBody>
      </p:sp>
    </p:spTree>
  </p:cSld>
  <p:clrMapOvr>
    <a:masterClrMapping/>
  </p:clrMapOvr>
  <p:transition spd="med">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ADBCCA4-8C64-4E29-97A6-714BFFD9DEF5}" type="datetimeFigureOut">
              <a:rPr lang="ru-RU" smtClean="0"/>
              <a:pPr/>
              <a:t>14.03.2012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9F773E1-D78D-44F7-B2F7-0D120E59E30B}" type="slidenum">
              <a:rPr lang="ru-RU" smtClean="0"/>
              <a:pPr/>
              <a:t>‹#›</a:t>
            </a:fld>
            <a:endParaRPr lang="ru-RU"/>
          </a:p>
        </p:txBody>
      </p:sp>
    </p:spTree>
  </p:cSld>
  <p:clrMapOvr>
    <a:masterClrMapping/>
  </p:clrMapOvr>
  <p:transition spd="med">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ADBCCA4-8C64-4E29-97A6-714BFFD9DEF5}" type="datetimeFigureOut">
              <a:rPr lang="ru-RU" smtClean="0"/>
              <a:pPr/>
              <a:t>14.03.2012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F773E1-D78D-44F7-B2F7-0D120E59E30B}" type="slidenum">
              <a:rPr lang="ru-RU" smtClean="0"/>
              <a:pPr/>
              <a:t>‹#›</a:t>
            </a:fld>
            <a:endParaRPr lang="ru-RU"/>
          </a:p>
        </p:txBody>
      </p:sp>
    </p:spTree>
  </p:cSld>
  <p:clrMapOvr>
    <a:masterClrMapping/>
  </p:clrMapOvr>
  <p:transition spd="med">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ADBCCA4-8C64-4E29-97A6-714BFFD9DEF5}" type="datetimeFigureOut">
              <a:rPr lang="ru-RU" smtClean="0"/>
              <a:pPr/>
              <a:t>14.03.2012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F773E1-D78D-44F7-B2F7-0D120E59E30B}" type="slidenum">
              <a:rPr lang="ru-RU" smtClean="0"/>
              <a:pPr/>
              <a:t>‹#›</a:t>
            </a:fld>
            <a:endParaRPr lang="ru-RU"/>
          </a:p>
        </p:txBody>
      </p:sp>
    </p:spTree>
  </p:cSld>
  <p:clrMapOvr>
    <a:masterClrMapping/>
  </p:clrMapOvr>
  <p:transition spd="med">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64999">
              <a:srgbClr val="F0EBD5"/>
            </a:gs>
            <a:gs pos="100000">
              <a:srgbClr val="D1C39F"/>
            </a:gs>
          </a:gsLst>
          <a:lin ang="5400000" scaled="0"/>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DBCCA4-8C64-4E29-97A6-714BFFD9DEF5}" type="datetimeFigureOut">
              <a:rPr lang="ru-RU" smtClean="0"/>
              <a:pPr/>
              <a:t>14.03.2012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F773E1-D78D-44F7-B2F7-0D120E59E30B}"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wedg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18" Type="http://schemas.openxmlformats.org/officeDocument/2006/relationships/image" Target="../media/image26.jpeg"/><Relationship Id="rId3" Type="http://schemas.openxmlformats.org/officeDocument/2006/relationships/image" Target="../media/image5.jpeg"/><Relationship Id="rId7" Type="http://schemas.openxmlformats.org/officeDocument/2006/relationships/image" Target="../media/image15.jpeg"/><Relationship Id="rId12" Type="http://schemas.openxmlformats.org/officeDocument/2006/relationships/image" Target="../media/image20.jpeg"/><Relationship Id="rId17" Type="http://schemas.openxmlformats.org/officeDocument/2006/relationships/image" Target="../media/image25.jpeg"/><Relationship Id="rId2" Type="http://schemas.openxmlformats.org/officeDocument/2006/relationships/notesSlide" Target="../notesSlides/notesSlide8.xml"/><Relationship Id="rId16"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5" Type="http://schemas.openxmlformats.org/officeDocument/2006/relationships/image" Target="../media/image23.jpeg"/><Relationship Id="rId10" Type="http://schemas.openxmlformats.org/officeDocument/2006/relationships/image" Target="../media/image18.jpeg"/><Relationship Id="rId19" Type="http://schemas.openxmlformats.org/officeDocument/2006/relationships/image" Target="../media/image27.jpeg"/><Relationship Id="rId4" Type="http://schemas.openxmlformats.org/officeDocument/2006/relationships/image" Target="../media/image12.jpeg"/><Relationship Id="rId9" Type="http://schemas.openxmlformats.org/officeDocument/2006/relationships/image" Target="../media/image17.jpeg"/><Relationship Id="rId14" Type="http://schemas.openxmlformats.org/officeDocument/2006/relationships/image" Target="../media/image22.jpeg"/></Relationships>
</file>

<file path=ppt/slides/_rels/slide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136.jpg"/>
          <p:cNvPicPr>
            <a:picLocks noChangeAspect="1"/>
          </p:cNvPicPr>
          <p:nvPr/>
        </p:nvPicPr>
        <p:blipFill>
          <a:blip r:embed="rId3"/>
          <a:stretch>
            <a:fillRect/>
          </a:stretch>
        </p:blipFill>
        <p:spPr>
          <a:xfrm>
            <a:off x="0" y="-1"/>
            <a:ext cx="9144000" cy="6883431"/>
          </a:xfrm>
          <a:prstGeom prst="rect">
            <a:avLst/>
          </a:prstGeom>
        </p:spPr>
      </p:pic>
      <p:sp>
        <p:nvSpPr>
          <p:cNvPr id="3" name="Подзаголовок 2"/>
          <p:cNvSpPr>
            <a:spLocks noGrp="1"/>
          </p:cNvSpPr>
          <p:nvPr>
            <p:ph type="subTitle" idx="1"/>
          </p:nvPr>
        </p:nvSpPr>
        <p:spPr>
          <a:xfrm>
            <a:off x="2071670" y="1214422"/>
            <a:ext cx="8929718" cy="1752600"/>
          </a:xfrm>
        </p:spPr>
        <p:txBody>
          <a:bodyPr>
            <a:noAutofit/>
          </a:bodyPr>
          <a:lstStyle/>
          <a:p>
            <a:r>
              <a:rPr lang="ru-RU" sz="5400" b="1" dirty="0">
                <a:solidFill>
                  <a:srgbClr val="002060"/>
                </a:solidFill>
                <a:latin typeface="Monotype Corsiva" pitchFamily="66" charset="0"/>
              </a:rPr>
              <a:t>Косвенные </a:t>
            </a:r>
            <a:r>
              <a:rPr lang="en-US" sz="5400" b="1" dirty="0" smtClean="0">
                <a:solidFill>
                  <a:srgbClr val="002060"/>
                </a:solidFill>
                <a:latin typeface="Monotype Corsiva" pitchFamily="66" charset="0"/>
              </a:rPr>
              <a:t> </a:t>
            </a:r>
          </a:p>
          <a:p>
            <a:r>
              <a:rPr lang="ru-RU" sz="5400" b="1" dirty="0" smtClean="0">
                <a:solidFill>
                  <a:srgbClr val="002060"/>
                </a:solidFill>
                <a:latin typeface="Monotype Corsiva" pitchFamily="66" charset="0"/>
              </a:rPr>
              <a:t>методы </a:t>
            </a:r>
            <a:endParaRPr lang="en-US" sz="5400" b="1" dirty="0" smtClean="0">
              <a:solidFill>
                <a:srgbClr val="002060"/>
              </a:solidFill>
              <a:latin typeface="Monotype Corsiva" pitchFamily="66" charset="0"/>
            </a:endParaRPr>
          </a:p>
          <a:p>
            <a:r>
              <a:rPr lang="ru-RU" sz="5400" b="1" dirty="0" smtClean="0">
                <a:solidFill>
                  <a:srgbClr val="002060"/>
                </a:solidFill>
                <a:latin typeface="Monotype Corsiva" pitchFamily="66" charset="0"/>
              </a:rPr>
              <a:t>разрешения</a:t>
            </a:r>
            <a:endParaRPr lang="en-US" sz="5400" b="1" dirty="0" smtClean="0">
              <a:solidFill>
                <a:srgbClr val="002060"/>
              </a:solidFill>
              <a:latin typeface="Monotype Corsiva" pitchFamily="66" charset="0"/>
            </a:endParaRPr>
          </a:p>
          <a:p>
            <a:r>
              <a:rPr lang="ru-RU" sz="5400" b="1" dirty="0" smtClean="0">
                <a:solidFill>
                  <a:srgbClr val="002060"/>
                </a:solidFill>
                <a:latin typeface="Monotype Corsiva" pitchFamily="66" charset="0"/>
              </a:rPr>
              <a:t> </a:t>
            </a:r>
            <a:r>
              <a:rPr lang="ru-RU" sz="5400" b="1" dirty="0" smtClean="0">
                <a:solidFill>
                  <a:srgbClr val="002060"/>
                </a:solidFill>
                <a:latin typeface="Monotype Corsiva" pitchFamily="66" charset="0"/>
              </a:rPr>
              <a:t>конфликт</a:t>
            </a:r>
            <a:r>
              <a:rPr lang="ru-RU" sz="5400" b="1" dirty="0" smtClean="0">
                <a:solidFill>
                  <a:srgbClr val="002060"/>
                </a:solidFill>
                <a:latin typeface="Monotype Corsiva" pitchFamily="66" charset="0"/>
              </a:rPr>
              <a:t>а</a:t>
            </a:r>
            <a:endParaRPr lang="ru-RU" sz="5400" dirty="0">
              <a:solidFill>
                <a:srgbClr val="002060"/>
              </a:solidFill>
              <a:latin typeface="Monotype Corsiva" pitchFamily="66" charset="0"/>
            </a:endParaRP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137.jpg"/>
          <p:cNvPicPr>
            <a:picLocks noChangeAspect="1"/>
          </p:cNvPicPr>
          <p:nvPr/>
        </p:nvPicPr>
        <p:blipFill>
          <a:blip r:embed="rId2"/>
          <a:stretch>
            <a:fillRect/>
          </a:stretch>
        </p:blipFill>
        <p:spPr>
          <a:xfrm>
            <a:off x="0" y="-1"/>
            <a:ext cx="9144000" cy="6883431"/>
          </a:xfrm>
          <a:prstGeom prst="rect">
            <a:avLst/>
          </a:prstGeom>
        </p:spPr>
      </p:pic>
      <p:sp>
        <p:nvSpPr>
          <p:cNvPr id="2" name="Заголовок 1"/>
          <p:cNvSpPr>
            <a:spLocks noGrp="1"/>
          </p:cNvSpPr>
          <p:nvPr>
            <p:ph type="title"/>
          </p:nvPr>
        </p:nvSpPr>
        <p:spPr/>
        <p:txBody>
          <a:bodyPr>
            <a:normAutofit fontScale="90000"/>
          </a:bodyPr>
          <a:lstStyle/>
          <a:p>
            <a:r>
              <a:rPr lang="ru-RU" b="1" dirty="0">
                <a:solidFill>
                  <a:srgbClr val="002060"/>
                </a:solidFill>
                <a:latin typeface="Monotype Corsiva" pitchFamily="66" charset="0"/>
              </a:rPr>
              <a:t>С</a:t>
            </a:r>
            <a:r>
              <a:rPr lang="ru-RU" b="1" dirty="0" smtClean="0">
                <a:solidFill>
                  <a:srgbClr val="002060"/>
                </a:solidFill>
                <a:latin typeface="Monotype Corsiva" pitchFamily="66" charset="0"/>
              </a:rPr>
              <a:t>пособы разрешения конфликтов условно делятся на два типа:</a:t>
            </a:r>
            <a:endParaRPr lang="ru-RU" b="1" dirty="0">
              <a:solidFill>
                <a:srgbClr val="002060"/>
              </a:solidFill>
              <a:latin typeface="Monotype Corsiva" pitchFamily="66" charset="0"/>
            </a:endParaRPr>
          </a:p>
        </p:txBody>
      </p:sp>
      <p:sp>
        <p:nvSpPr>
          <p:cNvPr id="3" name="Содержимое 2"/>
          <p:cNvSpPr>
            <a:spLocks noGrp="1"/>
          </p:cNvSpPr>
          <p:nvPr>
            <p:ph idx="1"/>
          </p:nvPr>
        </p:nvSpPr>
        <p:spPr>
          <a:xfrm>
            <a:off x="2928926" y="1643050"/>
            <a:ext cx="2686040" cy="1143008"/>
          </a:xfrm>
        </p:spPr>
        <p:txBody>
          <a:bodyPr>
            <a:normAutofit lnSpcReduction="10000"/>
          </a:bodyPr>
          <a:lstStyle/>
          <a:p>
            <a:pPr lvl="0"/>
            <a:r>
              <a:rPr lang="ru-RU" dirty="0" smtClean="0"/>
              <a:t>Прямые</a:t>
            </a:r>
            <a:endParaRPr lang="ru-RU" dirty="0"/>
          </a:p>
          <a:p>
            <a:pPr lvl="0"/>
            <a:r>
              <a:rPr lang="ru-RU" dirty="0" smtClean="0"/>
              <a:t>Косвенные</a:t>
            </a:r>
            <a:r>
              <a:rPr lang="ru-RU" dirty="0"/>
              <a:t> </a:t>
            </a:r>
          </a:p>
          <a:p>
            <a:endParaRPr lang="ru-RU"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3000"/>
                            </p:stCondLst>
                            <p:childTnLst>
                              <p:par>
                                <p:cTn id="14" presetID="2" presetClass="entr" presetSubtype="4" fill="hold" grpId="0"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138.jpg"/>
          <p:cNvPicPr>
            <a:picLocks noChangeAspect="1"/>
          </p:cNvPicPr>
          <p:nvPr/>
        </p:nvPicPr>
        <p:blipFill>
          <a:blip r:embed="rId3"/>
          <a:stretch>
            <a:fillRect/>
          </a:stretch>
        </p:blipFill>
        <p:spPr>
          <a:xfrm>
            <a:off x="0" y="-1"/>
            <a:ext cx="9144000" cy="6883431"/>
          </a:xfrm>
          <a:prstGeom prst="rect">
            <a:avLst/>
          </a:prstGeom>
        </p:spPr>
      </p:pic>
      <p:sp>
        <p:nvSpPr>
          <p:cNvPr id="2" name="Заголовок 1"/>
          <p:cNvSpPr>
            <a:spLocks noGrp="1"/>
          </p:cNvSpPr>
          <p:nvPr>
            <p:ph type="title"/>
          </p:nvPr>
        </p:nvSpPr>
        <p:spPr>
          <a:xfrm>
            <a:off x="428596" y="0"/>
            <a:ext cx="8229600" cy="1143000"/>
          </a:xfrm>
        </p:spPr>
        <p:txBody>
          <a:bodyPr>
            <a:normAutofit fontScale="90000"/>
          </a:bodyPr>
          <a:lstStyle/>
          <a:p>
            <a:r>
              <a:rPr lang="ru-RU" b="1" i="1" dirty="0">
                <a:solidFill>
                  <a:srgbClr val="002060"/>
                </a:solidFill>
                <a:latin typeface="Monotype Corsiva" pitchFamily="66" charset="0"/>
              </a:rPr>
              <a:t>Прямые методы решения конфликтов:</a:t>
            </a:r>
            <a:r>
              <a:rPr lang="ru-RU" dirty="0"/>
              <a:t/>
            </a:r>
            <a:br>
              <a:rPr lang="ru-RU" dirty="0"/>
            </a:br>
            <a:endParaRPr lang="ru-RU" dirty="0"/>
          </a:p>
        </p:txBody>
      </p:sp>
      <p:sp>
        <p:nvSpPr>
          <p:cNvPr id="3" name="Содержимое 2"/>
          <p:cNvSpPr>
            <a:spLocks noGrp="1"/>
          </p:cNvSpPr>
          <p:nvPr>
            <p:ph idx="1"/>
          </p:nvPr>
        </p:nvSpPr>
        <p:spPr>
          <a:xfrm>
            <a:off x="4714876" y="857232"/>
            <a:ext cx="4429124" cy="5340369"/>
          </a:xfrm>
        </p:spPr>
        <p:txBody>
          <a:bodyPr>
            <a:normAutofit fontScale="85000" lnSpcReduction="20000"/>
          </a:bodyPr>
          <a:lstStyle/>
          <a:p>
            <a:pPr lvl="0">
              <a:lnSpc>
                <a:spcPct val="120000"/>
              </a:lnSpc>
            </a:pPr>
            <a:r>
              <a:rPr lang="ru-RU" b="1" dirty="0"/>
              <a:t>Директивное, </a:t>
            </a:r>
            <a:r>
              <a:rPr lang="ru-RU" dirty="0"/>
              <a:t>настойчивое утверждение своей точки зрения.</a:t>
            </a:r>
          </a:p>
          <a:p>
            <a:pPr lvl="0">
              <a:lnSpc>
                <a:spcPct val="120000"/>
              </a:lnSpc>
            </a:pPr>
            <a:r>
              <a:rPr lang="ru-RU" b="1" dirty="0"/>
              <a:t>Перестройка </a:t>
            </a:r>
            <a:r>
              <a:rPr lang="ru-RU" dirty="0"/>
              <a:t>собственного поведения и </a:t>
            </a:r>
            <a:r>
              <a:rPr lang="ru-RU" dirty="0" smtClean="0"/>
              <a:t>уступки </a:t>
            </a:r>
            <a:r>
              <a:rPr lang="ru-RU" dirty="0"/>
              <a:t>с </a:t>
            </a:r>
            <a:r>
              <a:rPr lang="ru-RU" dirty="0" smtClean="0"/>
              <a:t>учётом </a:t>
            </a:r>
            <a:r>
              <a:rPr lang="ru-RU" dirty="0"/>
              <a:t>точки зрения </a:t>
            </a:r>
            <a:r>
              <a:rPr lang="ru-RU" dirty="0" smtClean="0"/>
              <a:t>других</a:t>
            </a:r>
            <a:r>
              <a:rPr lang="ru-RU" dirty="0"/>
              <a:t>.</a:t>
            </a:r>
          </a:p>
          <a:p>
            <a:pPr>
              <a:lnSpc>
                <a:spcPct val="120000"/>
              </a:lnSpc>
            </a:pPr>
            <a:r>
              <a:rPr lang="ru-RU" b="1" dirty="0" smtClean="0"/>
              <a:t>Игнорирование </a:t>
            </a:r>
            <a:r>
              <a:rPr lang="ru-RU" dirty="0"/>
              <a:t>конфликта.</a:t>
            </a:r>
          </a:p>
          <a:p>
            <a:pPr>
              <a:lnSpc>
                <a:spcPct val="120000"/>
              </a:lnSpc>
            </a:pPr>
            <a:r>
              <a:rPr lang="ru-RU" b="1" dirty="0" smtClean="0"/>
              <a:t>Сотрудничество </a:t>
            </a:r>
            <a:r>
              <a:rPr lang="ru-RU" dirty="0"/>
              <a:t>и выработка совместных решений.</a:t>
            </a:r>
          </a:p>
          <a:p>
            <a:endParaRPr lang="ru-RU" dirty="0" smtClean="0"/>
          </a:p>
          <a:p>
            <a:endParaRPr lang="ru-RU"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3000"/>
                            </p:stCondLst>
                            <p:childTnLst>
                              <p:par>
                                <p:cTn id="14" presetID="2" presetClass="entr" presetSubtype="4" fill="hold" grpId="0"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8" fill="hold">
                            <p:stCondLst>
                              <p:cond delay="4000"/>
                            </p:stCondLst>
                            <p:childTnLst>
                              <p:par>
                                <p:cTn id="19" presetID="2" presetClass="entr" presetSubtype="4"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3" fill="hold">
                            <p:stCondLst>
                              <p:cond delay="5000"/>
                            </p:stCondLst>
                            <p:childTnLst>
                              <p:par>
                                <p:cTn id="24" presetID="2" presetClass="entr" presetSubtype="4" fill="hold" grpId="0"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139.jpg"/>
          <p:cNvPicPr>
            <a:picLocks noChangeAspect="1"/>
          </p:cNvPicPr>
          <p:nvPr/>
        </p:nvPicPr>
        <p:blipFill>
          <a:blip r:embed="rId3"/>
          <a:stretch>
            <a:fillRect/>
          </a:stretch>
        </p:blipFill>
        <p:spPr>
          <a:xfrm>
            <a:off x="0" y="-1"/>
            <a:ext cx="9144000" cy="6883431"/>
          </a:xfrm>
          <a:prstGeom prst="rect">
            <a:avLst/>
          </a:prstGeom>
        </p:spPr>
      </p:pic>
      <p:sp>
        <p:nvSpPr>
          <p:cNvPr id="2" name="Заголовок 1"/>
          <p:cNvSpPr>
            <a:spLocks noGrp="1"/>
          </p:cNvSpPr>
          <p:nvPr>
            <p:ph type="title"/>
          </p:nvPr>
        </p:nvSpPr>
        <p:spPr>
          <a:xfrm>
            <a:off x="4572000" y="357166"/>
            <a:ext cx="4572000" cy="1143000"/>
          </a:xfrm>
        </p:spPr>
        <p:txBody>
          <a:bodyPr>
            <a:noAutofit/>
          </a:bodyPr>
          <a:lstStyle/>
          <a:p>
            <a:r>
              <a:rPr lang="ru-RU" sz="3200" b="1" dirty="0">
                <a:solidFill>
                  <a:srgbClr val="002060"/>
                </a:solidFill>
                <a:latin typeface="Monotype Corsiva" pitchFamily="66" charset="0"/>
              </a:rPr>
              <a:t>Косвенные методы носят характер опосредованных скрытых воздействий.</a:t>
            </a:r>
          </a:p>
        </p:txBody>
      </p:sp>
      <p:sp>
        <p:nvSpPr>
          <p:cNvPr id="3" name="Содержимое 2"/>
          <p:cNvSpPr>
            <a:spLocks noGrp="1"/>
          </p:cNvSpPr>
          <p:nvPr>
            <p:ph idx="1"/>
          </p:nvPr>
        </p:nvSpPr>
        <p:spPr>
          <a:xfrm>
            <a:off x="4857752" y="1643050"/>
            <a:ext cx="3857652" cy="1000131"/>
          </a:xfrm>
        </p:spPr>
        <p:txBody>
          <a:bodyPr>
            <a:normAutofit/>
          </a:bodyPr>
          <a:lstStyle/>
          <a:p>
            <a:pPr algn="ctr">
              <a:buNone/>
            </a:pPr>
            <a:r>
              <a:rPr lang="ru-RU" sz="2800" b="1" i="1" dirty="0" smtClean="0"/>
              <a:t>Принцип «выхода чувств»</a:t>
            </a:r>
            <a:endParaRPr lang="ru-RU" sz="2800" i="1" dirty="0"/>
          </a:p>
        </p:txBody>
      </p:sp>
      <p:sp>
        <p:nvSpPr>
          <p:cNvPr id="4" name="Прямоугольник 3"/>
          <p:cNvSpPr/>
          <p:nvPr/>
        </p:nvSpPr>
        <p:spPr>
          <a:xfrm>
            <a:off x="5429256" y="2703016"/>
            <a:ext cx="4000496" cy="4154984"/>
          </a:xfrm>
          <a:prstGeom prst="rect">
            <a:avLst/>
          </a:prstGeom>
        </p:spPr>
        <p:txBody>
          <a:bodyPr wrap="square">
            <a:spAutoFit/>
          </a:bodyPr>
          <a:lstStyle/>
          <a:p>
            <a:pPr>
              <a:buFont typeface="Arial" pitchFamily="34" charset="0"/>
              <a:buChar char="•"/>
            </a:pPr>
            <a:r>
              <a:rPr lang="ru-RU" sz="2400" dirty="0"/>
              <a:t>С</a:t>
            </a:r>
            <a:r>
              <a:rPr lang="ru-RU" sz="2400" dirty="0" smtClean="0"/>
              <a:t>мех</a:t>
            </a:r>
            <a:r>
              <a:rPr lang="ru-RU" sz="2400" dirty="0"/>
              <a:t>, физическое расслабление, зевок и даже юмор дают эффект снятия напряжения. </a:t>
            </a:r>
            <a:endParaRPr lang="ru-RU" sz="2400" dirty="0" smtClean="0"/>
          </a:p>
          <a:p>
            <a:pPr>
              <a:buFont typeface="Arial" pitchFamily="34" charset="0"/>
              <a:buChar char="•"/>
            </a:pPr>
            <a:r>
              <a:rPr lang="ru-RU" sz="2400" dirty="0" smtClean="0"/>
              <a:t>Комическое </a:t>
            </a:r>
            <a:r>
              <a:rPr lang="ru-RU" sz="2400" dirty="0"/>
              <a:t>иногда пробуждает чувство собственного достоинства, снимает агрессию и заменяет </a:t>
            </a:r>
            <a:r>
              <a:rPr lang="ru-RU" sz="2400" dirty="0" smtClean="0"/>
              <a:t>её </a:t>
            </a:r>
            <a:r>
              <a:rPr lang="ru-RU" sz="2400" dirty="0"/>
              <a:t>интеллектуальным </a:t>
            </a:r>
            <a:r>
              <a:rPr lang="ru-RU" sz="2400" dirty="0" smtClean="0"/>
              <a:t>превосходством</a:t>
            </a:r>
            <a:r>
              <a:rPr lang="ru-RU" sz="2400" dirty="0"/>
              <a:t>.</a:t>
            </a: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childTnLst>
                          </p:cTn>
                        </p:par>
                        <p:par>
                          <p:cTn id="11" fill="hold">
                            <p:stCondLst>
                              <p:cond delay="2000"/>
                            </p:stCondLst>
                            <p:childTnLst>
                              <p:par>
                                <p:cTn id="12" presetID="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ppt_x"/>
                                          </p:val>
                                        </p:tav>
                                        <p:tav tm="100000">
                                          <p:val>
                                            <p:strVal val="#ppt_x"/>
                                          </p:val>
                                        </p:tav>
                                      </p:tavLst>
                                    </p:anim>
                                    <p:anim calcmode="lin" valueType="num">
                                      <p:cBhvr additive="base">
                                        <p:cTn id="15"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140.jpg"/>
          <p:cNvPicPr>
            <a:picLocks noChangeAspect="1"/>
          </p:cNvPicPr>
          <p:nvPr/>
        </p:nvPicPr>
        <p:blipFill>
          <a:blip r:embed="rId3"/>
          <a:stretch>
            <a:fillRect/>
          </a:stretch>
        </p:blipFill>
        <p:spPr>
          <a:xfrm>
            <a:off x="0" y="-1"/>
            <a:ext cx="9144000" cy="6883431"/>
          </a:xfrm>
          <a:prstGeom prst="rect">
            <a:avLst/>
          </a:prstGeom>
        </p:spPr>
      </p:pic>
      <p:sp>
        <p:nvSpPr>
          <p:cNvPr id="2" name="Заголовок 1"/>
          <p:cNvSpPr>
            <a:spLocks noGrp="1"/>
          </p:cNvSpPr>
          <p:nvPr>
            <p:ph type="title"/>
          </p:nvPr>
        </p:nvSpPr>
        <p:spPr>
          <a:xfrm>
            <a:off x="500034" y="0"/>
            <a:ext cx="8229600" cy="1143000"/>
          </a:xfrm>
        </p:spPr>
        <p:txBody>
          <a:bodyPr>
            <a:normAutofit fontScale="90000"/>
          </a:bodyPr>
          <a:lstStyle/>
          <a:p>
            <a:r>
              <a:rPr lang="ru-RU" b="1" dirty="0" smtClean="0">
                <a:solidFill>
                  <a:srgbClr val="002060"/>
                </a:solidFill>
                <a:latin typeface="Monotype Corsiva" pitchFamily="66" charset="0"/>
              </a:rPr>
              <a:t>Принцип "эмоционального возмещения".</a:t>
            </a:r>
            <a:endParaRPr lang="ru-RU" dirty="0">
              <a:solidFill>
                <a:srgbClr val="002060"/>
              </a:solidFill>
              <a:latin typeface="Monotype Corsiva" pitchFamily="66" charset="0"/>
            </a:endParaRPr>
          </a:p>
        </p:txBody>
      </p:sp>
      <p:sp>
        <p:nvSpPr>
          <p:cNvPr id="5" name="Прямоугольник 4"/>
          <p:cNvSpPr/>
          <p:nvPr/>
        </p:nvSpPr>
        <p:spPr>
          <a:xfrm>
            <a:off x="4214810" y="1000108"/>
            <a:ext cx="4572000" cy="5509200"/>
          </a:xfrm>
          <a:prstGeom prst="rect">
            <a:avLst/>
          </a:prstGeom>
        </p:spPr>
        <p:txBody>
          <a:bodyPr wrap="square">
            <a:spAutoFit/>
          </a:bodyPr>
          <a:lstStyle/>
          <a:p>
            <a:r>
              <a:rPr lang="ru-RU" sz="2200" dirty="0" smtClean="0"/>
              <a:t>Человек, обращающийся к вам с сетованиями на своего недруга, должен рассматриваться как страдающее лицо, даже если он не прав.</a:t>
            </a:r>
            <a:endParaRPr lang="ru-RU" sz="2200" b="1" dirty="0" smtClean="0"/>
          </a:p>
          <a:p>
            <a:r>
              <a:rPr lang="ru-RU" sz="2200" b="1" dirty="0" smtClean="0"/>
              <a:t>Льстить конфликтующему нельзя. </a:t>
            </a:r>
            <a:r>
              <a:rPr lang="ru-RU" sz="2200" dirty="0" smtClean="0"/>
              <a:t>Это легко распознается, а </a:t>
            </a:r>
            <a:r>
              <a:rPr lang="ru-RU" sz="2200" b="1" dirty="0" smtClean="0"/>
              <a:t>льстец вызывает открытое или тайное презрение </a:t>
            </a:r>
            <a:r>
              <a:rPr lang="ru-RU" sz="2200" dirty="0" smtClean="0"/>
              <a:t>собеседника. </a:t>
            </a:r>
          </a:p>
          <a:p>
            <a:r>
              <a:rPr lang="ru-RU" sz="2200" dirty="0" smtClean="0"/>
              <a:t>Надо сказать о том хорошем, что в человеке действительно есть. Этого бывает достаточно, чтобы вызвать целую лавину раскаяния и искреннюю готовность пойти на мировую.</a:t>
            </a:r>
          </a:p>
          <a:p>
            <a:endParaRPr lang="ru-RU" sz="2200" dirty="0" smtClean="0"/>
          </a:p>
        </p:txBody>
      </p:sp>
      <p:pic>
        <p:nvPicPr>
          <p:cNvPr id="5122" name="Picture 2"/>
          <p:cNvPicPr>
            <a:picLocks noGrp="1" noChangeAspect="1" noChangeArrowheads="1"/>
          </p:cNvPicPr>
          <p:nvPr>
            <p:ph idx="1"/>
          </p:nvPr>
        </p:nvPicPr>
        <p:blipFill>
          <a:blip r:embed="rId4" cstate="print"/>
          <a:srcRect/>
          <a:stretch>
            <a:fillRect/>
          </a:stretch>
        </p:blipFill>
        <p:spPr bwMode="auto">
          <a:xfrm>
            <a:off x="142844" y="1142984"/>
            <a:ext cx="3635666" cy="47148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2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ppt_x</p:attrName>
                                        </p:attrNameLst>
                                      </p:cBhvr>
                                      <p:tavLst>
                                        <p:tav tm="0">
                                          <p:val>
                                            <p:strVal val="#ppt_x-.2"/>
                                          </p:val>
                                        </p:tav>
                                        <p:tav tm="100000">
                                          <p:val>
                                            <p:strVal val="#ppt_x"/>
                                          </p:val>
                                        </p:tav>
                                      </p:tavLst>
                                    </p:anim>
                                    <p:anim calcmode="lin" valueType="num">
                                      <p:cBhvr>
                                        <p:cTn id="11"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2" dur="10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5122"/>
                                        </p:tgtEl>
                                        <p:attrNameLst>
                                          <p:attrName>style.visibility</p:attrName>
                                        </p:attrNameLst>
                                      </p:cBhvr>
                                      <p:to>
                                        <p:strVal val="visible"/>
                                      </p:to>
                                    </p:set>
                                    <p:animEffect transition="in" filter="fade">
                                      <p:cBhvr>
                                        <p:cTn id="15"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140.jpg"/>
          <p:cNvPicPr>
            <a:picLocks noChangeAspect="1"/>
          </p:cNvPicPr>
          <p:nvPr/>
        </p:nvPicPr>
        <p:blipFill>
          <a:blip r:embed="rId3"/>
          <a:stretch>
            <a:fillRect/>
          </a:stretch>
        </p:blipFill>
        <p:spPr>
          <a:xfrm>
            <a:off x="0" y="-1"/>
            <a:ext cx="9144000" cy="6883431"/>
          </a:xfrm>
          <a:prstGeom prst="rect">
            <a:avLst/>
          </a:prstGeom>
        </p:spPr>
      </p:pic>
      <p:sp>
        <p:nvSpPr>
          <p:cNvPr id="2" name="Заголовок 1"/>
          <p:cNvSpPr>
            <a:spLocks noGrp="1"/>
          </p:cNvSpPr>
          <p:nvPr>
            <p:ph type="title"/>
          </p:nvPr>
        </p:nvSpPr>
        <p:spPr>
          <a:xfrm>
            <a:off x="457200" y="274638"/>
            <a:ext cx="8229600" cy="796908"/>
          </a:xfrm>
        </p:spPr>
        <p:txBody>
          <a:bodyPr>
            <a:normAutofit/>
          </a:bodyPr>
          <a:lstStyle/>
          <a:p>
            <a:r>
              <a:rPr lang="ru-RU" b="1" dirty="0" smtClean="0">
                <a:solidFill>
                  <a:srgbClr val="002060"/>
                </a:solidFill>
                <a:latin typeface="Monotype Corsiva" pitchFamily="66" charset="0"/>
              </a:rPr>
              <a:t>Принцип "авторитетного третьего".</a:t>
            </a:r>
            <a:endParaRPr lang="ru-RU" dirty="0">
              <a:solidFill>
                <a:srgbClr val="002060"/>
              </a:solidFill>
              <a:latin typeface="Monotype Corsiva" pitchFamily="66" charset="0"/>
            </a:endParaRPr>
          </a:p>
        </p:txBody>
      </p:sp>
      <p:pic>
        <p:nvPicPr>
          <p:cNvPr id="6146" name="Picture 2"/>
          <p:cNvPicPr>
            <a:picLocks noGrp="1" noChangeAspect="1" noChangeArrowheads="1"/>
          </p:cNvPicPr>
          <p:nvPr>
            <p:ph idx="1"/>
          </p:nvPr>
        </p:nvPicPr>
        <p:blipFill>
          <a:blip r:embed="rId4" cstate="print"/>
          <a:srcRect/>
          <a:stretch>
            <a:fillRect/>
          </a:stretch>
        </p:blipFill>
        <p:spPr bwMode="auto">
          <a:xfrm>
            <a:off x="214282" y="1071546"/>
            <a:ext cx="4156573" cy="2768601"/>
          </a:xfrm>
          <a:prstGeom prst="roundRect">
            <a:avLst>
              <a:gd name="adj" fmla="val 18333"/>
            </a:avLst>
          </a:prstGeom>
          <a:solidFill>
            <a:srgbClr val="FFFFFF">
              <a:shade val="85000"/>
            </a:srgbClr>
          </a:solidFill>
          <a:ln>
            <a:noFill/>
          </a:ln>
          <a:effectLst>
            <a:reflection blurRad="12700" stA="38000" endPos="28000" dist="5000" dir="5400000" sy="-100000" algn="bl" rotWithShape="0"/>
          </a:effectLst>
        </p:spPr>
      </p:pic>
      <p:sp>
        <p:nvSpPr>
          <p:cNvPr id="6" name="Прямоугольник 5"/>
          <p:cNvSpPr/>
          <p:nvPr/>
        </p:nvSpPr>
        <p:spPr>
          <a:xfrm>
            <a:off x="4572000" y="1285860"/>
            <a:ext cx="4572000" cy="2677656"/>
          </a:xfrm>
          <a:prstGeom prst="rect">
            <a:avLst/>
          </a:prstGeom>
        </p:spPr>
        <p:txBody>
          <a:bodyPr>
            <a:spAutoFit/>
          </a:bodyPr>
          <a:lstStyle/>
          <a:p>
            <a:r>
              <a:rPr lang="ru-RU" sz="2400" dirty="0" smtClean="0"/>
              <a:t>Состояние конфликта резко искажает восприятие враждующими сторонами друг друга. Они не в состоянии принять друг от друга невольную похвалу, неожиданное одобрение. </a:t>
            </a:r>
            <a:endParaRPr lang="ru-RU" sz="2400" dirty="0"/>
          </a:p>
        </p:txBody>
      </p:sp>
      <p:sp>
        <p:nvSpPr>
          <p:cNvPr id="7" name="Прямоугольник 6"/>
          <p:cNvSpPr/>
          <p:nvPr/>
        </p:nvSpPr>
        <p:spPr>
          <a:xfrm>
            <a:off x="4572000" y="4286256"/>
            <a:ext cx="4572000" cy="2308324"/>
          </a:xfrm>
          <a:prstGeom prst="rect">
            <a:avLst/>
          </a:prstGeom>
        </p:spPr>
        <p:txBody>
          <a:bodyPr>
            <a:spAutoFit/>
          </a:bodyPr>
          <a:lstStyle/>
          <a:p>
            <a:r>
              <a:rPr lang="ru-RU" sz="2400" b="1" dirty="0" smtClean="0"/>
              <a:t>Добрые намерения </a:t>
            </a:r>
            <a:r>
              <a:rPr lang="ru-RU" sz="2400" dirty="0" smtClean="0"/>
              <a:t>одного из противников по отношению к другому в таком случае могут быть переданы только через третье лицо, </a:t>
            </a:r>
            <a:r>
              <a:rPr lang="ru-RU" sz="2400" b="1" dirty="0" smtClean="0"/>
              <a:t>авторитетное </a:t>
            </a:r>
            <a:r>
              <a:rPr lang="ru-RU" sz="2400" dirty="0" smtClean="0"/>
              <a:t>для обоих</a:t>
            </a:r>
            <a:r>
              <a:rPr lang="ru-RU" dirty="0" smtClean="0"/>
              <a:t>. </a:t>
            </a:r>
            <a:endParaRPr lang="ru-RU" dirty="0"/>
          </a:p>
        </p:txBody>
      </p:sp>
      <p:pic>
        <p:nvPicPr>
          <p:cNvPr id="8" name="Рисунок 7" descr="125969090.jpg"/>
          <p:cNvPicPr>
            <a:picLocks noChangeAspect="1"/>
          </p:cNvPicPr>
          <p:nvPr/>
        </p:nvPicPr>
        <p:blipFill>
          <a:blip r:embed="rId5"/>
          <a:srcRect l="4437" t="9024" r="8284"/>
          <a:stretch>
            <a:fillRect/>
          </a:stretch>
        </p:blipFill>
        <p:spPr>
          <a:xfrm>
            <a:off x="214282" y="3929066"/>
            <a:ext cx="4214842" cy="2928934"/>
          </a:xfrm>
          <a:prstGeom prst="roundRect">
            <a:avLst>
              <a:gd name="adj" fmla="val 19001"/>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3000"/>
                            </p:stCondLst>
                            <p:childTnLst>
                              <p:par>
                                <p:cTn id="14" presetID="2" presetClass="entr" presetSubtype="4"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000" fill="hold"/>
                                        <p:tgtEl>
                                          <p:spTgt spid="7"/>
                                        </p:tgtEl>
                                        <p:attrNameLst>
                                          <p:attrName>ppt_x</p:attrName>
                                        </p:attrNameLst>
                                      </p:cBhvr>
                                      <p:tavLst>
                                        <p:tav tm="0">
                                          <p:val>
                                            <p:strVal val="#ppt_x"/>
                                          </p:val>
                                        </p:tav>
                                        <p:tav tm="100000">
                                          <p:val>
                                            <p:strVal val="#ppt_x"/>
                                          </p:val>
                                        </p:tav>
                                      </p:tavLst>
                                    </p:anim>
                                    <p:anim calcmode="lin" valueType="num">
                                      <p:cBhvr additive="base">
                                        <p:cTn id="17" dur="1000" fill="hold"/>
                                        <p:tgtEl>
                                          <p:spTgt spid="7"/>
                                        </p:tgtEl>
                                        <p:attrNameLst>
                                          <p:attrName>ppt_y</p:attrName>
                                        </p:attrNameLst>
                                      </p:cBhvr>
                                      <p:tavLst>
                                        <p:tav tm="0">
                                          <p:val>
                                            <p:strVal val="1+#ppt_h/2"/>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6146"/>
                                        </p:tgtEl>
                                        <p:attrNameLst>
                                          <p:attrName>style.visibility</p:attrName>
                                        </p:attrNameLst>
                                      </p:cBhvr>
                                      <p:to>
                                        <p:strVal val="visible"/>
                                      </p:to>
                                    </p:set>
                                    <p:animEffect transition="in" filter="fade">
                                      <p:cBhvr>
                                        <p:cTn id="20" dur="2000"/>
                                        <p:tgtEl>
                                          <p:spTgt spid="6146"/>
                                        </p:tgtEl>
                                      </p:cBhvr>
                                    </p:animEffect>
                                  </p:childTnLst>
                                </p:cTn>
                              </p:par>
                            </p:childTnLst>
                          </p:cTn>
                        </p:par>
                        <p:par>
                          <p:cTn id="21" fill="hold">
                            <p:stCondLst>
                              <p:cond delay="50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142.jpg"/>
          <p:cNvPicPr>
            <a:picLocks noChangeAspect="1"/>
          </p:cNvPicPr>
          <p:nvPr/>
        </p:nvPicPr>
        <p:blipFill>
          <a:blip r:embed="rId3"/>
          <a:stretch>
            <a:fillRect/>
          </a:stretch>
        </p:blipFill>
        <p:spPr>
          <a:xfrm>
            <a:off x="0" y="0"/>
            <a:ext cx="9144000" cy="6883431"/>
          </a:xfrm>
          <a:prstGeom prst="rect">
            <a:avLst/>
          </a:prstGeom>
        </p:spPr>
      </p:pic>
      <p:sp>
        <p:nvSpPr>
          <p:cNvPr id="2" name="Заголовок 1"/>
          <p:cNvSpPr>
            <a:spLocks noGrp="1"/>
          </p:cNvSpPr>
          <p:nvPr>
            <p:ph type="title"/>
          </p:nvPr>
        </p:nvSpPr>
        <p:spPr>
          <a:xfrm>
            <a:off x="457200" y="0"/>
            <a:ext cx="8229600" cy="1000108"/>
          </a:xfrm>
        </p:spPr>
        <p:txBody>
          <a:bodyPr>
            <a:normAutofit/>
          </a:bodyPr>
          <a:lstStyle/>
          <a:p>
            <a:r>
              <a:rPr lang="ru-RU" b="1" dirty="0" smtClean="0">
                <a:solidFill>
                  <a:srgbClr val="002060"/>
                </a:solidFill>
                <a:latin typeface="Monotype Corsiva" pitchFamily="66" charset="0"/>
              </a:rPr>
              <a:t>Принцип "обнажённой агрессии".</a:t>
            </a:r>
            <a:endParaRPr lang="ru-RU" dirty="0">
              <a:solidFill>
                <a:srgbClr val="002060"/>
              </a:solidFill>
              <a:latin typeface="Monotype Corsiva" pitchFamily="66" charset="0"/>
            </a:endParaRPr>
          </a:p>
        </p:txBody>
      </p:sp>
      <p:sp>
        <p:nvSpPr>
          <p:cNvPr id="3" name="Содержимое 2"/>
          <p:cNvSpPr>
            <a:spLocks noGrp="1"/>
          </p:cNvSpPr>
          <p:nvPr>
            <p:ph idx="1"/>
          </p:nvPr>
        </p:nvSpPr>
        <p:spPr>
          <a:xfrm>
            <a:off x="4429124" y="1514291"/>
            <a:ext cx="4643470" cy="3429024"/>
          </a:xfrm>
        </p:spPr>
        <p:txBody>
          <a:bodyPr>
            <a:normAutofit fontScale="70000" lnSpcReduction="20000"/>
          </a:bodyPr>
          <a:lstStyle/>
          <a:p>
            <a:pPr>
              <a:lnSpc>
                <a:spcPct val="120000"/>
              </a:lnSpc>
              <a:buNone/>
            </a:pPr>
            <a:r>
              <a:rPr lang="ru-RU" b="1" dirty="0" smtClean="0"/>
              <a:t>      Враждующим предоставляется </a:t>
            </a:r>
            <a:r>
              <a:rPr lang="ru-RU" b="1" dirty="0"/>
              <a:t>возможность выразить свою неприязнь </a:t>
            </a:r>
            <a:r>
              <a:rPr lang="ru-RU" dirty="0"/>
              <a:t>друг к другу. На людях это следует делать исключительно в </a:t>
            </a:r>
            <a:r>
              <a:rPr lang="ru-RU" dirty="0" smtClean="0"/>
              <a:t>замаскированном </a:t>
            </a:r>
            <a:r>
              <a:rPr lang="ru-RU" dirty="0"/>
              <a:t>виде: можно столкнуть </a:t>
            </a:r>
            <a:r>
              <a:rPr lang="ru-RU" dirty="0" smtClean="0"/>
              <a:t>оппонентов в </a:t>
            </a:r>
            <a:r>
              <a:rPr lang="ru-RU" dirty="0"/>
              <a:t>спортивном состязании, диспуте, игре.</a:t>
            </a:r>
          </a:p>
          <a:p>
            <a:endParaRPr lang="ru-RU" dirty="0"/>
          </a:p>
        </p:txBody>
      </p:sp>
      <p:sp>
        <p:nvSpPr>
          <p:cNvPr id="6" name="Прямоугольник 5"/>
          <p:cNvSpPr/>
          <p:nvPr/>
        </p:nvSpPr>
        <p:spPr>
          <a:xfrm>
            <a:off x="4714908" y="4657563"/>
            <a:ext cx="4143372" cy="1200329"/>
          </a:xfrm>
          <a:prstGeom prst="rect">
            <a:avLst/>
          </a:prstGeom>
        </p:spPr>
        <p:txBody>
          <a:bodyPr wrap="square">
            <a:spAutoFit/>
          </a:bodyPr>
          <a:lstStyle/>
          <a:p>
            <a:pPr>
              <a:defRPr/>
            </a:pPr>
            <a:r>
              <a:rPr lang="ru-RU" sz="2400" dirty="0" smtClean="0"/>
              <a:t>Далее работа строится  </a:t>
            </a:r>
            <a:r>
              <a:rPr lang="ru-RU" sz="2400" dirty="0"/>
              <a:t>на основе </a:t>
            </a:r>
            <a:r>
              <a:rPr lang="ru-RU" sz="2400" b="1" dirty="0" smtClean="0"/>
              <a:t>следующих принципов</a:t>
            </a:r>
            <a:r>
              <a:rPr lang="ru-RU" sz="2400" dirty="0" smtClean="0"/>
              <a:t>:</a:t>
            </a:r>
            <a:endParaRPr lang="ru-RU" sz="24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3000"/>
                            </p:stCondLst>
                            <p:childTnLst>
                              <p:par>
                                <p:cTn id="14" presetID="2" presetClass="entr" presetSubtype="4" fill="hold" nodeType="after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 calcmode="lin" valueType="num">
                                      <p:cBhvr additive="base">
                                        <p:cTn id="16"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143.jpg"/>
          <p:cNvPicPr>
            <a:picLocks noChangeAspect="1"/>
          </p:cNvPicPr>
          <p:nvPr/>
        </p:nvPicPr>
        <p:blipFill>
          <a:blip r:embed="rId2"/>
          <a:stretch>
            <a:fillRect/>
          </a:stretch>
        </p:blipFill>
        <p:spPr>
          <a:xfrm>
            <a:off x="-1" y="0"/>
            <a:ext cx="9144001" cy="6883432"/>
          </a:xfrm>
          <a:prstGeom prst="rect">
            <a:avLst/>
          </a:prstGeom>
        </p:spPr>
      </p:pic>
      <p:sp>
        <p:nvSpPr>
          <p:cNvPr id="2" name="Заголовок 1"/>
          <p:cNvSpPr>
            <a:spLocks noGrp="1"/>
          </p:cNvSpPr>
          <p:nvPr>
            <p:ph type="title"/>
          </p:nvPr>
        </p:nvSpPr>
        <p:spPr>
          <a:xfrm>
            <a:off x="1714480" y="285728"/>
            <a:ext cx="9144000" cy="785794"/>
          </a:xfrm>
        </p:spPr>
        <p:txBody>
          <a:bodyPr>
            <a:noAutofit/>
          </a:bodyPr>
          <a:lstStyle/>
          <a:p>
            <a:r>
              <a:rPr lang="ru-RU" sz="3600" b="1" dirty="0" smtClean="0">
                <a:solidFill>
                  <a:srgbClr val="002060"/>
                </a:solidFill>
                <a:latin typeface="Monotype Corsiva" pitchFamily="66" charset="0"/>
              </a:rPr>
              <a:t>Принцип "принудительного </a:t>
            </a:r>
            <a:r>
              <a:rPr lang="en-US" sz="3600" b="1" dirty="0" smtClean="0">
                <a:solidFill>
                  <a:srgbClr val="002060"/>
                </a:solidFill>
                <a:latin typeface="Monotype Corsiva" pitchFamily="66" charset="0"/>
              </a:rPr>
              <a:t/>
            </a:r>
            <a:br>
              <a:rPr lang="en-US" sz="3600" b="1" dirty="0" smtClean="0">
                <a:solidFill>
                  <a:srgbClr val="002060"/>
                </a:solidFill>
                <a:latin typeface="Monotype Corsiva" pitchFamily="66" charset="0"/>
              </a:rPr>
            </a:br>
            <a:r>
              <a:rPr lang="ru-RU" sz="3600" b="1" dirty="0" smtClean="0">
                <a:solidFill>
                  <a:srgbClr val="002060"/>
                </a:solidFill>
                <a:latin typeface="Monotype Corsiva" pitchFamily="66" charset="0"/>
              </a:rPr>
              <a:t>слушания оппонента".</a:t>
            </a:r>
            <a:endParaRPr lang="ru-RU" sz="3600" dirty="0">
              <a:solidFill>
                <a:srgbClr val="002060"/>
              </a:solidFill>
              <a:latin typeface="Monotype Corsiva" pitchFamily="66" charset="0"/>
            </a:endParaRPr>
          </a:p>
        </p:txBody>
      </p:sp>
      <p:sp>
        <p:nvSpPr>
          <p:cNvPr id="3" name="Содержимое 2"/>
          <p:cNvSpPr>
            <a:spLocks noGrp="1"/>
          </p:cNvSpPr>
          <p:nvPr>
            <p:ph idx="1"/>
          </p:nvPr>
        </p:nvSpPr>
        <p:spPr>
          <a:xfrm>
            <a:off x="3643306" y="1285860"/>
            <a:ext cx="5500694" cy="5429288"/>
          </a:xfrm>
        </p:spPr>
        <p:txBody>
          <a:bodyPr>
            <a:normAutofit fontScale="32500" lnSpcReduction="20000"/>
          </a:bodyPr>
          <a:lstStyle/>
          <a:p>
            <a:pPr>
              <a:buNone/>
            </a:pPr>
            <a:endParaRPr lang="ru-RU" dirty="0"/>
          </a:p>
          <a:p>
            <a:pPr>
              <a:lnSpc>
                <a:spcPct val="120000"/>
              </a:lnSpc>
            </a:pPr>
            <a:r>
              <a:rPr lang="ru-RU" sz="6200" dirty="0" smtClean="0"/>
              <a:t>Каждый , </a:t>
            </a:r>
            <a:r>
              <a:rPr lang="ru-RU" sz="6200" dirty="0"/>
              <a:t>прежде чем ответить оппоненту, должен с </a:t>
            </a:r>
            <a:r>
              <a:rPr lang="ru-RU" sz="6200" b="1" dirty="0"/>
              <a:t>предельной точностью </a:t>
            </a:r>
            <a:r>
              <a:rPr lang="ru-RU" sz="6200" b="1" dirty="0" smtClean="0"/>
              <a:t>повторить </a:t>
            </a:r>
            <a:r>
              <a:rPr lang="ru-RU" sz="6200" b="1" dirty="0"/>
              <a:t>его последнюю реплику. </a:t>
            </a:r>
            <a:r>
              <a:rPr lang="ru-RU" sz="6200" dirty="0"/>
              <a:t>Это </a:t>
            </a:r>
            <a:r>
              <a:rPr lang="ru-RU" sz="6200" dirty="0" smtClean="0"/>
              <a:t>даёт  </a:t>
            </a:r>
            <a:r>
              <a:rPr lang="ru-RU" sz="6200" b="1" dirty="0"/>
              <a:t>право </a:t>
            </a:r>
            <a:r>
              <a:rPr lang="ru-RU" sz="6200" b="1" dirty="0" smtClean="0"/>
              <a:t>высказаться. </a:t>
            </a:r>
            <a:endParaRPr lang="ru-RU" sz="6200" dirty="0"/>
          </a:p>
          <a:p>
            <a:pPr>
              <a:lnSpc>
                <a:spcPct val="120000"/>
              </a:lnSpc>
            </a:pPr>
            <a:r>
              <a:rPr lang="ru-RU" sz="6200" dirty="0"/>
              <a:t>Обычно </a:t>
            </a:r>
            <a:r>
              <a:rPr lang="ru-RU" sz="6200" dirty="0" smtClean="0"/>
              <a:t>обнаруживается</a:t>
            </a:r>
            <a:r>
              <a:rPr lang="ru-RU" sz="6200" dirty="0"/>
              <a:t>, что </a:t>
            </a:r>
            <a:r>
              <a:rPr lang="ru-RU" sz="6200" b="1" dirty="0" smtClean="0"/>
              <a:t>ссорящиеся </a:t>
            </a:r>
            <a:r>
              <a:rPr lang="ru-RU" sz="6200" b="1" dirty="0"/>
              <a:t>не в состоянии правильно воспроизвести реплики друг друга, </a:t>
            </a:r>
            <a:r>
              <a:rPr lang="ru-RU" sz="6200" dirty="0"/>
              <a:t>поскольку </a:t>
            </a:r>
            <a:r>
              <a:rPr lang="ru-RU" sz="6200" b="1" dirty="0"/>
              <a:t>каждый слышит в основном себя, </a:t>
            </a:r>
            <a:r>
              <a:rPr lang="ru-RU" sz="6200" dirty="0"/>
              <a:t>а </a:t>
            </a:r>
            <a:r>
              <a:rPr lang="ru-RU" sz="6200" dirty="0" smtClean="0"/>
              <a:t>обидчику </a:t>
            </a:r>
            <a:r>
              <a:rPr lang="ru-RU" sz="6200" b="1" dirty="0"/>
              <a:t>приписывает слова, </a:t>
            </a:r>
            <a:r>
              <a:rPr lang="ru-RU" sz="6200" dirty="0" smtClean="0"/>
              <a:t>которые в действительности не были произнесены. </a:t>
            </a:r>
          </a:p>
          <a:p>
            <a:pPr>
              <a:lnSpc>
                <a:spcPct val="120000"/>
              </a:lnSpc>
            </a:pPr>
            <a:r>
              <a:rPr lang="ru-RU" sz="6200" dirty="0" smtClean="0"/>
              <a:t>Непривычность </a:t>
            </a:r>
            <a:r>
              <a:rPr lang="ru-RU" sz="6200" dirty="0"/>
              <a:t>такой ситуации </a:t>
            </a:r>
            <a:r>
              <a:rPr lang="ru-RU" sz="6200" b="1" dirty="0"/>
              <a:t>уменьшает накал взаимного ожесточения </a:t>
            </a:r>
            <a:r>
              <a:rPr lang="ru-RU" sz="6200" dirty="0"/>
              <a:t>и способствует росту </a:t>
            </a:r>
            <a:r>
              <a:rPr lang="ru-RU" sz="6200" b="1" dirty="0"/>
              <a:t>самокритичности спорящих.</a:t>
            </a:r>
            <a:endParaRPr lang="ru-RU" sz="6200" dirty="0"/>
          </a:p>
          <a:p>
            <a:endParaRPr lang="ru-RU" sz="36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3" fill="hold">
                            <p:stCondLst>
                              <p:cond delay="3000"/>
                            </p:stCondLst>
                            <p:childTnLst>
                              <p:par>
                                <p:cTn id="14" presetID="2" presetClass="entr" presetSubtype="4"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additive="base">
                                        <p:cTn id="1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8" fill="hold">
                            <p:stCondLst>
                              <p:cond delay="4000"/>
                            </p:stCondLst>
                            <p:childTnLst>
                              <p:par>
                                <p:cTn id="19" presetID="2" presetClass="entr" presetSubtype="4" fill="hold" grpId="0" nodeType="after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descr="146.jpg"/>
          <p:cNvPicPr>
            <a:picLocks noChangeAspect="1"/>
          </p:cNvPicPr>
          <p:nvPr/>
        </p:nvPicPr>
        <p:blipFill>
          <a:blip r:embed="rId3"/>
          <a:stretch>
            <a:fillRect/>
          </a:stretch>
        </p:blipFill>
        <p:spPr>
          <a:xfrm>
            <a:off x="0" y="-1"/>
            <a:ext cx="9144000" cy="6883431"/>
          </a:xfrm>
          <a:prstGeom prst="rect">
            <a:avLst/>
          </a:prstGeom>
        </p:spPr>
      </p:pic>
      <p:sp>
        <p:nvSpPr>
          <p:cNvPr id="2" name="Заголовок 1"/>
          <p:cNvSpPr>
            <a:spLocks noGrp="1"/>
          </p:cNvSpPr>
          <p:nvPr>
            <p:ph type="title"/>
          </p:nvPr>
        </p:nvSpPr>
        <p:spPr>
          <a:xfrm>
            <a:off x="1928794" y="428604"/>
            <a:ext cx="9144000" cy="796908"/>
          </a:xfrm>
        </p:spPr>
        <p:txBody>
          <a:bodyPr>
            <a:noAutofit/>
          </a:bodyPr>
          <a:lstStyle/>
          <a:p>
            <a:r>
              <a:rPr lang="ru-RU" sz="3200" b="1" dirty="0" smtClean="0">
                <a:solidFill>
                  <a:srgbClr val="002060"/>
                </a:solidFill>
                <a:latin typeface="Monotype Corsiva" pitchFamily="66" charset="0"/>
              </a:rPr>
              <a:t>Принцип «расширения </a:t>
            </a:r>
            <a:r>
              <a:rPr lang="en-US" sz="3200" b="1" dirty="0" smtClean="0">
                <a:solidFill>
                  <a:srgbClr val="002060"/>
                </a:solidFill>
                <a:latin typeface="Monotype Corsiva" pitchFamily="66" charset="0"/>
              </a:rPr>
              <a:t/>
            </a:r>
            <a:br>
              <a:rPr lang="en-US" sz="3200" b="1" dirty="0" smtClean="0">
                <a:solidFill>
                  <a:srgbClr val="002060"/>
                </a:solidFill>
                <a:latin typeface="Monotype Corsiva" pitchFamily="66" charset="0"/>
              </a:rPr>
            </a:br>
            <a:r>
              <a:rPr lang="ru-RU" sz="3200" b="1" dirty="0" smtClean="0">
                <a:solidFill>
                  <a:srgbClr val="002060"/>
                </a:solidFill>
                <a:latin typeface="Monotype Corsiva" pitchFamily="66" charset="0"/>
              </a:rPr>
              <a:t>духовного горизонта </a:t>
            </a:r>
            <a:r>
              <a:rPr lang="en-US" sz="3200" b="1" dirty="0" smtClean="0">
                <a:solidFill>
                  <a:srgbClr val="002060"/>
                </a:solidFill>
                <a:latin typeface="Monotype Corsiva" pitchFamily="66" charset="0"/>
              </a:rPr>
              <a:t/>
            </a:r>
            <a:br>
              <a:rPr lang="en-US" sz="3200" b="1" dirty="0" smtClean="0">
                <a:solidFill>
                  <a:srgbClr val="002060"/>
                </a:solidFill>
                <a:latin typeface="Monotype Corsiva" pitchFamily="66" charset="0"/>
              </a:rPr>
            </a:br>
            <a:r>
              <a:rPr lang="ru-RU" sz="3200" b="1" dirty="0" smtClean="0">
                <a:solidFill>
                  <a:srgbClr val="002060"/>
                </a:solidFill>
                <a:latin typeface="Monotype Corsiva" pitchFamily="66" charset="0"/>
              </a:rPr>
              <a:t>спорящих»</a:t>
            </a:r>
            <a:endParaRPr lang="ru-RU" sz="3200" dirty="0">
              <a:solidFill>
                <a:srgbClr val="002060"/>
              </a:solidFill>
              <a:latin typeface="Monotype Corsiva" pitchFamily="66" charset="0"/>
            </a:endParaRPr>
          </a:p>
        </p:txBody>
      </p:sp>
      <p:sp>
        <p:nvSpPr>
          <p:cNvPr id="3" name="Содержимое 2"/>
          <p:cNvSpPr>
            <a:spLocks noGrp="1"/>
          </p:cNvSpPr>
          <p:nvPr>
            <p:ph idx="1"/>
          </p:nvPr>
        </p:nvSpPr>
        <p:spPr>
          <a:xfrm>
            <a:off x="4357686" y="1357298"/>
            <a:ext cx="4643438" cy="5715016"/>
          </a:xfrm>
        </p:spPr>
        <p:txBody>
          <a:bodyPr>
            <a:normAutofit fontScale="70000" lnSpcReduction="20000"/>
          </a:bodyPr>
          <a:lstStyle/>
          <a:p>
            <a:pPr>
              <a:buNone/>
            </a:pPr>
            <a:endParaRPr lang="ru-RU" dirty="0"/>
          </a:p>
          <a:p>
            <a:r>
              <a:rPr lang="ru-RU" b="1" dirty="0" smtClean="0"/>
              <a:t>Ссора протоколируется </a:t>
            </a:r>
            <a:r>
              <a:rPr lang="ru-RU" dirty="0" smtClean="0"/>
              <a:t>(</a:t>
            </a:r>
            <a:r>
              <a:rPr lang="ru-RU" dirty="0"/>
              <a:t>желательно иметь </a:t>
            </a:r>
            <a:r>
              <a:rPr lang="ru-RU" dirty="0" smtClean="0"/>
              <a:t>диктофон</a:t>
            </a:r>
            <a:r>
              <a:rPr lang="ru-RU" dirty="0"/>
              <a:t>, </a:t>
            </a:r>
            <a:r>
              <a:rPr lang="ru-RU" dirty="0" smtClean="0"/>
              <a:t>видеокамеру). </a:t>
            </a:r>
          </a:p>
          <a:p>
            <a:r>
              <a:rPr lang="ru-RU" b="1" dirty="0" smtClean="0"/>
              <a:t>На </a:t>
            </a:r>
            <a:r>
              <a:rPr lang="ru-RU" b="1" dirty="0"/>
              <a:t>этом фоне руководитель приступает </a:t>
            </a:r>
            <a:r>
              <a:rPr lang="ru-RU" dirty="0"/>
              <a:t>к разбору </a:t>
            </a:r>
            <a:r>
              <a:rPr lang="ru-RU" dirty="0" smtClean="0"/>
              <a:t>ссоры.</a:t>
            </a:r>
            <a:endParaRPr lang="ru-RU" dirty="0"/>
          </a:p>
          <a:p>
            <a:r>
              <a:rPr lang="ru-RU" dirty="0" smtClean="0"/>
              <a:t> </a:t>
            </a:r>
            <a:r>
              <a:rPr lang="ru-RU" dirty="0"/>
              <a:t>Далее </a:t>
            </a:r>
            <a:r>
              <a:rPr lang="ru-RU" dirty="0" smtClean="0"/>
              <a:t>идет обращение </a:t>
            </a:r>
            <a:r>
              <a:rPr lang="ru-RU" dirty="0"/>
              <a:t>к духовному началу обоих и разоблачает </a:t>
            </a:r>
            <a:r>
              <a:rPr lang="ru-RU" dirty="0" smtClean="0"/>
              <a:t>всё, </a:t>
            </a:r>
            <a:r>
              <a:rPr lang="ru-RU" dirty="0"/>
              <a:t>что сопровождало либо вызывало </a:t>
            </a:r>
            <a:r>
              <a:rPr lang="ru-RU" dirty="0" smtClean="0"/>
              <a:t>конфликт</a:t>
            </a:r>
            <a:r>
              <a:rPr lang="ru-RU" dirty="0"/>
              <a:t>. </a:t>
            </a:r>
            <a:endParaRPr lang="ru-RU" dirty="0" smtClean="0"/>
          </a:p>
          <a:p>
            <a:r>
              <a:rPr lang="ru-RU" dirty="0" smtClean="0"/>
              <a:t>Перед </a:t>
            </a:r>
            <a:r>
              <a:rPr lang="ru-RU" dirty="0"/>
              <a:t>ссорящимися </a:t>
            </a:r>
            <a:r>
              <a:rPr lang="ru-RU" b="1" dirty="0"/>
              <a:t>намечаются жизненные </a:t>
            </a:r>
            <a:r>
              <a:rPr lang="ru-RU" b="1" dirty="0" smtClean="0"/>
              <a:t>ценности </a:t>
            </a:r>
            <a:r>
              <a:rPr lang="ru-RU" dirty="0"/>
              <a:t>более высокого порядка, духовные цели, в </a:t>
            </a:r>
            <a:r>
              <a:rPr lang="ru-RU" dirty="0" smtClean="0"/>
              <a:t>стремлении </a:t>
            </a:r>
            <a:r>
              <a:rPr lang="ru-RU" dirty="0"/>
              <a:t>к которым </a:t>
            </a:r>
            <a:r>
              <a:rPr lang="ru-RU" dirty="0" smtClean="0"/>
              <a:t>ссорящиеся едины, оставив </a:t>
            </a:r>
            <a:r>
              <a:rPr lang="ru-RU" dirty="0"/>
              <a:t>позади уязвленное самолюбие и мелочные </a:t>
            </a:r>
            <a:r>
              <a:rPr lang="ru-RU" dirty="0" smtClean="0"/>
              <a:t>личные </a:t>
            </a:r>
            <a:r>
              <a:rPr lang="ru-RU" dirty="0"/>
              <a:t>счеты.</a:t>
            </a:r>
          </a:p>
          <a:p>
            <a:endParaRPr lang="ru-RU"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Рисунок 18" descr="140.jpg"/>
          <p:cNvPicPr>
            <a:picLocks noChangeAspect="1"/>
          </p:cNvPicPr>
          <p:nvPr/>
        </p:nvPicPr>
        <p:blipFill>
          <a:blip r:embed="rId3"/>
          <a:stretch>
            <a:fillRect/>
          </a:stretch>
        </p:blipFill>
        <p:spPr>
          <a:xfrm>
            <a:off x="0" y="-1"/>
            <a:ext cx="9144000" cy="6883431"/>
          </a:xfrm>
          <a:prstGeom prst="rect">
            <a:avLst/>
          </a:prstGeom>
        </p:spPr>
      </p:pic>
      <p:pic>
        <p:nvPicPr>
          <p:cNvPr id="4" name="Содержимое 3" descr="школа 226.jpg"/>
          <p:cNvPicPr>
            <a:picLocks noGrp="1" noChangeAspect="1"/>
          </p:cNvPicPr>
          <p:nvPr>
            <p:ph idx="1"/>
          </p:nvPr>
        </p:nvPicPr>
        <p:blipFill>
          <a:blip r:embed="rId4" cstate="print"/>
          <a:stretch>
            <a:fillRect/>
          </a:stretch>
        </p:blipFill>
        <p:spPr>
          <a:xfrm>
            <a:off x="357158" y="785794"/>
            <a:ext cx="2214577" cy="1636713"/>
          </a:xfrm>
          <a:scene3d>
            <a:camera prst="orthographicFront">
              <a:rot lat="0" lon="0" rev="20999999"/>
            </a:camera>
            <a:lightRig rig="threePt" dir="t"/>
          </a:scene3d>
        </p:spPr>
      </p:pic>
      <p:pic>
        <p:nvPicPr>
          <p:cNvPr id="18435" name="Рисунок 4" descr="школа 260.jpg"/>
          <p:cNvPicPr>
            <a:picLocks noChangeAspect="1"/>
          </p:cNvPicPr>
          <p:nvPr/>
        </p:nvPicPr>
        <p:blipFill>
          <a:blip r:embed="rId5" cstate="print"/>
          <a:srcRect/>
          <a:stretch>
            <a:fillRect/>
          </a:stretch>
        </p:blipFill>
        <p:spPr bwMode="auto">
          <a:xfrm rot="335760">
            <a:off x="2233613" y="1576388"/>
            <a:ext cx="1643062" cy="1928812"/>
          </a:xfrm>
          <a:prstGeom prst="rect">
            <a:avLst/>
          </a:prstGeom>
          <a:noFill/>
          <a:ln w="9525">
            <a:noFill/>
            <a:miter lim="800000"/>
            <a:headEnd/>
            <a:tailEnd/>
          </a:ln>
        </p:spPr>
      </p:pic>
      <p:pic>
        <p:nvPicPr>
          <p:cNvPr id="6" name="Рисунок 5" descr="школа 271.jpg"/>
          <p:cNvPicPr>
            <a:picLocks noChangeAspect="1"/>
          </p:cNvPicPr>
          <p:nvPr/>
        </p:nvPicPr>
        <p:blipFill>
          <a:blip r:embed="rId6" cstate="print"/>
          <a:stretch>
            <a:fillRect/>
          </a:stretch>
        </p:blipFill>
        <p:spPr>
          <a:xfrm>
            <a:off x="571472" y="2428868"/>
            <a:ext cx="1785950" cy="1643074"/>
          </a:xfrm>
          <a:prstGeom prst="rect">
            <a:avLst/>
          </a:prstGeom>
          <a:scene3d>
            <a:camera prst="orthographicFront">
              <a:rot lat="0" lon="0" rev="300000"/>
            </a:camera>
            <a:lightRig rig="threePt" dir="t"/>
          </a:scene3d>
        </p:spPr>
      </p:pic>
      <p:pic>
        <p:nvPicPr>
          <p:cNvPr id="18437" name="Рисунок 6" descr="школа 293.jpg"/>
          <p:cNvPicPr>
            <a:picLocks noChangeAspect="1"/>
          </p:cNvPicPr>
          <p:nvPr/>
        </p:nvPicPr>
        <p:blipFill>
          <a:blip r:embed="rId7" cstate="print"/>
          <a:srcRect/>
          <a:stretch>
            <a:fillRect/>
          </a:stretch>
        </p:blipFill>
        <p:spPr bwMode="auto">
          <a:xfrm rot="155109">
            <a:off x="3603625" y="757238"/>
            <a:ext cx="1951038" cy="1463675"/>
          </a:xfrm>
          <a:prstGeom prst="rect">
            <a:avLst/>
          </a:prstGeom>
          <a:noFill/>
          <a:ln w="9525">
            <a:noFill/>
            <a:miter lim="800000"/>
            <a:headEnd/>
            <a:tailEnd/>
          </a:ln>
        </p:spPr>
      </p:pic>
      <p:pic>
        <p:nvPicPr>
          <p:cNvPr id="18438" name="Рисунок 7" descr="школа 297.jpg"/>
          <p:cNvPicPr>
            <a:picLocks noChangeAspect="1"/>
          </p:cNvPicPr>
          <p:nvPr/>
        </p:nvPicPr>
        <p:blipFill>
          <a:blip r:embed="rId8" cstate="print"/>
          <a:srcRect/>
          <a:stretch>
            <a:fillRect/>
          </a:stretch>
        </p:blipFill>
        <p:spPr bwMode="auto">
          <a:xfrm rot="223896">
            <a:off x="3692525" y="2649538"/>
            <a:ext cx="2141538" cy="1608137"/>
          </a:xfrm>
          <a:prstGeom prst="rect">
            <a:avLst/>
          </a:prstGeom>
          <a:noFill/>
          <a:ln w="9525">
            <a:noFill/>
            <a:miter lim="800000"/>
            <a:headEnd/>
            <a:tailEnd/>
          </a:ln>
        </p:spPr>
      </p:pic>
      <p:pic>
        <p:nvPicPr>
          <p:cNvPr id="18439" name="Рисунок 8" descr="школа 311.jpg"/>
          <p:cNvPicPr>
            <a:picLocks noChangeAspect="1"/>
          </p:cNvPicPr>
          <p:nvPr/>
        </p:nvPicPr>
        <p:blipFill>
          <a:blip r:embed="rId9" cstate="print"/>
          <a:srcRect/>
          <a:stretch>
            <a:fillRect/>
          </a:stretch>
        </p:blipFill>
        <p:spPr bwMode="auto">
          <a:xfrm rot="-734067">
            <a:off x="2428875" y="3500438"/>
            <a:ext cx="1219200" cy="1625600"/>
          </a:xfrm>
          <a:prstGeom prst="rect">
            <a:avLst/>
          </a:prstGeom>
          <a:noFill/>
          <a:ln w="9525">
            <a:noFill/>
            <a:miter lim="800000"/>
            <a:headEnd/>
            <a:tailEnd/>
          </a:ln>
        </p:spPr>
      </p:pic>
      <p:pic>
        <p:nvPicPr>
          <p:cNvPr id="18440" name="Рисунок 9" descr="школа 333.jpg"/>
          <p:cNvPicPr>
            <a:picLocks noChangeAspect="1"/>
          </p:cNvPicPr>
          <p:nvPr/>
        </p:nvPicPr>
        <p:blipFill>
          <a:blip r:embed="rId10" cstate="print"/>
          <a:srcRect/>
          <a:stretch>
            <a:fillRect/>
          </a:stretch>
        </p:blipFill>
        <p:spPr bwMode="auto">
          <a:xfrm rot="-610455">
            <a:off x="5591175" y="827088"/>
            <a:ext cx="2459038" cy="1844675"/>
          </a:xfrm>
          <a:prstGeom prst="rect">
            <a:avLst/>
          </a:prstGeom>
          <a:noFill/>
          <a:ln w="9525">
            <a:noFill/>
            <a:miter lim="800000"/>
            <a:headEnd/>
            <a:tailEnd/>
          </a:ln>
        </p:spPr>
      </p:pic>
      <p:pic>
        <p:nvPicPr>
          <p:cNvPr id="3081" name="Рисунок 10" descr="школа 336.jpg"/>
          <p:cNvPicPr>
            <a:picLocks noChangeAspect="1"/>
          </p:cNvPicPr>
          <p:nvPr/>
        </p:nvPicPr>
        <p:blipFill>
          <a:blip r:embed="rId11" cstate="print"/>
          <a:srcRect/>
          <a:stretch>
            <a:fillRect/>
          </a:stretch>
        </p:blipFill>
        <p:spPr bwMode="auto">
          <a:xfrm rot="831517">
            <a:off x="5357813" y="2443163"/>
            <a:ext cx="2268537" cy="1701800"/>
          </a:xfrm>
          <a:prstGeom prst="rect">
            <a:avLst/>
          </a:prstGeom>
          <a:gradFill>
            <a:gsLst>
              <a:gs pos="25000">
                <a:schemeClr val="tx2">
                  <a:lumMod val="20000"/>
                  <a:lumOff val="80000"/>
                </a:schemeClr>
              </a:gs>
              <a:gs pos="75000">
                <a:srgbClr val="0087E6"/>
              </a:gs>
              <a:gs pos="100000">
                <a:srgbClr val="005CBF"/>
              </a:gs>
            </a:gsLst>
            <a:lin ang="5400000" scaled="0"/>
          </a:gradFill>
          <a:ln w="9525">
            <a:noFill/>
            <a:miter lim="800000"/>
            <a:headEnd/>
            <a:tailEnd/>
          </a:ln>
        </p:spPr>
      </p:pic>
      <p:pic>
        <p:nvPicPr>
          <p:cNvPr id="18442" name="Рисунок 11" descr="школа 319.jpg"/>
          <p:cNvPicPr>
            <a:picLocks noChangeAspect="1"/>
          </p:cNvPicPr>
          <p:nvPr/>
        </p:nvPicPr>
        <p:blipFill>
          <a:blip r:embed="rId12" cstate="print"/>
          <a:srcRect/>
          <a:stretch>
            <a:fillRect/>
          </a:stretch>
        </p:blipFill>
        <p:spPr bwMode="auto">
          <a:xfrm rot="606299">
            <a:off x="7215188" y="2286000"/>
            <a:ext cx="1625600" cy="1219200"/>
          </a:xfrm>
          <a:prstGeom prst="rect">
            <a:avLst/>
          </a:prstGeom>
          <a:noFill/>
          <a:ln w="9525">
            <a:noFill/>
            <a:miter lim="800000"/>
            <a:headEnd/>
            <a:tailEnd/>
          </a:ln>
        </p:spPr>
      </p:pic>
      <p:pic>
        <p:nvPicPr>
          <p:cNvPr id="18443" name="Рисунок 12" descr="школа 280.jpg"/>
          <p:cNvPicPr>
            <a:picLocks noChangeAspect="1"/>
          </p:cNvPicPr>
          <p:nvPr/>
        </p:nvPicPr>
        <p:blipFill>
          <a:blip r:embed="rId13" cstate="print"/>
          <a:srcRect/>
          <a:stretch>
            <a:fillRect/>
          </a:stretch>
        </p:blipFill>
        <p:spPr bwMode="auto">
          <a:xfrm rot="1150290">
            <a:off x="7286625" y="3429000"/>
            <a:ext cx="1401763" cy="1870075"/>
          </a:xfrm>
          <a:prstGeom prst="rect">
            <a:avLst/>
          </a:prstGeom>
          <a:noFill/>
          <a:ln w="9525">
            <a:noFill/>
            <a:miter lim="800000"/>
            <a:headEnd/>
            <a:tailEnd/>
          </a:ln>
        </p:spPr>
      </p:pic>
      <p:pic>
        <p:nvPicPr>
          <p:cNvPr id="18444" name="Рисунок 13" descr="школа 360.jpg"/>
          <p:cNvPicPr>
            <a:picLocks noChangeAspect="1"/>
          </p:cNvPicPr>
          <p:nvPr/>
        </p:nvPicPr>
        <p:blipFill>
          <a:blip r:embed="rId14" cstate="print"/>
          <a:srcRect/>
          <a:stretch>
            <a:fillRect/>
          </a:stretch>
        </p:blipFill>
        <p:spPr bwMode="auto">
          <a:xfrm rot="-744272">
            <a:off x="361950" y="3997325"/>
            <a:ext cx="2138363" cy="1603375"/>
          </a:xfrm>
          <a:prstGeom prst="rect">
            <a:avLst/>
          </a:prstGeom>
          <a:noFill/>
          <a:ln w="9525">
            <a:noFill/>
            <a:miter lim="800000"/>
            <a:headEnd/>
            <a:tailEnd/>
          </a:ln>
        </p:spPr>
      </p:pic>
      <p:pic>
        <p:nvPicPr>
          <p:cNvPr id="18445" name="Рисунок 15" descr="школа 391.jpg"/>
          <p:cNvPicPr>
            <a:picLocks noChangeAspect="1"/>
          </p:cNvPicPr>
          <p:nvPr/>
        </p:nvPicPr>
        <p:blipFill>
          <a:blip r:embed="rId15" cstate="print"/>
          <a:srcRect/>
          <a:stretch>
            <a:fillRect/>
          </a:stretch>
        </p:blipFill>
        <p:spPr bwMode="auto">
          <a:xfrm rot="395058">
            <a:off x="3503613" y="4389438"/>
            <a:ext cx="1868487" cy="1401762"/>
          </a:xfrm>
          <a:prstGeom prst="rect">
            <a:avLst/>
          </a:prstGeom>
          <a:noFill/>
          <a:ln w="9525">
            <a:noFill/>
            <a:miter lim="800000"/>
            <a:headEnd/>
            <a:tailEnd/>
          </a:ln>
        </p:spPr>
      </p:pic>
      <p:pic>
        <p:nvPicPr>
          <p:cNvPr id="18446" name="Рисунок 16" descr="школа 393.jpg"/>
          <p:cNvPicPr>
            <a:picLocks noChangeAspect="1"/>
          </p:cNvPicPr>
          <p:nvPr/>
        </p:nvPicPr>
        <p:blipFill>
          <a:blip r:embed="rId16" cstate="print"/>
          <a:srcRect/>
          <a:stretch>
            <a:fillRect/>
          </a:stretch>
        </p:blipFill>
        <p:spPr bwMode="auto">
          <a:xfrm rot="-420132">
            <a:off x="2444750" y="5121275"/>
            <a:ext cx="1219200" cy="1625600"/>
          </a:xfrm>
          <a:prstGeom prst="rect">
            <a:avLst/>
          </a:prstGeom>
          <a:noFill/>
          <a:ln w="9525">
            <a:noFill/>
            <a:miter lim="800000"/>
            <a:headEnd/>
            <a:tailEnd/>
          </a:ln>
        </p:spPr>
      </p:pic>
      <p:pic>
        <p:nvPicPr>
          <p:cNvPr id="18447" name="Рисунок 17" descr="школа 408.jpg"/>
          <p:cNvPicPr>
            <a:picLocks noChangeAspect="1"/>
          </p:cNvPicPr>
          <p:nvPr/>
        </p:nvPicPr>
        <p:blipFill>
          <a:blip r:embed="rId17" cstate="print"/>
          <a:srcRect/>
          <a:stretch>
            <a:fillRect/>
          </a:stretch>
        </p:blipFill>
        <p:spPr bwMode="auto">
          <a:xfrm>
            <a:off x="5357813" y="3929063"/>
            <a:ext cx="1870075" cy="1401762"/>
          </a:xfrm>
          <a:prstGeom prst="rect">
            <a:avLst/>
          </a:prstGeom>
          <a:noFill/>
          <a:ln w="9525">
            <a:noFill/>
            <a:miter lim="800000"/>
            <a:headEnd/>
            <a:tailEnd/>
          </a:ln>
        </p:spPr>
      </p:pic>
      <p:pic>
        <p:nvPicPr>
          <p:cNvPr id="18448" name="Рисунок 18" descr="школа 430.jpg"/>
          <p:cNvPicPr>
            <a:picLocks noChangeAspect="1"/>
          </p:cNvPicPr>
          <p:nvPr/>
        </p:nvPicPr>
        <p:blipFill>
          <a:blip r:embed="rId18" cstate="print"/>
          <a:srcRect/>
          <a:stretch>
            <a:fillRect/>
          </a:stretch>
        </p:blipFill>
        <p:spPr bwMode="auto">
          <a:xfrm rot="921388">
            <a:off x="5756275" y="5000625"/>
            <a:ext cx="1795463" cy="1346200"/>
          </a:xfrm>
          <a:prstGeom prst="rect">
            <a:avLst/>
          </a:prstGeom>
          <a:noFill/>
          <a:ln w="9525">
            <a:noFill/>
            <a:miter lim="800000"/>
            <a:headEnd/>
            <a:tailEnd/>
          </a:ln>
        </p:spPr>
      </p:pic>
      <p:pic>
        <p:nvPicPr>
          <p:cNvPr id="18449" name="Рисунок 19" descr="школа 377.jpg"/>
          <p:cNvPicPr>
            <a:picLocks noChangeAspect="1"/>
          </p:cNvPicPr>
          <p:nvPr/>
        </p:nvPicPr>
        <p:blipFill>
          <a:blip r:embed="rId19" cstate="print"/>
          <a:srcRect/>
          <a:stretch>
            <a:fillRect/>
          </a:stretch>
        </p:blipFill>
        <p:spPr bwMode="auto">
          <a:xfrm>
            <a:off x="4500563" y="5429250"/>
            <a:ext cx="1463675" cy="1096963"/>
          </a:xfrm>
          <a:prstGeom prst="rect">
            <a:avLst/>
          </a:prstGeom>
          <a:noFill/>
          <a:ln w="9525">
            <a:noFill/>
            <a:miter lim="800000"/>
            <a:headEnd/>
            <a:tailEnd/>
          </a:ln>
        </p:spPr>
      </p:pic>
      <p:sp>
        <p:nvSpPr>
          <p:cNvPr id="22" name="Овал 21"/>
          <p:cNvSpPr/>
          <p:nvPr/>
        </p:nvSpPr>
        <p:spPr>
          <a:xfrm>
            <a:off x="714348" y="2143116"/>
            <a:ext cx="7072362" cy="3714776"/>
          </a:xfrm>
          <a:prstGeom prst="ellipse">
            <a:avLst/>
          </a:prstGeom>
          <a:solidFill>
            <a:schemeClr val="bg1"/>
          </a:solidFill>
        </p:spPr>
        <p:style>
          <a:lnRef idx="3">
            <a:schemeClr val="lt1"/>
          </a:lnRef>
          <a:fillRef idx="1">
            <a:schemeClr val="accent3"/>
          </a:fillRef>
          <a:effectRef idx="1">
            <a:schemeClr val="accent3"/>
          </a:effectRef>
          <a:fontRef idx="minor">
            <a:schemeClr val="lt1"/>
          </a:fontRef>
        </p:style>
        <p:txBody>
          <a:bodyPr anchor="ctr"/>
          <a:lstStyle/>
          <a:p>
            <a:pPr>
              <a:lnSpc>
                <a:spcPct val="120000"/>
              </a:lnSpc>
              <a:buFont typeface="Wingdings" pitchFamily="2" charset="2"/>
              <a:buChar char="Ø"/>
            </a:pPr>
            <a:endParaRPr lang="ru-RU" sz="2000" b="1" dirty="0" smtClean="0">
              <a:solidFill>
                <a:srgbClr val="002060"/>
              </a:solidFill>
            </a:endParaRPr>
          </a:p>
          <a:p>
            <a:pPr>
              <a:lnSpc>
                <a:spcPct val="120000"/>
              </a:lnSpc>
              <a:buFont typeface="Wingdings" pitchFamily="2" charset="2"/>
              <a:buChar char="Ø"/>
            </a:pPr>
            <a:r>
              <a:rPr lang="ru-RU" sz="2000" b="1" dirty="0" smtClean="0">
                <a:solidFill>
                  <a:srgbClr val="002060"/>
                </a:solidFill>
              </a:rPr>
              <a:t>Косвенная </a:t>
            </a:r>
            <a:r>
              <a:rPr lang="ru-RU" sz="2000" b="1" dirty="0" err="1" smtClean="0">
                <a:solidFill>
                  <a:srgbClr val="002060"/>
                </a:solidFill>
              </a:rPr>
              <a:t>психокоррекция</a:t>
            </a:r>
            <a:r>
              <a:rPr lang="ru-RU" sz="2000" b="1" dirty="0" smtClean="0">
                <a:solidFill>
                  <a:srgbClr val="002060"/>
                </a:solidFill>
              </a:rPr>
              <a:t> уместна на фоне общей трудовой активности группы (включая конфликтующих). </a:t>
            </a:r>
          </a:p>
          <a:p>
            <a:pPr>
              <a:lnSpc>
                <a:spcPct val="120000"/>
              </a:lnSpc>
              <a:buFont typeface="Wingdings" pitchFamily="2" charset="2"/>
              <a:buChar char="Ø"/>
            </a:pPr>
            <a:r>
              <a:rPr lang="ru-RU" sz="2000" b="1" dirty="0" smtClean="0">
                <a:solidFill>
                  <a:srgbClr val="002060"/>
                </a:solidFill>
              </a:rPr>
              <a:t>В атмосфере безделья и безответственности «косвенные»способы  могут способствовать  нарастанию и углублению конфликтов.</a:t>
            </a:r>
          </a:p>
          <a:p>
            <a:pPr>
              <a:buNone/>
            </a:pPr>
            <a:r>
              <a:rPr lang="ru-RU" sz="2000" b="1" dirty="0" smtClean="0">
                <a:solidFill>
                  <a:srgbClr val="347C3B"/>
                </a:solidFill>
              </a:rPr>
              <a:t> </a:t>
            </a:r>
          </a:p>
          <a:p>
            <a:endParaRPr lang="ru-RU" sz="20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8435"/>
                                        </p:tgtEl>
                                        <p:attrNameLst>
                                          <p:attrName>style.visibility</p:attrName>
                                        </p:attrNameLst>
                                      </p:cBhvr>
                                      <p:to>
                                        <p:strVal val="visible"/>
                                      </p:to>
                                    </p:set>
                                    <p:animEffect transition="in" filter="fade">
                                      <p:cBhvr>
                                        <p:cTn id="15" dur="2000"/>
                                        <p:tgtEl>
                                          <p:spTgt spid="18435"/>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18444"/>
                                        </p:tgtEl>
                                        <p:attrNameLst>
                                          <p:attrName>style.visibility</p:attrName>
                                        </p:attrNameLst>
                                      </p:cBhvr>
                                      <p:to>
                                        <p:strVal val="visible"/>
                                      </p:to>
                                    </p:set>
                                    <p:animEffect transition="in" filter="fade">
                                      <p:cBhvr>
                                        <p:cTn id="23" dur="2000"/>
                                        <p:tgtEl>
                                          <p:spTgt spid="18444"/>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18446"/>
                                        </p:tgtEl>
                                        <p:attrNameLst>
                                          <p:attrName>style.visibility</p:attrName>
                                        </p:attrNameLst>
                                      </p:cBhvr>
                                      <p:to>
                                        <p:strVal val="visible"/>
                                      </p:to>
                                    </p:set>
                                    <p:animEffect transition="in" filter="fade">
                                      <p:cBhvr>
                                        <p:cTn id="27" dur="2000"/>
                                        <p:tgtEl>
                                          <p:spTgt spid="18446"/>
                                        </p:tgtEl>
                                      </p:cBhvr>
                                    </p:animEffect>
                                  </p:childTnLst>
                                </p:cTn>
                              </p:par>
                            </p:childTnLst>
                          </p:cTn>
                        </p:par>
                        <p:par>
                          <p:cTn id="28" fill="hold">
                            <p:stCondLst>
                              <p:cond delay="12000"/>
                            </p:stCondLst>
                            <p:childTnLst>
                              <p:par>
                                <p:cTn id="29" presetID="10" presetClass="entr" presetSubtype="0" fill="hold" nodeType="afterEffect">
                                  <p:stCondLst>
                                    <p:cond delay="0"/>
                                  </p:stCondLst>
                                  <p:childTnLst>
                                    <p:set>
                                      <p:cBhvr>
                                        <p:cTn id="30" dur="1" fill="hold">
                                          <p:stCondLst>
                                            <p:cond delay="0"/>
                                          </p:stCondLst>
                                        </p:cTn>
                                        <p:tgtEl>
                                          <p:spTgt spid="18449"/>
                                        </p:tgtEl>
                                        <p:attrNameLst>
                                          <p:attrName>style.visibility</p:attrName>
                                        </p:attrNameLst>
                                      </p:cBhvr>
                                      <p:to>
                                        <p:strVal val="visible"/>
                                      </p:to>
                                    </p:set>
                                    <p:animEffect transition="in" filter="fade">
                                      <p:cBhvr>
                                        <p:cTn id="31" dur="2000"/>
                                        <p:tgtEl>
                                          <p:spTgt spid="18449"/>
                                        </p:tgtEl>
                                      </p:cBhvr>
                                    </p:animEffect>
                                  </p:childTnLst>
                                </p:cTn>
                              </p:par>
                            </p:childTnLst>
                          </p:cTn>
                        </p:par>
                        <p:par>
                          <p:cTn id="32" fill="hold">
                            <p:stCondLst>
                              <p:cond delay="14000"/>
                            </p:stCondLst>
                            <p:childTnLst>
                              <p:par>
                                <p:cTn id="33" presetID="10" presetClass="entr" presetSubtype="0" fill="hold" nodeType="afterEffect">
                                  <p:stCondLst>
                                    <p:cond delay="0"/>
                                  </p:stCondLst>
                                  <p:childTnLst>
                                    <p:set>
                                      <p:cBhvr>
                                        <p:cTn id="34" dur="1" fill="hold">
                                          <p:stCondLst>
                                            <p:cond delay="0"/>
                                          </p:stCondLst>
                                        </p:cTn>
                                        <p:tgtEl>
                                          <p:spTgt spid="18448"/>
                                        </p:tgtEl>
                                        <p:attrNameLst>
                                          <p:attrName>style.visibility</p:attrName>
                                        </p:attrNameLst>
                                      </p:cBhvr>
                                      <p:to>
                                        <p:strVal val="visible"/>
                                      </p:to>
                                    </p:set>
                                    <p:animEffect transition="in" filter="fade">
                                      <p:cBhvr>
                                        <p:cTn id="35" dur="2000"/>
                                        <p:tgtEl>
                                          <p:spTgt spid="18448"/>
                                        </p:tgtEl>
                                      </p:cBhvr>
                                    </p:animEffect>
                                  </p:childTnLst>
                                </p:cTn>
                              </p:par>
                            </p:childTnLst>
                          </p:cTn>
                        </p:par>
                        <p:par>
                          <p:cTn id="36" fill="hold">
                            <p:stCondLst>
                              <p:cond delay="16000"/>
                            </p:stCondLst>
                            <p:childTnLst>
                              <p:par>
                                <p:cTn id="37" presetID="10" presetClass="entr" presetSubtype="0" fill="hold" nodeType="afterEffect">
                                  <p:stCondLst>
                                    <p:cond delay="0"/>
                                  </p:stCondLst>
                                  <p:childTnLst>
                                    <p:set>
                                      <p:cBhvr>
                                        <p:cTn id="38" dur="1" fill="hold">
                                          <p:stCondLst>
                                            <p:cond delay="0"/>
                                          </p:stCondLst>
                                        </p:cTn>
                                        <p:tgtEl>
                                          <p:spTgt spid="18443"/>
                                        </p:tgtEl>
                                        <p:attrNameLst>
                                          <p:attrName>style.visibility</p:attrName>
                                        </p:attrNameLst>
                                      </p:cBhvr>
                                      <p:to>
                                        <p:strVal val="visible"/>
                                      </p:to>
                                    </p:set>
                                    <p:animEffect transition="in" filter="fade">
                                      <p:cBhvr>
                                        <p:cTn id="39" dur="2000"/>
                                        <p:tgtEl>
                                          <p:spTgt spid="18443"/>
                                        </p:tgtEl>
                                      </p:cBhvr>
                                    </p:animEffect>
                                  </p:childTnLst>
                                </p:cTn>
                              </p:par>
                            </p:childTnLst>
                          </p:cTn>
                        </p:par>
                        <p:par>
                          <p:cTn id="40" fill="hold">
                            <p:stCondLst>
                              <p:cond delay="18000"/>
                            </p:stCondLst>
                            <p:childTnLst>
                              <p:par>
                                <p:cTn id="41" presetID="10" presetClass="entr" presetSubtype="0" fill="hold" nodeType="afterEffect">
                                  <p:stCondLst>
                                    <p:cond delay="0"/>
                                  </p:stCondLst>
                                  <p:childTnLst>
                                    <p:set>
                                      <p:cBhvr>
                                        <p:cTn id="42" dur="1" fill="hold">
                                          <p:stCondLst>
                                            <p:cond delay="0"/>
                                          </p:stCondLst>
                                        </p:cTn>
                                        <p:tgtEl>
                                          <p:spTgt spid="18442"/>
                                        </p:tgtEl>
                                        <p:attrNameLst>
                                          <p:attrName>style.visibility</p:attrName>
                                        </p:attrNameLst>
                                      </p:cBhvr>
                                      <p:to>
                                        <p:strVal val="visible"/>
                                      </p:to>
                                    </p:set>
                                    <p:animEffect transition="in" filter="fade">
                                      <p:cBhvr>
                                        <p:cTn id="43" dur="2000"/>
                                        <p:tgtEl>
                                          <p:spTgt spid="18442"/>
                                        </p:tgtEl>
                                      </p:cBhvr>
                                    </p:animEffect>
                                  </p:childTnLst>
                                </p:cTn>
                              </p:par>
                            </p:childTnLst>
                          </p:cTn>
                        </p:par>
                        <p:par>
                          <p:cTn id="44" fill="hold">
                            <p:stCondLst>
                              <p:cond delay="20000"/>
                            </p:stCondLst>
                            <p:childTnLst>
                              <p:par>
                                <p:cTn id="45" presetID="10" presetClass="entr" presetSubtype="0" fill="hold" nodeType="afterEffect">
                                  <p:stCondLst>
                                    <p:cond delay="0"/>
                                  </p:stCondLst>
                                  <p:childTnLst>
                                    <p:set>
                                      <p:cBhvr>
                                        <p:cTn id="46" dur="1" fill="hold">
                                          <p:stCondLst>
                                            <p:cond delay="0"/>
                                          </p:stCondLst>
                                        </p:cTn>
                                        <p:tgtEl>
                                          <p:spTgt spid="18440"/>
                                        </p:tgtEl>
                                        <p:attrNameLst>
                                          <p:attrName>style.visibility</p:attrName>
                                        </p:attrNameLst>
                                      </p:cBhvr>
                                      <p:to>
                                        <p:strVal val="visible"/>
                                      </p:to>
                                    </p:set>
                                    <p:animEffect transition="in" filter="fade">
                                      <p:cBhvr>
                                        <p:cTn id="47" dur="2000"/>
                                        <p:tgtEl>
                                          <p:spTgt spid="18440"/>
                                        </p:tgtEl>
                                      </p:cBhvr>
                                    </p:animEffect>
                                  </p:childTnLst>
                                </p:cTn>
                              </p:par>
                            </p:childTnLst>
                          </p:cTn>
                        </p:par>
                        <p:par>
                          <p:cTn id="48" fill="hold">
                            <p:stCondLst>
                              <p:cond delay="22000"/>
                            </p:stCondLst>
                            <p:childTnLst>
                              <p:par>
                                <p:cTn id="49" presetID="10" presetClass="entr" presetSubtype="0" fill="hold" nodeType="afterEffect">
                                  <p:stCondLst>
                                    <p:cond delay="0"/>
                                  </p:stCondLst>
                                  <p:childTnLst>
                                    <p:set>
                                      <p:cBhvr>
                                        <p:cTn id="50" dur="1" fill="hold">
                                          <p:stCondLst>
                                            <p:cond delay="0"/>
                                          </p:stCondLst>
                                        </p:cTn>
                                        <p:tgtEl>
                                          <p:spTgt spid="18437"/>
                                        </p:tgtEl>
                                        <p:attrNameLst>
                                          <p:attrName>style.visibility</p:attrName>
                                        </p:attrNameLst>
                                      </p:cBhvr>
                                      <p:to>
                                        <p:strVal val="visible"/>
                                      </p:to>
                                    </p:set>
                                    <p:animEffect transition="in" filter="fade">
                                      <p:cBhvr>
                                        <p:cTn id="51" dur="20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147.jpg"/>
          <p:cNvPicPr>
            <a:picLocks noGrp="1" noChangeAspect="1"/>
          </p:cNvPicPr>
          <p:nvPr>
            <p:ph idx="1"/>
          </p:nvPr>
        </p:nvPicPr>
        <p:blipFill>
          <a:blip r:embed="rId2"/>
          <a:stretch>
            <a:fillRect/>
          </a:stretch>
        </p:blipFill>
        <p:spPr>
          <a:xfrm>
            <a:off x="0" y="0"/>
            <a:ext cx="9144000" cy="6883431"/>
          </a:xfrm>
        </p:spPr>
      </p:pic>
      <p:sp>
        <p:nvSpPr>
          <p:cNvPr id="2" name="Заголовок 1"/>
          <p:cNvSpPr>
            <a:spLocks noGrp="1"/>
          </p:cNvSpPr>
          <p:nvPr>
            <p:ph type="title"/>
          </p:nvPr>
        </p:nvSpPr>
        <p:spPr>
          <a:xfrm>
            <a:off x="500034" y="1071546"/>
            <a:ext cx="8229600" cy="1143000"/>
          </a:xfrm>
        </p:spPr>
        <p:txBody>
          <a:bodyPr>
            <a:noAutofit/>
          </a:bodyPr>
          <a:lstStyle/>
          <a:p>
            <a:r>
              <a:rPr lang="ru-RU" sz="5400" dirty="0" smtClean="0"/>
              <a:t>Спасибо </a:t>
            </a:r>
            <a:br>
              <a:rPr lang="ru-RU" sz="5400" dirty="0" smtClean="0"/>
            </a:br>
            <a:r>
              <a:rPr lang="ru-RU" sz="5400" dirty="0" smtClean="0"/>
              <a:t>за внимание!</a:t>
            </a:r>
            <a:endParaRPr lang="ru-RU" sz="5400" dirty="0"/>
          </a:p>
        </p:txBody>
      </p:sp>
      <p:sp>
        <p:nvSpPr>
          <p:cNvPr id="5" name="TextBox 4"/>
          <p:cNvSpPr txBox="1"/>
          <p:nvPr/>
        </p:nvSpPr>
        <p:spPr>
          <a:xfrm>
            <a:off x="6000728" y="3500438"/>
            <a:ext cx="3143272" cy="2031325"/>
          </a:xfrm>
          <a:prstGeom prst="rect">
            <a:avLst/>
          </a:prstGeom>
          <a:noFill/>
        </p:spPr>
        <p:txBody>
          <a:bodyPr wrap="square" rtlCol="0">
            <a:spAutoFit/>
          </a:bodyPr>
          <a:lstStyle/>
          <a:p>
            <a:r>
              <a:rPr lang="ru-RU" b="1" i="1" dirty="0" smtClean="0">
                <a:solidFill>
                  <a:srgbClr val="002060"/>
                </a:solidFill>
                <a:latin typeface="Times New Roman" pitchFamily="18" charset="0"/>
                <a:cs typeface="Times New Roman" pitchFamily="18" charset="0"/>
              </a:rPr>
              <a:t>Старший преподаватель</a:t>
            </a:r>
          </a:p>
          <a:p>
            <a:r>
              <a:rPr lang="ru-RU" b="1" i="1" dirty="0" smtClean="0">
                <a:solidFill>
                  <a:srgbClr val="002060"/>
                </a:solidFill>
                <a:latin typeface="Times New Roman" pitchFamily="18" charset="0"/>
                <a:cs typeface="Times New Roman" pitchFamily="18" charset="0"/>
              </a:rPr>
              <a:t>ГУО «Минский областной</a:t>
            </a:r>
          </a:p>
          <a:p>
            <a:r>
              <a:rPr lang="ru-RU" b="1" i="1" dirty="0" smtClean="0">
                <a:solidFill>
                  <a:srgbClr val="002060"/>
                </a:solidFill>
                <a:latin typeface="Times New Roman" pitchFamily="18" charset="0"/>
                <a:cs typeface="Times New Roman" pitchFamily="18" charset="0"/>
              </a:rPr>
              <a:t>институт развития образования»,</a:t>
            </a:r>
          </a:p>
          <a:p>
            <a:r>
              <a:rPr lang="ru-RU" b="1" i="1" dirty="0" smtClean="0">
                <a:solidFill>
                  <a:srgbClr val="002060"/>
                </a:solidFill>
                <a:latin typeface="Times New Roman" pitchFamily="18" charset="0"/>
                <a:cs typeface="Times New Roman" pitchFamily="18" charset="0"/>
              </a:rPr>
              <a:t>педагог-психолог  высшей категории</a:t>
            </a:r>
          </a:p>
          <a:p>
            <a:r>
              <a:rPr lang="ru-RU" b="1" i="1" dirty="0" smtClean="0">
                <a:solidFill>
                  <a:srgbClr val="002060"/>
                </a:solidFill>
                <a:latin typeface="Times New Roman" pitchFamily="18" charset="0"/>
                <a:cs typeface="Times New Roman" pitchFamily="18" charset="0"/>
              </a:rPr>
              <a:t>Соколова Ирина Ивановна</a:t>
            </a:r>
            <a:endParaRPr lang="ru-RU" b="1" i="1" dirty="0">
              <a:solidFill>
                <a:srgbClr val="002060"/>
              </a:solidFill>
              <a:latin typeface="Times New Roman" pitchFamily="18" charset="0"/>
              <a:cs typeface="Times New Roman" pitchFamily="18" charset="0"/>
            </a:endParaRP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TotalTime>
  <Words>1038</Words>
  <Application>Microsoft Office PowerPoint</Application>
  <PresentationFormat>Экран (4:3)</PresentationFormat>
  <Paragraphs>67</Paragraphs>
  <Slides>11</Slides>
  <Notes>8</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Слайд 1</vt:lpstr>
      <vt:lpstr>Способы разрешения конфликтов условно делятся на два типа:</vt:lpstr>
      <vt:lpstr>Прямые методы решения конфликтов: </vt:lpstr>
      <vt:lpstr>Косвенные методы носят характер опосредованных скрытых воздействий.</vt:lpstr>
      <vt:lpstr>Принцип "эмоционального возмещения".</vt:lpstr>
      <vt:lpstr>Принцип "авторитетного третьего".</vt:lpstr>
      <vt:lpstr>Принцип "обнажённой агрессии".</vt:lpstr>
      <vt:lpstr>Принцип "принудительного  слушания оппонента".</vt:lpstr>
      <vt:lpstr>Принцип «расширения  духовного горизонта  спорящих»</vt:lpstr>
      <vt:lpstr>Слайд 10</vt:lpstr>
      <vt:lpstr>Спасибо  за внимание!</vt:lpstr>
    </vt:vector>
  </TitlesOfParts>
  <Company>Your Company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Your User Name</dc:creator>
  <cp:lastModifiedBy>Vanda</cp:lastModifiedBy>
  <cp:revision>23</cp:revision>
  <dcterms:created xsi:type="dcterms:W3CDTF">2012-02-12T10:30:04Z</dcterms:created>
  <dcterms:modified xsi:type="dcterms:W3CDTF">2012-03-14T07:24:26Z</dcterms:modified>
</cp:coreProperties>
</file>