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64" r:id="rId5"/>
    <p:sldId id="262" r:id="rId6"/>
    <p:sldId id="258" r:id="rId7"/>
    <p:sldId id="260" r:id="rId8"/>
    <p:sldId id="266" r:id="rId9"/>
    <p:sldId id="263" r:id="rId10"/>
    <p:sldId id="265" r:id="rId11"/>
    <p:sldId id="261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3814" autoAdjust="0"/>
  </p:normalViewPr>
  <p:slideViewPr>
    <p:cSldViewPr>
      <p:cViewPr varScale="1">
        <p:scale>
          <a:sx n="93" d="100"/>
          <a:sy n="93" d="100"/>
        </p:scale>
        <p:origin x="-10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64B16-62DF-447B-BC40-8ECEA42C829B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AEDA3-C485-4B85-BEDC-2322974C8E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Стиль приспособления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означает то, что вы действуете совместно с другим человеком, не пытаясь отстаивать собственные интересы. 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EDA3-C485-4B85-BEDC-2322974C8EF7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Повторение 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 стиль поведения в конкретном конфликте определяется той мерой, в которой вы хотите удовлетворить собственные интересы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пассивно или активно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 интересы другой  стороны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совместно или 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Если представить это в графической форме, то получим сетку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Томаса-Килменна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позволяющую определить место и название для каждого из пяти основных стилей разрешения конфликтов. Эта сетка поможет вам определить собственный стиль или стиль любого другого человека. Начните со стороны, на которой отмечены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активные и пассивные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действия. Если ваша реакция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стараться выйти из конфликта; если она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предпримете попытки разрешить его. Такие оценки вы можете сделать для себя и для других участвующих в конфликте сторон.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Верхняя часть сетки относится к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совместным действиям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Если вы предпочитаете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совместные действия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будете пытаться разрешить конфликт вместе с другим человеком или группой людей, которые в нём участвуют. Если же предпочитаете действовать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искать свой путь решения проблемы или путь уклонения от её решения. Степень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кооперативности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поведении также легко может быть оценена для вас и для других людей.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вы сложите вместе эти две части сетки, вы получите матрицу из пяти стилей со стилем компромисса в середине. Он в равных мерах включает кооперативное и индивидуальное, а также пассивное и активное поведение. Если вы внимательнее рассмотрите эти различные стили, то можете узнать тот, к которому вы обычно прибегаете в  конфликтных ситуациях. Вы можете также определить и те стили, которыми обычно пользуются связанные с вами люди. Однако в определённых условиях вы можете отдать предпочтение другому стилю. Каждый человек может в какой-то степени использовать все эти стили, но обычно имеет приоритетные. Кроме того, некоторые стили могут быть наиболее эффективными для разрешения конфликтов определённого типа. Далее мы рассмотрим каждый из упомянутых стилей и способы применения каждого из них.</a:t>
            </a:r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EDA3-C485-4B85-BEDC-2322974C8EF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EDA3-C485-4B85-BEDC-2322974C8EF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AEDA3-C485-4B85-BEDC-2322974C8EF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BB43E-B0BA-4BEB-96CD-6522E5B55811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6228C-EC4A-456D-9423-727F0A8E21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7723B-12BD-40C8-9B1D-3891ECBAAE54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44" y="2786058"/>
            <a:ext cx="5447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Приспособление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571480"/>
            <a:ext cx="4302075" cy="18004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7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Стиль поведения </a:t>
            </a:r>
            <a:endParaRPr lang="en-US" sz="37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7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конфликтной</a:t>
            </a:r>
            <a:endParaRPr lang="en-US" sz="37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37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ситуации </a:t>
            </a:r>
            <a:endParaRPr lang="ru-RU" sz="37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1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cxnSp>
        <p:nvCxnSpPr>
          <p:cNvPr id="17" name="Прямая со стрелкой 16"/>
          <p:cNvCxnSpPr/>
          <p:nvPr/>
        </p:nvCxnSpPr>
        <p:spPr>
          <a:xfrm rot="5400000" flipH="1" flipV="1">
            <a:off x="72200" y="3213892"/>
            <a:ext cx="328614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14480" y="4857760"/>
            <a:ext cx="5214974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8596" y="785794"/>
            <a:ext cx="923330" cy="37307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Мера удовлетворённости  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собственных интересов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3042" y="5072074"/>
            <a:ext cx="2559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Индивидуальные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9190" y="5143512"/>
            <a:ext cx="1832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Совместные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6578" y="1500174"/>
            <a:ext cx="1510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Активные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86578" y="3357562"/>
            <a:ext cx="16528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Пассивные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5929330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Мера удовлетворённости интересов партнёра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357422" y="1857364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Monotype Corsiva" pitchFamily="66" charset="0"/>
              </a:rPr>
              <a:t>Соревнование</a:t>
            </a:r>
            <a:endParaRPr lang="ru-RU" sz="2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14678" y="164305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29124" y="1857364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Сотрудничество</a:t>
            </a:r>
            <a:endParaRPr lang="ru-RU" sz="2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57554" y="3000372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Компромисс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85918" y="4071942"/>
            <a:ext cx="155844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Monotype Corsiva" pitchFamily="66" charset="0"/>
              </a:rPr>
              <a:t>Избегание</a:t>
            </a:r>
          </a:p>
          <a:p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643438" y="4071942"/>
            <a:ext cx="38539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734D71"/>
                </a:solidFill>
                <a:latin typeface="Monotype Corsiva" pitchFamily="66" charset="0"/>
              </a:rPr>
              <a:t>Приспособление</a:t>
            </a:r>
          </a:p>
          <a:p>
            <a:endParaRPr lang="ru-RU" sz="2400" b="1" dirty="0" smtClean="0">
              <a:solidFill>
                <a:srgbClr val="734D71"/>
              </a:solidFill>
              <a:latin typeface="Monotype Corsiva" pitchFamily="66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3749669" y="4179099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38" idx="1"/>
          </p:cNvCxnSpPr>
          <p:nvPr/>
        </p:nvCxnSpPr>
        <p:spPr>
          <a:xfrm flipV="1">
            <a:off x="1714480" y="3261982"/>
            <a:ext cx="1643074" cy="2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357818" y="3286124"/>
            <a:ext cx="17859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 flipH="1" flipV="1">
            <a:off x="3750463" y="2464587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одержимое 2"/>
          <p:cNvSpPr>
            <a:spLocks noGrp="1"/>
          </p:cNvSpPr>
          <p:nvPr>
            <p:ph idx="1"/>
          </p:nvPr>
        </p:nvSpPr>
        <p:spPr>
          <a:xfrm>
            <a:off x="1857356" y="714356"/>
            <a:ext cx="6858048" cy="9286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000" dirty="0" smtClean="0"/>
              <a:t>Сетка </a:t>
            </a:r>
            <a:r>
              <a:rPr lang="ru-RU" sz="4000" dirty="0" err="1" smtClean="0"/>
              <a:t>Томаса-Килменна</a:t>
            </a:r>
            <a:endParaRPr lang="ru-RU" sz="40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928670"/>
            <a:ext cx="375761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Вы можете использовать этот подход, когда исход дела чрезвычайно важен для другого человека и не очень значим для вас. </a:t>
            </a:r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429000"/>
            <a:ext cx="4100466" cy="2728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000496" y="714356"/>
            <a:ext cx="45005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Этот стиль полезен в том случае, когда вы не можете одержать верх, поскольку другой человек обладает большей властью. Таким образом, вы уступаете и смиряетесь с тем, чего хочет оппонент.</a:t>
            </a:r>
            <a:endParaRPr lang="ru-RU" sz="24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72132" y="1428736"/>
            <a:ext cx="30003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Вы действуете в таком стиле, когда жертвуете своими интересами в пользу другого человека, уступая ему. Это позволяет вам чувствовать себя великодушным по отношению к другому человеку. </a:t>
            </a:r>
          </a:p>
          <a:p>
            <a:endParaRPr lang="ru-RU" sz="24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57818" y="1285860"/>
            <a:ext cx="3000396" cy="4154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/>
              <a:t>Используя этот подход, вы откладываете свои интересы в сторону. Лучше поступать таким образом, когда вы не делаете большую ставку на положительное для вас решение проблемы. 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3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857232"/>
            <a:ext cx="5143536" cy="3471874"/>
          </a:xfrm>
        </p:spPr>
        <p:txBody>
          <a:bodyPr>
            <a:normAutofit fontScale="70000" lnSpcReduction="20000"/>
          </a:bodyPr>
          <a:lstStyle/>
          <a:p>
            <a:r>
              <a:rPr lang="ru-RU" sz="2800" dirty="0" smtClean="0"/>
              <a:t>Не стоит приспосабливаться к кому-то, если вы будете чувствовать себя обиженным.</a:t>
            </a:r>
          </a:p>
          <a:p>
            <a:r>
              <a:rPr lang="ru-RU" sz="2800" dirty="0" smtClean="0"/>
              <a:t> Если уступая в чём-то важном для себя, вы чувствуете неудовлетворённость, то стиль приспособления в этом случае неприемлем. </a:t>
            </a:r>
          </a:p>
          <a:p>
            <a:r>
              <a:rPr lang="ru-RU" sz="2800" dirty="0" smtClean="0"/>
              <a:t>Он неприемлем, когда вы чувствуете, что другой человек не собирается в свою очередь поступиться чем-то или этот человек не оценит сделанного вами. 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929066"/>
            <a:ext cx="3836944" cy="2557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 cap="flat" cmpd="sng" algn="ctr">
            <a:noFill/>
            <a:prstDash val="solid"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357554" y="642918"/>
            <a:ext cx="5214974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/>
              <a:t>Сти</a:t>
            </a:r>
            <a:r>
              <a:rPr lang="ru-RU" sz="1900" dirty="0" smtClean="0"/>
              <a:t>ль приспособления напоминает уклонение – его можно использовать для получения отсрочки в решении проблемы. </a:t>
            </a:r>
          </a:p>
          <a:p>
            <a:pPr>
              <a:buFont typeface="Wingdings" pitchFamily="2" charset="2"/>
              <a:buChar char="§"/>
            </a:pPr>
            <a:r>
              <a:rPr lang="ru-RU" sz="1900" b="1" dirty="0" smtClean="0"/>
              <a:t>Отличие приспособления </a:t>
            </a:r>
            <a:r>
              <a:rPr lang="ru-RU" sz="1900" dirty="0" smtClean="0"/>
              <a:t>в том, что вы действуете вместе с другим человеком, участвуете в ситуации и соглашаетесь делать то, чего хочет другой.</a:t>
            </a:r>
          </a:p>
          <a:p>
            <a:pPr>
              <a:buFont typeface="Wingdings" pitchFamily="2" charset="2"/>
              <a:buChar char="§"/>
            </a:pPr>
            <a:r>
              <a:rPr lang="ru-RU" sz="1900" dirty="0" smtClean="0"/>
              <a:t>Применяя стиль уклонения, вы не делаете ничего для удовлетворения интересов другого человека. Вы просто отталкиваете от себя проблему.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558" y="2214554"/>
            <a:ext cx="2769257" cy="4168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4071942"/>
            <a:ext cx="2214578" cy="2263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b="24787"/>
          <a:stretch>
            <a:fillRect/>
          </a:stretch>
        </p:blipFill>
        <p:spPr bwMode="auto">
          <a:xfrm>
            <a:off x="428596" y="500042"/>
            <a:ext cx="2786082" cy="3143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rcRect l="4444" r="2222"/>
          <a:stretch>
            <a:fillRect/>
          </a:stretch>
        </p:blipFill>
        <p:spPr bwMode="auto">
          <a:xfrm>
            <a:off x="5572132" y="4071942"/>
            <a:ext cx="3000396" cy="2250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43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Наиболее характерные ситуации, в которых рекомендуется стиль приспособления: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857620" y="1571612"/>
            <a:ext cx="4643470" cy="5072098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 smtClean="0"/>
              <a:t>вас не особенно волнует случившееся;</a:t>
            </a:r>
          </a:p>
          <a:p>
            <a:r>
              <a:rPr lang="ru-RU" sz="2800" dirty="0" smtClean="0"/>
              <a:t>вы хотите сохранить мир и добрые отношения с другими людьми;</a:t>
            </a:r>
          </a:p>
          <a:p>
            <a:r>
              <a:rPr lang="ru-RU" sz="2800" dirty="0" smtClean="0"/>
              <a:t>вы чувствуете, что важнее сохранить с кем-то хорошие взаимоотношения, чем отстаивать свои интересы;</a:t>
            </a:r>
          </a:p>
          <a:p>
            <a:r>
              <a:rPr lang="ru-RU" sz="2800" dirty="0" smtClean="0"/>
              <a:t>вы понимаете, что итог намного важнее для другого человека, чем для вас;</a:t>
            </a:r>
          </a:p>
          <a:p>
            <a:r>
              <a:rPr lang="ru-RU" sz="2800" dirty="0" smtClean="0"/>
              <a:t>вы понимаете, что правда не на вашей стороне;</a:t>
            </a:r>
          </a:p>
          <a:p>
            <a:r>
              <a:rPr lang="ru-RU" sz="2800" dirty="0" smtClean="0"/>
              <a:t>у вас мало власти или мало шансов победить.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83432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42910" y="714356"/>
            <a:ext cx="8072494" cy="335758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dirty="0" smtClean="0"/>
              <a:t>Вы полагаете, что другой человек может извлечь из этой ситуации полезный урок, если вы уступите его желаниям, даже не соглашаясь с тем, что он делает, или считая, что он совершает ошибку.</a:t>
            </a:r>
          </a:p>
          <a:p>
            <a:pPr marL="0" lvl="0" indent="0"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400" dirty="0" smtClean="0"/>
              <a:t>когда вы чувствуете, что, немного уступая, вы теряете мало.</a:t>
            </a:r>
          </a:p>
          <a:p>
            <a:pPr marL="0" indent="0">
              <a:spcBef>
                <a:spcPts val="0"/>
              </a:spcBef>
              <a:buFont typeface="Wingdings" pitchFamily="2" charset="2"/>
              <a:buChar char="§"/>
              <a:defRPr/>
            </a:pPr>
            <a:endParaRPr lang="ru-RU" sz="2400" dirty="0" smtClean="0"/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endParaRPr lang="ru-RU" dirty="0"/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5500694" y="2714620"/>
            <a:ext cx="3143272" cy="6357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если в данный момент необходимо несколько смягчить ситуацию, а потом вы предполагаете вернуться к этому вопросу и отстоять свою позицию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714356"/>
            <a:ext cx="4214810" cy="65722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 smtClean="0"/>
              <a:t>     Уступая, соглашаясь или жертвуя своими интересами в пользу другого человека, вы можете смягчить конфликтную ситуацию и восстановить гармонию. Вы можете и в дальнейшем довольствоваться итогом, если считаете его приемлемым для себя. 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     Вы можете использовать этот период затишья для того, чтобы выиграть время и в дальнейшем добиться желательного для вас решения.</a:t>
            </a:r>
          </a:p>
          <a:p>
            <a:pPr>
              <a:lnSpc>
                <a:spcPct val="120000"/>
              </a:lnSpc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00108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dirty="0" smtClean="0"/>
              <a:t>Спасибо </a:t>
            </a:r>
            <a:br>
              <a:rPr lang="ru-RU" sz="4800" dirty="0" smtClean="0"/>
            </a:br>
            <a:r>
              <a:rPr lang="ru-RU" sz="4800" dirty="0" smtClean="0"/>
              <a:t>за </a:t>
            </a:r>
            <a:r>
              <a:rPr lang="ru-RU" sz="4800" dirty="0" smtClean="0"/>
              <a:t>внимание</a:t>
            </a:r>
            <a:r>
              <a:rPr lang="en-US" sz="4800" dirty="0" smtClean="0"/>
              <a:t>!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6215074" y="2214554"/>
            <a:ext cx="26432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 высшей категории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842</Words>
  <Application>Microsoft Office PowerPoint</Application>
  <PresentationFormat>Экран (4:3)</PresentationFormat>
  <Paragraphs>62</Paragraphs>
  <Slides>12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Наиболее характерные ситуации, в которых рекомендуется стиль приспособления: </vt:lpstr>
      <vt:lpstr>Слайд 10</vt:lpstr>
      <vt:lpstr>Слайд 11</vt:lpstr>
      <vt:lpstr>Спасибо 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27</cp:revision>
  <dcterms:created xsi:type="dcterms:W3CDTF">2012-02-10T18:17:55Z</dcterms:created>
  <dcterms:modified xsi:type="dcterms:W3CDTF">2012-03-13T11:51:02Z</dcterms:modified>
</cp:coreProperties>
</file>