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66" r:id="rId2"/>
    <p:sldId id="257" r:id="rId3"/>
    <p:sldId id="258" r:id="rId4"/>
    <p:sldId id="256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88214" autoAdjust="0"/>
  </p:normalViewPr>
  <p:slideViewPr>
    <p:cSldViewPr>
      <p:cViewPr varScale="1">
        <p:scale>
          <a:sx n="99" d="100"/>
          <a:sy n="99" d="100"/>
        </p:scale>
        <p:origin x="-1338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54D2E4-D577-43E1-9567-FB9699AAC47F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20423-65C7-4162-A88B-F7BA50E3B6C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47500" lnSpcReduction="20000"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Оптимальным для разрешения конфликта является доминирование среди его участников нацеленности на взаимодействие, кооперацию, в результате чего вероятность конструктивного решения повышается. О наличии такой установки свидетельствует эффективная коммуникация между членами. Выдвигается больше идей, участники внимательны и восприимчивы к идеям других. Меньше трудностей в общении и взаимопонимании. Отмечаются дружелюбие, взаимопомощь, снижение враждебности в отношениях. Участники испытывают большее удовлетворение решениями группы, склонны содействовать повышению самоуважения других, обучать их. Очевидны координация усилий и ориентация на выполнение общего дела, порядок при обсуждении. Участники ощущают общность мнений и ценностей, осознаётся ценность критических замечаний.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Существенно, чтобы конфликт понимался как общая проблема, которая может быть решена только совместными усилиями. Это облегчает признание законности интересов всех участников и способствует использованию проблемно-решающей стратегии обеими сторонами.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Однако положительные взаимоотношения редко встречаются в ситуации конфронтации. Эскалация конфликта делает участников ригидными и подозрительными. В таком случае бывает необходимо участие третьего для поиска решения, удовлетворяющего обе стороны.</a:t>
            </a: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Повторение 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 стиль поведения в конфликте определяется той мерой, в которой вы хотите удовлетворить собственные интересы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пассивно или активно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и интересы другой  стороны (действуя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совместно или 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). Если представить это в графической форме, то получим сетку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Томаса-Килменна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позволяющую определить место и название для каждого из пяти основных стилей разрешения конфликтов. Эта сетка поможет вам определить собственный стиль или стиль любого другого человека. Начните со стороны, на которой отмечены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активные и пассивные 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действия. Если ваша реакция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пассивна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стараться выйти из конфликта; если она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предпримете попытки разрешить его. Такие оценки вы можете сделать для себя и для других участвующих в конфликте сторон.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Верхняя часть сетки относится к </a:t>
            </a:r>
            <a:r>
              <a:rPr lang="ru-RU" sz="12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совместным действиям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Если вы предпочитаете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совместные действия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пытаться разрешить конфликт вместе с другим человеком или группой людей, которые в нём участвуют. Если же предпочитаете действовать </a:t>
            </a:r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индивидуально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то вы будете искать свой путь решения проблемы или путь уклонения от её решения. Степень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кооперативности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поведении также легко может быть оценена для вас и для других людей.</a:t>
            </a:r>
          </a:p>
          <a:p>
            <a:pPr algn="just"/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Когда вы сложите вместе эти две части сетки, вы получите матрицу из пяти стилей со стилем компромисса в середине. Он в равных мерах включает кооперативное и индивидуальное, а также пассивное и активное поведение. Если вы внимательнее рассмотрите эти различные стили, то можете узнать тот, к которому вы обычно прибегаете в  конфликтных ситуациях. Вы можете также определить и те стили, которыми обычно пользуются связанные с вами люди. Однако в определенных условиях вы можете отдать предпочтение другому стилю. Каждый человек может в какой-то степени использовать все эти стили, но обычно имеет приоритетные. Кроме того, некоторые стили могут быть наиболее эффективными для разрешения конфликтов определённого типа. Далее мы рассмотрим каждый из упомянутых стилей и способы применения каждого из них.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83372-475C-40DC-B602-D400BA9BB99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sz="12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Стиль конкуренции или</a:t>
            </a:r>
            <a:r>
              <a:rPr lang="ru-RU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соревнование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720423-65C7-4162-A88B-F7BA50E3B6C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med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7723B-12BD-40C8-9B1D-3891ECBAAE54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A21C7E-EB96-4B33-9351-1A2C90ED7E8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wedg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1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Стили поведения в конфликтной ситуации</a:t>
            </a:r>
            <a:endParaRPr lang="ru-RU" b="1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71736" y="1643050"/>
            <a:ext cx="421481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Соревнование или конкуренция</a:t>
            </a:r>
            <a:endParaRPr lang="ru-RU" sz="4400" b="1" cap="none" spc="0" dirty="0">
              <a:ln w="11430"/>
              <a:solidFill>
                <a:schemeClr val="accent6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11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785786" y="428604"/>
            <a:ext cx="421481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Соревнование или конкуренция</a:t>
            </a:r>
            <a:endParaRPr lang="ru-RU" sz="4400" b="1" cap="none" spc="0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4876" y="3214686"/>
            <a:ext cx="4214810" cy="33718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/>
          <a:srcRect t="4651" r="157"/>
          <a:stretch>
            <a:fillRect/>
          </a:stretch>
        </p:blipFill>
        <p:spPr bwMode="auto">
          <a:xfrm>
            <a:off x="5072066" y="0"/>
            <a:ext cx="3857652" cy="2928934"/>
          </a:xfrm>
          <a:prstGeom prst="roundRect">
            <a:avLst>
              <a:gd name="adj" fmla="val 1830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6" cstate="print"/>
          <a:srcRect r="8823"/>
          <a:stretch>
            <a:fillRect/>
          </a:stretch>
        </p:blipFill>
        <p:spPr bwMode="auto">
          <a:xfrm>
            <a:off x="11501486" y="785794"/>
            <a:ext cx="4429156" cy="2732992"/>
          </a:xfrm>
          <a:prstGeom prst="roundRect">
            <a:avLst>
              <a:gd name="adj" fmla="val 2688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 descr="119515398.jpg"/>
          <p:cNvPicPr>
            <a:picLocks noChangeAspect="1"/>
          </p:cNvPicPr>
          <p:nvPr/>
        </p:nvPicPr>
        <p:blipFill>
          <a:blip r:embed="rId7"/>
          <a:srcRect t="8000"/>
          <a:stretch>
            <a:fillRect/>
          </a:stretch>
        </p:blipFill>
        <p:spPr>
          <a:xfrm>
            <a:off x="0" y="3130560"/>
            <a:ext cx="4643438" cy="3513126"/>
          </a:xfrm>
          <a:prstGeom prst="roundRect">
            <a:avLst>
              <a:gd name="adj" fmla="val 2293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 descr="11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500042"/>
            <a:ext cx="7643866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Сетка  </a:t>
            </a:r>
            <a:r>
              <a:rPr lang="ru-RU" sz="4400" b="1" dirty="0" err="1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Томаса-Килменна</a:t>
            </a:r>
            <a:endParaRPr lang="ru-RU" sz="4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  <p:cxnSp>
        <p:nvCxnSpPr>
          <p:cNvPr id="17" name="Прямая со стрелкой 16"/>
          <p:cNvCxnSpPr/>
          <p:nvPr/>
        </p:nvCxnSpPr>
        <p:spPr>
          <a:xfrm rot="5400000" flipH="1" flipV="1">
            <a:off x="72200" y="3213892"/>
            <a:ext cx="3286148" cy="1588"/>
          </a:xfrm>
          <a:prstGeom prst="straightConnector1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 стрелкой 23"/>
          <p:cNvCxnSpPr/>
          <p:nvPr/>
        </p:nvCxnSpPr>
        <p:spPr>
          <a:xfrm>
            <a:off x="1714480" y="4857760"/>
            <a:ext cx="5214974" cy="1588"/>
          </a:xfrm>
          <a:prstGeom prst="straightConnector1">
            <a:avLst/>
          </a:prstGeom>
          <a:ln w="571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428596" y="852543"/>
            <a:ext cx="923330" cy="3664016"/>
          </a:xfrm>
          <a:prstGeom prst="rect">
            <a:avLst/>
          </a:prstGeom>
          <a:noFill/>
        </p:spPr>
        <p:txBody>
          <a:bodyPr vert="vert270" wrap="none" rtlCol="0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Мера удовлетворённости  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собственных интересов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43042" y="5072074"/>
            <a:ext cx="25590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Индивидуальные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9190" y="5143512"/>
            <a:ext cx="183255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Совместные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86578" y="1500174"/>
            <a:ext cx="151035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Активные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715140" y="3571876"/>
            <a:ext cx="165282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7030A0"/>
                </a:solidFill>
              </a:rPr>
              <a:t>Пассивные</a:t>
            </a:r>
          </a:p>
          <a:p>
            <a:r>
              <a:rPr lang="ru-RU" sz="2400" b="1" dirty="0" smtClean="0">
                <a:solidFill>
                  <a:srgbClr val="7030A0"/>
                </a:solidFill>
              </a:rPr>
              <a:t>действия</a:t>
            </a:r>
            <a:endParaRPr lang="ru-RU" sz="2400" b="1" dirty="0">
              <a:solidFill>
                <a:srgbClr val="7030A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1357290" y="5929330"/>
            <a:ext cx="69294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</a:rPr>
              <a:t>Мера удовлетворённости интересов партнёра </a:t>
            </a:r>
            <a:endParaRPr lang="ru-RU" sz="24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785918" y="1857364"/>
            <a:ext cx="30564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  <a:latin typeface="Monotype Corsiva" pitchFamily="66" charset="0"/>
              </a:rPr>
              <a:t>Соревнование</a:t>
            </a:r>
            <a:endParaRPr lang="ru-RU" sz="3600" b="1" dirty="0">
              <a:solidFill>
                <a:srgbClr val="C00000"/>
              </a:solidFill>
              <a:latin typeface="Monotype Corsiva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214678" y="164305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37" name="TextBox 36"/>
          <p:cNvSpPr txBox="1"/>
          <p:nvPr/>
        </p:nvSpPr>
        <p:spPr>
          <a:xfrm>
            <a:off x="4429124" y="1857364"/>
            <a:ext cx="21431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B050"/>
                </a:solidFill>
                <a:latin typeface="Monotype Corsiva" pitchFamily="66" charset="0"/>
              </a:rPr>
              <a:t>Сотрудничество</a:t>
            </a:r>
            <a:endParaRPr lang="ru-RU" sz="2400" b="1" dirty="0">
              <a:solidFill>
                <a:srgbClr val="00B050"/>
              </a:solidFill>
              <a:latin typeface="Monotype Corsiva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357554" y="3000372"/>
            <a:ext cx="24288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Компромисс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2214546" y="4357694"/>
            <a:ext cx="13612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  <a:latin typeface="Monotype Corsiva" pitchFamily="66" charset="0"/>
              </a:rPr>
              <a:t>Избегание</a:t>
            </a:r>
          </a:p>
          <a:p>
            <a:endParaRPr lang="ru-RU" sz="2400" b="1" dirty="0">
              <a:latin typeface="Monotype Corsiva" pitchFamily="66" charset="0"/>
            </a:endParaRPr>
          </a:p>
        </p:txBody>
      </p:sp>
      <p:sp>
        <p:nvSpPr>
          <p:cNvPr id="41" name="Прямоугольник 40"/>
          <p:cNvSpPr/>
          <p:nvPr/>
        </p:nvSpPr>
        <p:spPr>
          <a:xfrm>
            <a:off x="4929190" y="4357694"/>
            <a:ext cx="201529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rgbClr val="734D71"/>
                </a:solidFill>
                <a:latin typeface="Monotype Corsiva" pitchFamily="66" charset="0"/>
              </a:rPr>
              <a:t>Приспособление</a:t>
            </a:r>
          </a:p>
          <a:p>
            <a:endParaRPr lang="ru-RU" sz="2400" b="1" dirty="0" smtClean="0">
              <a:solidFill>
                <a:srgbClr val="734D71"/>
              </a:solidFill>
              <a:latin typeface="Monotype Corsiva" pitchFamily="66" charset="0"/>
            </a:endParaRPr>
          </a:p>
        </p:txBody>
      </p:sp>
      <p:cxnSp>
        <p:nvCxnSpPr>
          <p:cNvPr id="45" name="Прямая соединительная линия 44"/>
          <p:cNvCxnSpPr/>
          <p:nvPr/>
        </p:nvCxnSpPr>
        <p:spPr>
          <a:xfrm rot="5400000" flipH="1" flipV="1">
            <a:off x="3749669" y="4179099"/>
            <a:ext cx="1358116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>
            <a:endCxn id="38" idx="1"/>
          </p:cNvCxnSpPr>
          <p:nvPr/>
        </p:nvCxnSpPr>
        <p:spPr>
          <a:xfrm flipV="1">
            <a:off x="1714480" y="3261982"/>
            <a:ext cx="1643074" cy="2414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>
            <a:off x="5357818" y="3286124"/>
            <a:ext cx="178595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 rot="5400000" flipH="1" flipV="1">
            <a:off x="3750463" y="2464587"/>
            <a:ext cx="135732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115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571876"/>
            <a:ext cx="3500462" cy="2625347"/>
          </a:xfrm>
          <a:prstGeom prst="roundRect">
            <a:avLst>
              <a:gd name="adj" fmla="val 2743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785786" y="642918"/>
            <a:ext cx="7643866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Человек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использующий стиль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соревнование, активен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и предпочитает идти к разрешению конфликта своим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путём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. Он не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очень заинтересован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в сотрудничестве с другими людьми, но зато способен на волевые решения.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785918" y="2071678"/>
            <a:ext cx="642942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Рационалист может сказать: "Меня не беспокоит то, что думают другие. Я собираюсь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доказать им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что у меня есть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своё 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решение проблемы." 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1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11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071538" y="785794"/>
            <a:ext cx="5786478" cy="16466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Для достижения цели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при соревновательном стиле  используются </a:t>
            </a: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волевые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качества. Если </a:t>
            </a: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воля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достаточно сильна, то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300" b="1" dirty="0">
                <a:latin typeface="Times New Roman" pitchFamily="18" charset="0"/>
                <a:cs typeface="Times New Roman" pitchFamily="18" charset="0"/>
              </a:rPr>
              <a:t>это </a:t>
            </a:r>
            <a:r>
              <a:rPr lang="ru-RU" sz="2300" b="1" dirty="0" smtClean="0">
                <a:latin typeface="Times New Roman" pitchFamily="18" charset="0"/>
                <a:cs typeface="Times New Roman" pitchFamily="18" charset="0"/>
              </a:rPr>
              <a:t>удаётся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001552" y="3857628"/>
            <a:ext cx="2141006" cy="321468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18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715008" y="928670"/>
            <a:ext cx="292895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Соревновательный стиль может быть эффективным, если: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вы обладаете определённой властью;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вы знаете, что ваше решение или подход в данной ситуации правильны;</a:t>
            </a:r>
          </a:p>
          <a:p>
            <a:pPr>
              <a:buFont typeface="Wingdings" pitchFamily="2" charset="2"/>
              <a:buChar char="§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вы имеете возможность настаивать.</a:t>
            </a:r>
            <a:endParaRPr lang="ru-RU" sz="24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572132" y="928670"/>
            <a:ext cx="3428992" cy="6525344"/>
          </a:xfrm>
        </p:spPr>
        <p:txBody>
          <a:bodyPr>
            <a:normAutofit/>
          </a:bodyPr>
          <a:lstStyle/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Это не тот стиль, который нужно использовать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в личных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отношениях.</a:t>
            </a:r>
          </a:p>
          <a:p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Если вы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хотите ладить с людьми,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то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стиль конкуренции может вызывать в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них отчуждение. </a:t>
            </a:r>
            <a:endParaRPr lang="ru-RU" sz="26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6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 l="7600" t="7143" r="2464" b="7142"/>
          <a:stretch>
            <a:fillRect/>
          </a:stretch>
        </p:blipFill>
        <p:spPr bwMode="auto">
          <a:xfrm>
            <a:off x="642910" y="3786190"/>
            <a:ext cx="5072098" cy="25717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286380" y="500042"/>
            <a:ext cx="321471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Применение этого стиля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может привести к поражению, если вы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не обладаете достаточной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властью.  Например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, когда по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какому-то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вопросу ваша точка зрения расходится с точкой зрения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начальника. 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428596" y="500042"/>
            <a:ext cx="8286808" cy="335756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Случаи, </a:t>
            </a:r>
            <a:r>
              <a:rPr lang="ru-RU" sz="21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когда следует использовать этот стиль:</a:t>
            </a:r>
          </a:p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исход очень важен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вы делаете большую ставку на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своё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решение возникшей проблемы;</a:t>
            </a:r>
          </a:p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обладаете достаточным авторитетом для принятия решения и представляется очевидным, что предлагаемое вами решение - наилучшее;</a:t>
            </a:r>
          </a:p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решение </a:t>
            </a:r>
            <a:r>
              <a:rPr lang="ru-RU" sz="2100" b="1" dirty="0">
                <a:latin typeface="Times New Roman" pitchFamily="18" charset="0"/>
                <a:cs typeface="Times New Roman" pitchFamily="18" charset="0"/>
              </a:rPr>
              <a:t>необходимо принять быстро и у вас есть достаточно власти для 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этого.</a:t>
            </a:r>
            <a:endParaRPr lang="ru-RU" sz="2100" b="1" dirty="0"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2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571480"/>
            <a:ext cx="8501122" cy="1143008"/>
          </a:xfrm>
        </p:spPr>
        <p:txBody>
          <a:bodyPr>
            <a:normAutofit/>
          </a:bodyPr>
          <a:lstStyle/>
          <a:p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ы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чувствуете, что у вас нет иного выбора и что вам нечего терять;</a:t>
            </a:r>
          </a:p>
          <a:p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вы </a:t>
            </a:r>
            <a:r>
              <a:rPr lang="ru-RU" sz="1900" b="1" dirty="0">
                <a:latin typeface="Times New Roman" pitchFamily="18" charset="0"/>
                <a:cs typeface="Times New Roman" pitchFamily="18" charset="0"/>
              </a:rPr>
              <a:t>находитесь в критической ситуации, которая требует мгновенного реагирования;</a:t>
            </a:r>
          </a:p>
          <a:p>
            <a:endParaRPr lang="ru-RU" sz="2000" dirty="0"/>
          </a:p>
        </p:txBody>
      </p:sp>
      <p:sp>
        <p:nvSpPr>
          <p:cNvPr id="6" name="TextBox 5"/>
          <p:cNvSpPr txBox="1"/>
          <p:nvPr/>
        </p:nvSpPr>
        <p:spPr>
          <a:xfrm>
            <a:off x="642910" y="1643050"/>
            <a:ext cx="807249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вы не можете дать понять группе людей, что находитесь в тупике, тогда как кто-то должен повести их за собой;</a:t>
            </a:r>
          </a:p>
          <a:p>
            <a:pPr>
              <a:buFont typeface="Arial" pitchFamily="34" charset="0"/>
              <a:buChar char="•"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вы должны принять непопулярное решение, но сейчас вам необходимо действовать и у вас достаточно полномочий для выбора этого шага.</a:t>
            </a:r>
          </a:p>
          <a:p>
            <a:pPr>
              <a:buFont typeface="Arial" pitchFamily="34" charset="0"/>
              <a:buChar char="•"/>
            </a:pPr>
            <a:endParaRPr lang="ru-RU" sz="20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12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714348" y="571480"/>
            <a:ext cx="792961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При использовании этого подхода,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вы можете быть не очень популярным, но вы завоюете сторонников, если он даст положительный результат. Но если вашей основной целью является популярность и хорошие отношения со всеми, то этот стиль использовать не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следует.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рекомендуется скорее в тех случаях, когда предложенное вами решение проблемы имеет для вас большое значение, когда вы чувствуете, что для его реализации вам необходимо действовать быстро, и когда вы верите в победу, потому что обладаете для этого достаточной волей и властью.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12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85723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Спасибо</a:t>
            </a:r>
            <a:br>
              <a:rPr lang="ru-RU" dirty="0" smtClean="0"/>
            </a:br>
            <a:r>
              <a:rPr lang="ru-RU" dirty="0" smtClean="0"/>
              <a:t> за внимание</a:t>
            </a:r>
            <a:r>
              <a:rPr lang="en-US" dirty="0" smtClean="0"/>
              <a:t>!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5143504" y="3000372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</a:t>
            </a:r>
            <a:r>
              <a:rPr lang="en-US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высшей категории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525</TotalTime>
  <Words>944</Words>
  <Application>Microsoft Office PowerPoint</Application>
  <PresentationFormat>Экран (4:3)</PresentationFormat>
  <Paragraphs>66</Paragraphs>
  <Slides>12</Slides>
  <Notes>9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Стили поведения в конфликтной ситуации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Спасибо 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Your User Name</dc:creator>
  <cp:lastModifiedBy>Vanda</cp:lastModifiedBy>
  <cp:revision>43</cp:revision>
  <dcterms:created xsi:type="dcterms:W3CDTF">2012-02-09T17:27:21Z</dcterms:created>
  <dcterms:modified xsi:type="dcterms:W3CDTF">2012-03-14T07:31:48Z</dcterms:modified>
</cp:coreProperties>
</file>