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2" r:id="rId3"/>
    <p:sldId id="257" r:id="rId4"/>
    <p:sldId id="258" r:id="rId5"/>
    <p:sldId id="259" r:id="rId6"/>
    <p:sldId id="264" r:id="rId7"/>
    <p:sldId id="263" r:id="rId8"/>
    <p:sldId id="260" r:id="rId9"/>
    <p:sldId id="261" r:id="rId10"/>
    <p:sldId id="265"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7704" autoAdjust="0"/>
  </p:normalViewPr>
  <p:slideViewPr>
    <p:cSldViewPr>
      <p:cViewPr varScale="1">
        <p:scale>
          <a:sx n="98" d="100"/>
          <a:sy n="98" d="100"/>
        </p:scale>
        <p:origin x="-136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B6D27C-C086-41AA-9F1C-8A390EC2C664}" type="datetimeFigureOut">
              <a:rPr lang="ru-RU" smtClean="0"/>
              <a:pPr/>
              <a:t>14.03.2012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7EF6C9-5B10-458E-B671-BDC97AE2E718}"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55000" lnSpcReduction="20000"/>
          </a:bodyPr>
          <a:lstStyle/>
          <a:p>
            <a:endParaRPr lang="ru-RU" dirty="0"/>
          </a:p>
        </p:txBody>
      </p:sp>
      <p:sp>
        <p:nvSpPr>
          <p:cNvPr id="4" name="Номер слайда 3"/>
          <p:cNvSpPr>
            <a:spLocks noGrp="1"/>
          </p:cNvSpPr>
          <p:nvPr>
            <p:ph type="sldNum" sz="quarter" idx="10"/>
          </p:nvPr>
        </p:nvSpPr>
        <p:spPr/>
        <p:txBody>
          <a:bodyPr/>
          <a:lstStyle/>
          <a:p>
            <a:fld id="{537EF6C9-5B10-458E-B671-BDC97AE2E718}"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7500" lnSpcReduction="20000"/>
          </a:bodyPr>
          <a:lstStyle/>
          <a:p>
            <a:pPr algn="just"/>
            <a:r>
              <a:rPr lang="ru-RU" sz="1200" b="1" kern="1200" dirty="0" smtClean="0">
                <a:solidFill>
                  <a:schemeClr val="tx1"/>
                </a:solidFill>
                <a:latin typeface="+mn-lt"/>
                <a:ea typeface="+mn-ea"/>
                <a:cs typeface="+mn-cs"/>
              </a:rPr>
              <a:t>Повторение </a:t>
            </a:r>
          </a:p>
          <a:p>
            <a:pPr algn="just"/>
            <a:r>
              <a:rPr lang="ru-RU" sz="1200" kern="1200" dirty="0" smtClean="0">
                <a:solidFill>
                  <a:schemeClr val="tx1"/>
                </a:solidFill>
                <a:latin typeface="+mn-lt"/>
                <a:ea typeface="+mn-ea"/>
                <a:cs typeface="+mn-cs"/>
              </a:rPr>
              <a:t>Ваш стиль поведения в конкретном конфликте определяется той мерой, в которой вы хотите удовлетворить собственные интересы (действуя </a:t>
            </a:r>
            <a:r>
              <a:rPr lang="ru-RU" sz="1200" b="1" kern="1200" dirty="0" smtClean="0">
                <a:solidFill>
                  <a:schemeClr val="tx1"/>
                </a:solidFill>
                <a:latin typeface="+mn-lt"/>
                <a:ea typeface="+mn-ea"/>
                <a:cs typeface="+mn-cs"/>
              </a:rPr>
              <a:t>пассивно или активно</a:t>
            </a:r>
            <a:r>
              <a:rPr lang="ru-RU" sz="1200" kern="1200" dirty="0" smtClean="0">
                <a:solidFill>
                  <a:schemeClr val="tx1"/>
                </a:solidFill>
                <a:latin typeface="+mn-lt"/>
                <a:ea typeface="+mn-ea"/>
                <a:cs typeface="+mn-cs"/>
              </a:rPr>
              <a:t>) и интересы другой  стороны (действуя </a:t>
            </a:r>
            <a:r>
              <a:rPr lang="ru-RU" sz="1200" b="1" kern="1200" dirty="0" smtClean="0">
                <a:solidFill>
                  <a:schemeClr val="tx1"/>
                </a:solidFill>
                <a:latin typeface="+mn-lt"/>
                <a:ea typeface="+mn-ea"/>
                <a:cs typeface="+mn-cs"/>
              </a:rPr>
              <a:t>совместно или индивидуально</a:t>
            </a:r>
            <a:r>
              <a:rPr lang="ru-RU" sz="1200" kern="1200" dirty="0" smtClean="0">
                <a:solidFill>
                  <a:schemeClr val="tx1"/>
                </a:solidFill>
                <a:latin typeface="+mn-lt"/>
                <a:ea typeface="+mn-ea"/>
                <a:cs typeface="+mn-cs"/>
              </a:rPr>
              <a:t>). Если представить это в графической форме, то получим сетку </a:t>
            </a:r>
            <a:r>
              <a:rPr lang="ru-RU" sz="1200" kern="1200" dirty="0" err="1" smtClean="0">
                <a:solidFill>
                  <a:schemeClr val="tx1"/>
                </a:solidFill>
                <a:latin typeface="+mn-lt"/>
                <a:ea typeface="+mn-ea"/>
                <a:cs typeface="+mn-cs"/>
              </a:rPr>
              <a:t>Томаса-Килменна</a:t>
            </a:r>
            <a:r>
              <a:rPr lang="ru-RU" sz="1200" kern="1200" dirty="0" smtClean="0">
                <a:solidFill>
                  <a:schemeClr val="tx1"/>
                </a:solidFill>
                <a:latin typeface="+mn-lt"/>
                <a:ea typeface="+mn-ea"/>
                <a:cs typeface="+mn-cs"/>
              </a:rPr>
              <a:t>, позволяющую определить место и название для каждого из пяти основных стилей разрешения конфликтов. Эта сетка поможет вам определить собственный стиль или стиль любого другого человека. Начните со стороны, на которой отмечены </a:t>
            </a:r>
            <a:r>
              <a:rPr lang="ru-RU" sz="1200" b="0" kern="1200" dirty="0" smtClean="0">
                <a:solidFill>
                  <a:schemeClr val="tx1"/>
                </a:solidFill>
                <a:latin typeface="+mn-lt"/>
                <a:ea typeface="+mn-ea"/>
                <a:cs typeface="+mn-cs"/>
              </a:rPr>
              <a:t>активные и пассивные </a:t>
            </a:r>
            <a:r>
              <a:rPr lang="ru-RU" sz="1200" kern="1200" dirty="0" smtClean="0">
                <a:solidFill>
                  <a:schemeClr val="tx1"/>
                </a:solidFill>
                <a:latin typeface="+mn-lt"/>
                <a:ea typeface="+mn-ea"/>
                <a:cs typeface="+mn-cs"/>
              </a:rPr>
              <a:t>действия. Если ваша реакция </a:t>
            </a:r>
            <a:r>
              <a:rPr lang="ru-RU" sz="1200" b="1" kern="1200" dirty="0" smtClean="0">
                <a:solidFill>
                  <a:schemeClr val="tx1"/>
                </a:solidFill>
                <a:latin typeface="+mn-lt"/>
                <a:ea typeface="+mn-ea"/>
                <a:cs typeface="+mn-cs"/>
              </a:rPr>
              <a:t>пассивна</a:t>
            </a:r>
            <a:r>
              <a:rPr lang="ru-RU" sz="1200" kern="1200" dirty="0" smtClean="0">
                <a:solidFill>
                  <a:schemeClr val="tx1"/>
                </a:solidFill>
                <a:latin typeface="+mn-lt"/>
                <a:ea typeface="+mn-ea"/>
                <a:cs typeface="+mn-cs"/>
              </a:rPr>
              <a:t>, то вы будете стараться выйти из конфликта; если она </a:t>
            </a:r>
            <a:r>
              <a:rPr lang="ru-RU" sz="1200" b="1" kern="1200" dirty="0" smtClean="0">
                <a:solidFill>
                  <a:schemeClr val="tx1"/>
                </a:solidFill>
                <a:latin typeface="+mn-lt"/>
                <a:ea typeface="+mn-ea"/>
                <a:cs typeface="+mn-cs"/>
              </a:rPr>
              <a:t>активна</a:t>
            </a:r>
            <a:r>
              <a:rPr lang="ru-RU" sz="1200" kern="1200" dirty="0" smtClean="0">
                <a:solidFill>
                  <a:schemeClr val="tx1"/>
                </a:solidFill>
                <a:latin typeface="+mn-lt"/>
                <a:ea typeface="+mn-ea"/>
                <a:cs typeface="+mn-cs"/>
              </a:rPr>
              <a:t>, то вы предпримете попытки разрешить его. Такие оценки вы можете сделать для себя и для других участвующих в конфликте сторон.</a:t>
            </a:r>
          </a:p>
          <a:p>
            <a:pPr algn="just"/>
            <a:r>
              <a:rPr lang="ru-RU" sz="1200" kern="1200" dirty="0" smtClean="0">
                <a:solidFill>
                  <a:schemeClr val="tx1"/>
                </a:solidFill>
                <a:latin typeface="+mn-lt"/>
                <a:ea typeface="+mn-ea"/>
                <a:cs typeface="+mn-cs"/>
              </a:rPr>
              <a:t>Верхняя часть сетки относится к </a:t>
            </a:r>
            <a:r>
              <a:rPr lang="ru-RU" sz="1200" b="0" kern="1200" dirty="0" smtClean="0">
                <a:solidFill>
                  <a:schemeClr val="tx1"/>
                </a:solidFill>
                <a:latin typeface="+mn-lt"/>
                <a:ea typeface="+mn-ea"/>
                <a:cs typeface="+mn-cs"/>
              </a:rPr>
              <a:t>совместным действиям</a:t>
            </a:r>
            <a:r>
              <a:rPr lang="ru-RU" sz="1200" kern="1200" dirty="0" smtClean="0">
                <a:solidFill>
                  <a:schemeClr val="tx1"/>
                </a:solidFill>
                <a:latin typeface="+mn-lt"/>
                <a:ea typeface="+mn-ea"/>
                <a:cs typeface="+mn-cs"/>
              </a:rPr>
              <a:t>. Если вы предпочитаете </a:t>
            </a:r>
            <a:r>
              <a:rPr lang="ru-RU" sz="1200" b="1" kern="1200" dirty="0" smtClean="0">
                <a:solidFill>
                  <a:schemeClr val="tx1"/>
                </a:solidFill>
                <a:latin typeface="+mn-lt"/>
                <a:ea typeface="+mn-ea"/>
                <a:cs typeface="+mn-cs"/>
              </a:rPr>
              <a:t>совместные действия</a:t>
            </a:r>
            <a:r>
              <a:rPr lang="ru-RU" sz="1200" kern="1200" dirty="0" smtClean="0">
                <a:solidFill>
                  <a:schemeClr val="tx1"/>
                </a:solidFill>
                <a:latin typeface="+mn-lt"/>
                <a:ea typeface="+mn-ea"/>
                <a:cs typeface="+mn-cs"/>
              </a:rPr>
              <a:t>, то будете пытаться разрешить конфликт вместе с другим человеком или группой людей, которые в нём участвуют. Если же предпочитаете действовать </a:t>
            </a:r>
            <a:r>
              <a:rPr lang="ru-RU" sz="1200" b="1" kern="1200" dirty="0" smtClean="0">
                <a:solidFill>
                  <a:schemeClr val="tx1"/>
                </a:solidFill>
                <a:latin typeface="+mn-lt"/>
                <a:ea typeface="+mn-ea"/>
                <a:cs typeface="+mn-cs"/>
              </a:rPr>
              <a:t>индивидуально</a:t>
            </a:r>
            <a:r>
              <a:rPr lang="ru-RU" sz="1200" kern="1200" dirty="0" smtClean="0">
                <a:solidFill>
                  <a:schemeClr val="tx1"/>
                </a:solidFill>
                <a:latin typeface="+mn-lt"/>
                <a:ea typeface="+mn-ea"/>
                <a:cs typeface="+mn-cs"/>
              </a:rPr>
              <a:t>, то вы будете искать свой путь решения проблемы или путь уклонения от её решения. Степень </a:t>
            </a:r>
            <a:r>
              <a:rPr lang="ru-RU" sz="1200" kern="1200" dirty="0" err="1" smtClean="0">
                <a:solidFill>
                  <a:schemeClr val="tx1"/>
                </a:solidFill>
                <a:latin typeface="+mn-lt"/>
                <a:ea typeface="+mn-ea"/>
                <a:cs typeface="+mn-cs"/>
              </a:rPr>
              <a:t>кооперативности</a:t>
            </a:r>
            <a:r>
              <a:rPr lang="ru-RU" sz="1200" kern="1200" dirty="0" smtClean="0">
                <a:solidFill>
                  <a:schemeClr val="tx1"/>
                </a:solidFill>
                <a:latin typeface="+mn-lt"/>
                <a:ea typeface="+mn-ea"/>
                <a:cs typeface="+mn-cs"/>
              </a:rPr>
              <a:t> в поведении также легко может быть оценена для вас и для других людей.</a:t>
            </a:r>
          </a:p>
          <a:p>
            <a:pPr algn="just"/>
            <a:r>
              <a:rPr lang="ru-RU" sz="1200" kern="1200" dirty="0" smtClean="0">
                <a:solidFill>
                  <a:schemeClr val="tx1"/>
                </a:solidFill>
                <a:latin typeface="+mn-lt"/>
                <a:ea typeface="+mn-ea"/>
                <a:cs typeface="+mn-cs"/>
              </a:rPr>
              <a:t>Когда вы сложите вместе эти две части сетки, вы получите матрицу из пяти стилей со стилем компромисса в середине. Он в равных мерах включает кооперативное и индивидуальное, а также пассивное и активное поведение. Если вы внимательнее рассмотрите эти различные стили, то можете узнать тот, к которому вы обычно прибегаете в  конфликтных ситуациях. Вы можете также определить и те стили, которыми обычно пользуются связанные с вами люди. Однако в определённых условиях вы можете отдать предпочтение другому стилю. Каждый человек может в какой-то степени использовать все эти стили, но обычно имеет приоритетные. Кроме того, некоторые стили могут быть наиболее эффективными для разрешения конфликтов определённого типа. Далее мы рассмотрим каждый из упомянутых стилей и способы применения каждого из них.</a:t>
            </a:r>
          </a:p>
          <a:p>
            <a:pPr algn="just"/>
            <a:endParaRPr lang="ru-RU" dirty="0" smtClean="0"/>
          </a:p>
          <a:p>
            <a:pPr algn="just"/>
            <a:endParaRPr lang="ru-RU" dirty="0"/>
          </a:p>
        </p:txBody>
      </p:sp>
      <p:sp>
        <p:nvSpPr>
          <p:cNvPr id="4" name="Номер слайда 3"/>
          <p:cNvSpPr>
            <a:spLocks noGrp="1"/>
          </p:cNvSpPr>
          <p:nvPr>
            <p:ph type="sldNum" sz="quarter" idx="10"/>
          </p:nvPr>
        </p:nvSpPr>
        <p:spPr/>
        <p:txBody>
          <a:bodyPr/>
          <a:lstStyle/>
          <a:p>
            <a:fld id="{9A283372-475C-40DC-B602-D400BA9BB994}" type="slidenum">
              <a:rPr lang="ru-RU" smtClean="0"/>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algn="just"/>
            <a:r>
              <a:rPr lang="ru-RU" sz="1200" kern="1200" dirty="0" smtClean="0">
                <a:solidFill>
                  <a:schemeClr val="tx1"/>
                </a:solidFill>
                <a:latin typeface="+mn-lt"/>
                <a:ea typeface="+mn-ea"/>
                <a:cs typeface="+mn-cs"/>
              </a:rPr>
              <a:t>Например, кажущейся причиной конфликта на работе может быть медлительность служащего. Но эта медлительность может скрывать более глубокий конфликт, причина которого - неудовлетворённость работой (недостаточное уважение, признание или недостаточная ответственность, что отчуждает человека от его работы). Если оказывать воздействие только на поверхностные проявления, то это будет подобно всего лишь внешнему косметическому ремонту, низкая эффективность которого проявится со временем, поскольку корни проблемы останутся. </a:t>
            </a:r>
          </a:p>
          <a:p>
            <a:pPr algn="just"/>
            <a:r>
              <a:rPr lang="ru-RU" sz="1200" kern="1200" dirty="0" smtClean="0">
                <a:solidFill>
                  <a:schemeClr val="tx1"/>
                </a:solidFill>
                <a:latin typeface="+mn-lt"/>
                <a:ea typeface="+mn-ea"/>
                <a:cs typeface="+mn-cs"/>
              </a:rPr>
              <a:t>Человек может перестать быть медлительным, но тогда он будет прибегать к неосознанному саботажу, устраивая дополнительные перерывы в работе или используя в личных целях рабочее оборудование, убеждая самого себя в том, что он имеет на это право, поскольку его работа оценивается и оплачивается недостаточно. И это будет его способ получения некоторой компенсации.</a:t>
            </a:r>
            <a:endParaRPr lang="ru-RU" dirty="0"/>
          </a:p>
        </p:txBody>
      </p:sp>
      <p:sp>
        <p:nvSpPr>
          <p:cNvPr id="4" name="Номер слайда 3"/>
          <p:cNvSpPr>
            <a:spLocks noGrp="1"/>
          </p:cNvSpPr>
          <p:nvPr>
            <p:ph type="sldNum" sz="quarter" idx="10"/>
          </p:nvPr>
        </p:nvSpPr>
        <p:spPr/>
        <p:txBody>
          <a:bodyPr/>
          <a:lstStyle/>
          <a:p>
            <a:fld id="{537EF6C9-5B10-458E-B671-BDC97AE2E718}" type="slidenum">
              <a:rPr lang="ru-RU" smtClean="0"/>
              <a:pPr/>
              <a:t>4</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lvl="0" algn="just"/>
            <a:r>
              <a:rPr lang="ru-RU" sz="1200" kern="1200" dirty="0" smtClean="0">
                <a:solidFill>
                  <a:schemeClr val="tx1"/>
                </a:solidFill>
                <a:latin typeface="+mn-lt"/>
                <a:ea typeface="+mn-ea"/>
                <a:cs typeface="+mn-cs"/>
              </a:rPr>
              <a:t>Служащий в описанной выше ситуации может прямо заявить о том, что он нуждается в признании, в более высокой оценке и ответственности. Если его начальник поймет это, то он пойдет этому человеку навстречу, а в результате служащий будет в большей степени посвящать себя работе, и, таким образом, проблема медлительности будет решена с дополнительными положительными эффектами.</a:t>
            </a:r>
          </a:p>
        </p:txBody>
      </p:sp>
      <p:sp>
        <p:nvSpPr>
          <p:cNvPr id="4" name="Номер слайда 3"/>
          <p:cNvSpPr>
            <a:spLocks noGrp="1"/>
          </p:cNvSpPr>
          <p:nvPr>
            <p:ph type="sldNum" sz="quarter" idx="10"/>
          </p:nvPr>
        </p:nvSpPr>
        <p:spPr/>
        <p:txBody>
          <a:bodyPr/>
          <a:lstStyle/>
          <a:p>
            <a:fld id="{537EF6C9-5B10-458E-B671-BDC97AE2E718}" type="slidenum">
              <a:rPr lang="ru-RU" smtClean="0"/>
              <a:pPr/>
              <a:t>5</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37EF6C9-5B10-458E-B671-BDC97AE2E718}" type="slidenum">
              <a:rPr lang="ru-RU" smtClean="0"/>
              <a:pPr/>
              <a:t>7</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5B1A6CF-970F-438B-83B1-0733E61795C5}" type="datetimeFigureOut">
              <a:rPr lang="ru-RU" smtClean="0"/>
              <a:pPr/>
              <a:t>14.03.2012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3E2B9D4-7D48-4811-ACEA-79B41F43B307}" type="slidenum">
              <a:rPr lang="ru-RU" smtClean="0"/>
              <a:pPr/>
              <a:t>‹#›</a:t>
            </a:fld>
            <a:endParaRPr lang="ru-RU"/>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5B1A6CF-970F-438B-83B1-0733E61795C5}" type="datetimeFigureOut">
              <a:rPr lang="ru-RU" smtClean="0"/>
              <a:pPr/>
              <a:t>14.03.2012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3E2B9D4-7D48-4811-ACEA-79B41F43B307}" type="slidenum">
              <a:rPr lang="ru-RU" smtClean="0"/>
              <a:pPr/>
              <a:t>‹#›</a:t>
            </a:fld>
            <a:endParaRPr lang="ru-RU"/>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5B1A6CF-970F-438B-83B1-0733E61795C5}" type="datetimeFigureOut">
              <a:rPr lang="ru-RU" smtClean="0"/>
              <a:pPr/>
              <a:t>14.03.2012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3E2B9D4-7D48-4811-ACEA-79B41F43B307}" type="slidenum">
              <a:rPr lang="ru-RU" smtClean="0"/>
              <a:pPr/>
              <a:t>‹#›</a:t>
            </a:fld>
            <a:endParaRPr lang="ru-RU"/>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5B1A6CF-970F-438B-83B1-0733E61795C5}" type="datetimeFigureOut">
              <a:rPr lang="ru-RU" smtClean="0"/>
              <a:pPr/>
              <a:t>14.03.2012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3E2B9D4-7D48-4811-ACEA-79B41F43B307}" type="slidenum">
              <a:rPr lang="ru-RU" smtClean="0"/>
              <a:pPr/>
              <a:t>‹#›</a:t>
            </a:fld>
            <a:endParaRPr lang="ru-RU"/>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5B1A6CF-970F-438B-83B1-0733E61795C5}" type="datetimeFigureOut">
              <a:rPr lang="ru-RU" smtClean="0"/>
              <a:pPr/>
              <a:t>14.03.2012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3E2B9D4-7D48-4811-ACEA-79B41F43B307}" type="slidenum">
              <a:rPr lang="ru-RU" smtClean="0"/>
              <a:pPr/>
              <a:t>‹#›</a:t>
            </a:fld>
            <a:endParaRPr lang="ru-RU"/>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5B1A6CF-970F-438B-83B1-0733E61795C5}" type="datetimeFigureOut">
              <a:rPr lang="ru-RU" smtClean="0"/>
              <a:pPr/>
              <a:t>14.03.2012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3E2B9D4-7D48-4811-ACEA-79B41F43B307}" type="slidenum">
              <a:rPr lang="ru-RU" smtClean="0"/>
              <a:pPr/>
              <a:t>‹#›</a:t>
            </a:fld>
            <a:endParaRPr lang="ru-RU"/>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5B1A6CF-970F-438B-83B1-0733E61795C5}" type="datetimeFigureOut">
              <a:rPr lang="ru-RU" smtClean="0"/>
              <a:pPr/>
              <a:t>14.03.2012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3E2B9D4-7D48-4811-ACEA-79B41F43B307}" type="slidenum">
              <a:rPr lang="ru-RU" smtClean="0"/>
              <a:pPr/>
              <a:t>‹#›</a:t>
            </a:fld>
            <a:endParaRPr lang="ru-RU"/>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5B1A6CF-970F-438B-83B1-0733E61795C5}" type="datetimeFigureOut">
              <a:rPr lang="ru-RU" smtClean="0"/>
              <a:pPr/>
              <a:t>14.03.2012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3E2B9D4-7D48-4811-ACEA-79B41F43B307}" type="slidenum">
              <a:rPr lang="ru-RU" smtClean="0"/>
              <a:pPr/>
              <a:t>‹#›</a:t>
            </a:fld>
            <a:endParaRPr lang="ru-RU"/>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5B1A6CF-970F-438B-83B1-0733E61795C5}" type="datetimeFigureOut">
              <a:rPr lang="ru-RU" smtClean="0"/>
              <a:pPr/>
              <a:t>14.03.2012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3E2B9D4-7D48-4811-ACEA-79B41F43B307}" type="slidenum">
              <a:rPr lang="ru-RU" smtClean="0"/>
              <a:pPr/>
              <a:t>‹#›</a:t>
            </a:fld>
            <a:endParaRPr lang="ru-RU"/>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5B1A6CF-970F-438B-83B1-0733E61795C5}" type="datetimeFigureOut">
              <a:rPr lang="ru-RU" smtClean="0"/>
              <a:pPr/>
              <a:t>14.03.2012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3E2B9D4-7D48-4811-ACEA-79B41F43B307}" type="slidenum">
              <a:rPr lang="ru-RU" smtClean="0"/>
              <a:pPr/>
              <a:t>‹#›</a:t>
            </a:fld>
            <a:endParaRPr lang="ru-RU"/>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5B1A6CF-970F-438B-83B1-0733E61795C5}" type="datetimeFigureOut">
              <a:rPr lang="ru-RU" smtClean="0"/>
              <a:pPr/>
              <a:t>14.03.2012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3E2B9D4-7D48-4811-ACEA-79B41F43B307}" type="slidenum">
              <a:rPr lang="ru-RU" smtClean="0"/>
              <a:pPr/>
              <a:t>‹#›</a:t>
            </a:fld>
            <a:endParaRPr lang="ru-RU"/>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B1A6CF-970F-438B-83B1-0733E61795C5}" type="datetimeFigureOut">
              <a:rPr lang="ru-RU" smtClean="0"/>
              <a:pPr/>
              <a:t>14.03.2012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E2B9D4-7D48-4811-ACEA-79B41F43B307}"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dissolv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101.jpg"/>
          <p:cNvPicPr>
            <a:picLocks noChangeAspect="1"/>
          </p:cNvPicPr>
          <p:nvPr/>
        </p:nvPicPr>
        <p:blipFill>
          <a:blip r:embed="rId3"/>
          <a:stretch>
            <a:fillRect/>
          </a:stretch>
        </p:blipFill>
        <p:spPr>
          <a:xfrm>
            <a:off x="0" y="-25431"/>
            <a:ext cx="9144000" cy="6883431"/>
          </a:xfrm>
          <a:prstGeom prst="rect">
            <a:avLst/>
          </a:prstGeom>
        </p:spPr>
      </p:pic>
      <p:sp>
        <p:nvSpPr>
          <p:cNvPr id="4" name="Прямоугольник 3"/>
          <p:cNvSpPr/>
          <p:nvPr/>
        </p:nvSpPr>
        <p:spPr>
          <a:xfrm>
            <a:off x="857224" y="500042"/>
            <a:ext cx="7786742" cy="923330"/>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ru-RU"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сотрудничество</a:t>
            </a:r>
            <a:endParaRPr lang="ru-RU"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7" name="Прямоугольник 6"/>
          <p:cNvSpPr/>
          <p:nvPr/>
        </p:nvSpPr>
        <p:spPr>
          <a:xfrm>
            <a:off x="714348" y="4357694"/>
            <a:ext cx="7786742" cy="923330"/>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ru-RU"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Стиль поведения </a:t>
            </a:r>
            <a:endParaRPr lang="en-US"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lgn="ctr"/>
            <a:r>
              <a:rPr lang="ru-RU"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в конфликтной</a:t>
            </a:r>
            <a:endParaRPr lang="en-US"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lgn="ctr"/>
            <a:r>
              <a:rPr lang="ru-RU"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ситуации</a:t>
            </a:r>
            <a:endParaRPr lang="ru-RU"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2000"/>
                                        <p:tgtEl>
                                          <p:spTgt spid="7">
                                            <p:txEl>
                                              <p:pRg st="0" end="0"/>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Effect transition="in" filter="fade">
                                      <p:cBhvr>
                                        <p:cTn id="15" dur="2000"/>
                                        <p:tgtEl>
                                          <p:spTgt spid="7">
                                            <p:txEl>
                                              <p:pRg st="1" end="1"/>
                                            </p:txEl>
                                          </p:spTgt>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Effect transition="in" filter="fade">
                                      <p:cBhvr>
                                        <p:cTn id="19" dur="20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Рисунок 20" descr="102.jpg"/>
          <p:cNvPicPr>
            <a:picLocks noChangeAspect="1"/>
          </p:cNvPicPr>
          <p:nvPr/>
        </p:nvPicPr>
        <p:blipFill>
          <a:blip r:embed="rId3"/>
          <a:stretch>
            <a:fillRect/>
          </a:stretch>
        </p:blipFill>
        <p:spPr>
          <a:xfrm>
            <a:off x="0" y="-1"/>
            <a:ext cx="9144000" cy="6883431"/>
          </a:xfrm>
          <a:prstGeom prst="rect">
            <a:avLst/>
          </a:prstGeom>
        </p:spPr>
      </p:pic>
      <p:sp>
        <p:nvSpPr>
          <p:cNvPr id="5" name="Прямоугольник 4"/>
          <p:cNvSpPr/>
          <p:nvPr/>
        </p:nvSpPr>
        <p:spPr>
          <a:xfrm>
            <a:off x="714348" y="214290"/>
            <a:ext cx="7643866" cy="769441"/>
          </a:xfrm>
          <a:prstGeom prst="rect">
            <a:avLst/>
          </a:prstGeom>
        </p:spPr>
        <p:txBody>
          <a:bodyPr wrap="square">
            <a:spAutoFit/>
          </a:bodyPr>
          <a:lstStyle/>
          <a:p>
            <a:pPr algn="ctr"/>
            <a:r>
              <a:rPr lang="ru-RU" sz="44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Сетка  </a:t>
            </a:r>
            <a:r>
              <a:rPr lang="ru-RU" sz="4400" b="1" dirty="0" err="1"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Томаса-Килменна</a:t>
            </a:r>
            <a:endParaRPr lang="ru-RU" sz="4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cxnSp>
        <p:nvCxnSpPr>
          <p:cNvPr id="17" name="Прямая со стрелкой 16"/>
          <p:cNvCxnSpPr/>
          <p:nvPr/>
        </p:nvCxnSpPr>
        <p:spPr>
          <a:xfrm rot="5400000" flipH="1" flipV="1">
            <a:off x="72200" y="3213892"/>
            <a:ext cx="3286148" cy="1588"/>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a:off x="1714480" y="4857760"/>
            <a:ext cx="5214974" cy="15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28596" y="785794"/>
            <a:ext cx="923330" cy="3730765"/>
          </a:xfrm>
          <a:prstGeom prst="rect">
            <a:avLst/>
          </a:prstGeom>
          <a:noFill/>
        </p:spPr>
        <p:txBody>
          <a:bodyPr vert="vert270" wrap="none" rtlCol="0">
            <a:spAutoFit/>
          </a:bodyPr>
          <a:lstStyle/>
          <a:p>
            <a:r>
              <a:rPr lang="ru-RU" sz="2400" b="1" dirty="0" smtClean="0">
                <a:solidFill>
                  <a:schemeClr val="accent3">
                    <a:lumMod val="50000"/>
                  </a:schemeClr>
                </a:solidFill>
              </a:rPr>
              <a:t>Мера удовлетворённости  </a:t>
            </a:r>
          </a:p>
          <a:p>
            <a:r>
              <a:rPr lang="ru-RU" sz="2400" b="1" dirty="0" smtClean="0">
                <a:solidFill>
                  <a:schemeClr val="accent3">
                    <a:lumMod val="50000"/>
                  </a:schemeClr>
                </a:solidFill>
              </a:rPr>
              <a:t>собственных интересов </a:t>
            </a:r>
            <a:endParaRPr lang="ru-RU" sz="2400" b="1" dirty="0">
              <a:solidFill>
                <a:schemeClr val="accent3">
                  <a:lumMod val="50000"/>
                </a:schemeClr>
              </a:solidFill>
            </a:endParaRPr>
          </a:p>
        </p:txBody>
      </p:sp>
      <p:sp>
        <p:nvSpPr>
          <p:cNvPr id="26" name="TextBox 25"/>
          <p:cNvSpPr txBox="1"/>
          <p:nvPr/>
        </p:nvSpPr>
        <p:spPr>
          <a:xfrm>
            <a:off x="1643042" y="5072074"/>
            <a:ext cx="2559034" cy="830997"/>
          </a:xfrm>
          <a:prstGeom prst="rect">
            <a:avLst/>
          </a:prstGeom>
          <a:noFill/>
        </p:spPr>
        <p:txBody>
          <a:bodyPr wrap="none" rtlCol="0">
            <a:spAutoFit/>
          </a:bodyPr>
          <a:lstStyle/>
          <a:p>
            <a:r>
              <a:rPr lang="ru-RU" sz="2400" b="1" dirty="0" smtClean="0">
                <a:solidFill>
                  <a:srgbClr val="7030A0"/>
                </a:solidFill>
              </a:rPr>
              <a:t>Индивидуальные</a:t>
            </a:r>
          </a:p>
          <a:p>
            <a:r>
              <a:rPr lang="ru-RU" sz="2400" b="1" dirty="0" smtClean="0">
                <a:solidFill>
                  <a:srgbClr val="7030A0"/>
                </a:solidFill>
              </a:rPr>
              <a:t>действия</a:t>
            </a:r>
            <a:endParaRPr lang="ru-RU" sz="2400" b="1" dirty="0">
              <a:solidFill>
                <a:srgbClr val="7030A0"/>
              </a:solidFill>
            </a:endParaRPr>
          </a:p>
        </p:txBody>
      </p:sp>
      <p:sp>
        <p:nvSpPr>
          <p:cNvPr id="27" name="TextBox 26"/>
          <p:cNvSpPr txBox="1"/>
          <p:nvPr/>
        </p:nvSpPr>
        <p:spPr>
          <a:xfrm>
            <a:off x="4929190" y="5143512"/>
            <a:ext cx="1832553" cy="830997"/>
          </a:xfrm>
          <a:prstGeom prst="rect">
            <a:avLst/>
          </a:prstGeom>
          <a:noFill/>
        </p:spPr>
        <p:txBody>
          <a:bodyPr wrap="none" rtlCol="0">
            <a:spAutoFit/>
          </a:bodyPr>
          <a:lstStyle/>
          <a:p>
            <a:r>
              <a:rPr lang="ru-RU" sz="2400" b="1" dirty="0" smtClean="0">
                <a:solidFill>
                  <a:srgbClr val="7030A0"/>
                </a:solidFill>
              </a:rPr>
              <a:t>Совместные</a:t>
            </a:r>
          </a:p>
          <a:p>
            <a:r>
              <a:rPr lang="ru-RU" sz="2400" b="1" dirty="0" smtClean="0">
                <a:solidFill>
                  <a:srgbClr val="7030A0"/>
                </a:solidFill>
              </a:rPr>
              <a:t>действия</a:t>
            </a:r>
            <a:endParaRPr lang="ru-RU" sz="2400" b="1" dirty="0">
              <a:solidFill>
                <a:srgbClr val="7030A0"/>
              </a:solidFill>
            </a:endParaRPr>
          </a:p>
        </p:txBody>
      </p:sp>
      <p:sp>
        <p:nvSpPr>
          <p:cNvPr id="29" name="TextBox 28"/>
          <p:cNvSpPr txBox="1"/>
          <p:nvPr/>
        </p:nvSpPr>
        <p:spPr>
          <a:xfrm>
            <a:off x="7000892" y="1214422"/>
            <a:ext cx="1510350" cy="830997"/>
          </a:xfrm>
          <a:prstGeom prst="rect">
            <a:avLst/>
          </a:prstGeom>
          <a:noFill/>
        </p:spPr>
        <p:txBody>
          <a:bodyPr wrap="none" rtlCol="0">
            <a:spAutoFit/>
          </a:bodyPr>
          <a:lstStyle/>
          <a:p>
            <a:r>
              <a:rPr lang="ru-RU" sz="2400" b="1" dirty="0" smtClean="0">
                <a:solidFill>
                  <a:srgbClr val="7030A0"/>
                </a:solidFill>
              </a:rPr>
              <a:t>Активные</a:t>
            </a:r>
          </a:p>
          <a:p>
            <a:r>
              <a:rPr lang="ru-RU" sz="2400" b="1" dirty="0" smtClean="0">
                <a:solidFill>
                  <a:srgbClr val="7030A0"/>
                </a:solidFill>
              </a:rPr>
              <a:t>действия</a:t>
            </a:r>
            <a:endParaRPr lang="ru-RU" sz="2400" b="1" dirty="0">
              <a:solidFill>
                <a:srgbClr val="7030A0"/>
              </a:solidFill>
            </a:endParaRPr>
          </a:p>
        </p:txBody>
      </p:sp>
      <p:sp>
        <p:nvSpPr>
          <p:cNvPr id="30" name="TextBox 29"/>
          <p:cNvSpPr txBox="1"/>
          <p:nvPr/>
        </p:nvSpPr>
        <p:spPr>
          <a:xfrm>
            <a:off x="7072330" y="3286124"/>
            <a:ext cx="1652825" cy="830997"/>
          </a:xfrm>
          <a:prstGeom prst="rect">
            <a:avLst/>
          </a:prstGeom>
          <a:noFill/>
        </p:spPr>
        <p:txBody>
          <a:bodyPr wrap="none" rtlCol="0">
            <a:spAutoFit/>
          </a:bodyPr>
          <a:lstStyle/>
          <a:p>
            <a:r>
              <a:rPr lang="ru-RU" sz="2400" b="1" dirty="0" smtClean="0">
                <a:solidFill>
                  <a:srgbClr val="7030A0"/>
                </a:solidFill>
              </a:rPr>
              <a:t>Пассивные</a:t>
            </a:r>
          </a:p>
          <a:p>
            <a:r>
              <a:rPr lang="ru-RU" sz="2400" b="1" dirty="0" smtClean="0">
                <a:solidFill>
                  <a:srgbClr val="7030A0"/>
                </a:solidFill>
              </a:rPr>
              <a:t>действия</a:t>
            </a:r>
            <a:endParaRPr lang="ru-RU" sz="2400" b="1" dirty="0">
              <a:solidFill>
                <a:srgbClr val="7030A0"/>
              </a:solidFill>
            </a:endParaRPr>
          </a:p>
        </p:txBody>
      </p:sp>
      <p:sp>
        <p:nvSpPr>
          <p:cNvPr id="32" name="Прямоугольник 31"/>
          <p:cNvSpPr/>
          <p:nvPr/>
        </p:nvSpPr>
        <p:spPr>
          <a:xfrm>
            <a:off x="1357290" y="5929330"/>
            <a:ext cx="6929486" cy="461665"/>
          </a:xfrm>
          <a:prstGeom prst="rect">
            <a:avLst/>
          </a:prstGeom>
        </p:spPr>
        <p:txBody>
          <a:bodyPr wrap="square">
            <a:spAutoFit/>
          </a:bodyPr>
          <a:lstStyle/>
          <a:p>
            <a:r>
              <a:rPr lang="ru-RU" sz="2400" b="1" dirty="0" smtClean="0">
                <a:solidFill>
                  <a:schemeClr val="accent3">
                    <a:lumMod val="50000"/>
                  </a:schemeClr>
                </a:solidFill>
              </a:rPr>
              <a:t>Мера удовлетворённости интересов партнёра </a:t>
            </a:r>
            <a:endParaRPr lang="ru-RU" sz="2400" b="1" dirty="0">
              <a:solidFill>
                <a:schemeClr val="accent3">
                  <a:lumMod val="50000"/>
                </a:schemeClr>
              </a:solidFill>
            </a:endParaRPr>
          </a:p>
        </p:txBody>
      </p:sp>
      <p:sp>
        <p:nvSpPr>
          <p:cNvPr id="34" name="TextBox 33"/>
          <p:cNvSpPr txBox="1"/>
          <p:nvPr/>
        </p:nvSpPr>
        <p:spPr>
          <a:xfrm>
            <a:off x="2357422" y="1857364"/>
            <a:ext cx="1713931" cy="461665"/>
          </a:xfrm>
          <a:prstGeom prst="rect">
            <a:avLst/>
          </a:prstGeom>
          <a:noFill/>
        </p:spPr>
        <p:txBody>
          <a:bodyPr wrap="none" rtlCol="0">
            <a:spAutoFit/>
          </a:bodyPr>
          <a:lstStyle/>
          <a:p>
            <a:r>
              <a:rPr lang="ru-RU" sz="2400" b="1" dirty="0" smtClean="0">
                <a:solidFill>
                  <a:srgbClr val="C00000"/>
                </a:solidFill>
                <a:latin typeface="Monotype Corsiva" pitchFamily="66" charset="0"/>
              </a:rPr>
              <a:t>Соревнование</a:t>
            </a:r>
            <a:endParaRPr lang="ru-RU" sz="2400" b="1" dirty="0">
              <a:solidFill>
                <a:srgbClr val="C00000"/>
              </a:solidFill>
              <a:latin typeface="Monotype Corsiva" pitchFamily="66" charset="0"/>
            </a:endParaRPr>
          </a:p>
        </p:txBody>
      </p:sp>
      <p:sp>
        <p:nvSpPr>
          <p:cNvPr id="35" name="TextBox 34"/>
          <p:cNvSpPr txBox="1"/>
          <p:nvPr/>
        </p:nvSpPr>
        <p:spPr>
          <a:xfrm>
            <a:off x="3214678" y="1643050"/>
            <a:ext cx="2928958" cy="369332"/>
          </a:xfrm>
          <a:prstGeom prst="rect">
            <a:avLst/>
          </a:prstGeom>
          <a:noFill/>
        </p:spPr>
        <p:txBody>
          <a:bodyPr wrap="square" rtlCol="0">
            <a:spAutoFit/>
          </a:bodyPr>
          <a:lstStyle/>
          <a:p>
            <a:endParaRPr lang="ru-RU" dirty="0"/>
          </a:p>
        </p:txBody>
      </p:sp>
      <p:sp>
        <p:nvSpPr>
          <p:cNvPr id="37" name="TextBox 36"/>
          <p:cNvSpPr txBox="1"/>
          <p:nvPr/>
        </p:nvSpPr>
        <p:spPr>
          <a:xfrm>
            <a:off x="4429124" y="2000240"/>
            <a:ext cx="3571900" cy="707886"/>
          </a:xfrm>
          <a:prstGeom prst="rect">
            <a:avLst/>
          </a:prstGeom>
          <a:noFill/>
        </p:spPr>
        <p:txBody>
          <a:bodyPr wrap="square" rtlCol="0">
            <a:spAutoFit/>
          </a:bodyPr>
          <a:lstStyle/>
          <a:p>
            <a:r>
              <a:rPr lang="ru-RU" sz="4000" b="1" dirty="0" smtClean="0">
                <a:solidFill>
                  <a:srgbClr val="00B050"/>
                </a:solidFill>
                <a:latin typeface="Monotype Corsiva" pitchFamily="66" charset="0"/>
              </a:rPr>
              <a:t>Сотрудничество</a:t>
            </a:r>
            <a:endParaRPr lang="ru-RU" sz="4000" b="1" dirty="0">
              <a:solidFill>
                <a:srgbClr val="00B050"/>
              </a:solidFill>
              <a:latin typeface="Monotype Corsiva" pitchFamily="66" charset="0"/>
            </a:endParaRPr>
          </a:p>
        </p:txBody>
      </p:sp>
      <p:sp>
        <p:nvSpPr>
          <p:cNvPr id="38" name="TextBox 37"/>
          <p:cNvSpPr txBox="1"/>
          <p:nvPr/>
        </p:nvSpPr>
        <p:spPr>
          <a:xfrm>
            <a:off x="3357554" y="3000372"/>
            <a:ext cx="2428892" cy="523220"/>
          </a:xfrm>
          <a:prstGeom prst="rect">
            <a:avLst/>
          </a:prstGeom>
          <a:noFill/>
        </p:spPr>
        <p:txBody>
          <a:bodyPr wrap="square" rtlCol="0">
            <a:spAutoFit/>
          </a:bodyPr>
          <a:lstStyle/>
          <a:p>
            <a:r>
              <a:rPr lang="ru-RU" sz="2800" b="1" dirty="0" smtClean="0">
                <a:solidFill>
                  <a:schemeClr val="accent2">
                    <a:lumMod val="50000"/>
                  </a:schemeClr>
                </a:solidFill>
                <a:latin typeface="Monotype Corsiva" pitchFamily="66" charset="0"/>
              </a:rPr>
              <a:t>Компромисс</a:t>
            </a:r>
            <a:endParaRPr lang="ru-RU" sz="2800" b="1" dirty="0">
              <a:solidFill>
                <a:schemeClr val="accent2">
                  <a:lumMod val="50000"/>
                </a:schemeClr>
              </a:solidFill>
              <a:latin typeface="Monotype Corsiva" pitchFamily="66" charset="0"/>
            </a:endParaRPr>
          </a:p>
        </p:txBody>
      </p:sp>
      <p:sp>
        <p:nvSpPr>
          <p:cNvPr id="40" name="TextBox 39"/>
          <p:cNvSpPr txBox="1"/>
          <p:nvPr/>
        </p:nvSpPr>
        <p:spPr>
          <a:xfrm>
            <a:off x="1785918" y="4071942"/>
            <a:ext cx="1558440" cy="892552"/>
          </a:xfrm>
          <a:prstGeom prst="rect">
            <a:avLst/>
          </a:prstGeom>
          <a:noFill/>
        </p:spPr>
        <p:txBody>
          <a:bodyPr wrap="none" rtlCol="0">
            <a:spAutoFit/>
          </a:bodyPr>
          <a:lstStyle/>
          <a:p>
            <a:r>
              <a:rPr lang="ru-RU" sz="2800" b="1" dirty="0" smtClean="0">
                <a:solidFill>
                  <a:srgbClr val="0070C0"/>
                </a:solidFill>
                <a:latin typeface="Monotype Corsiva" pitchFamily="66" charset="0"/>
              </a:rPr>
              <a:t>Избегание</a:t>
            </a:r>
          </a:p>
          <a:p>
            <a:endParaRPr lang="ru-RU" sz="2400" b="1" dirty="0">
              <a:latin typeface="Monotype Corsiva" pitchFamily="66" charset="0"/>
            </a:endParaRPr>
          </a:p>
        </p:txBody>
      </p:sp>
      <p:sp>
        <p:nvSpPr>
          <p:cNvPr id="41" name="Прямоугольник 40"/>
          <p:cNvSpPr/>
          <p:nvPr/>
        </p:nvSpPr>
        <p:spPr>
          <a:xfrm>
            <a:off x="4643438" y="4071942"/>
            <a:ext cx="2015295" cy="830997"/>
          </a:xfrm>
          <a:prstGeom prst="rect">
            <a:avLst/>
          </a:prstGeom>
        </p:spPr>
        <p:txBody>
          <a:bodyPr wrap="none">
            <a:spAutoFit/>
          </a:bodyPr>
          <a:lstStyle/>
          <a:p>
            <a:r>
              <a:rPr lang="ru-RU" sz="2400" b="1" dirty="0" smtClean="0">
                <a:solidFill>
                  <a:srgbClr val="734D71"/>
                </a:solidFill>
                <a:latin typeface="Monotype Corsiva" pitchFamily="66" charset="0"/>
              </a:rPr>
              <a:t>Приспособление</a:t>
            </a:r>
          </a:p>
          <a:p>
            <a:endParaRPr lang="ru-RU" sz="2400" b="1" dirty="0" smtClean="0">
              <a:solidFill>
                <a:srgbClr val="734D71"/>
              </a:solidFill>
              <a:latin typeface="Monotype Corsiva" pitchFamily="66" charset="0"/>
            </a:endParaRPr>
          </a:p>
        </p:txBody>
      </p:sp>
      <p:cxnSp>
        <p:nvCxnSpPr>
          <p:cNvPr id="45" name="Прямая соединительная линия 44"/>
          <p:cNvCxnSpPr/>
          <p:nvPr/>
        </p:nvCxnSpPr>
        <p:spPr>
          <a:xfrm rot="5400000" flipH="1" flipV="1">
            <a:off x="3749669" y="4179099"/>
            <a:ext cx="1358116"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Прямая соединительная линия 47"/>
          <p:cNvCxnSpPr>
            <a:endCxn id="38" idx="1"/>
          </p:cNvCxnSpPr>
          <p:nvPr/>
        </p:nvCxnSpPr>
        <p:spPr>
          <a:xfrm flipV="1">
            <a:off x="1714480" y="3261982"/>
            <a:ext cx="1643074" cy="24142"/>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p:cNvCxnSpPr/>
          <p:nvPr/>
        </p:nvCxnSpPr>
        <p:spPr>
          <a:xfrm>
            <a:off x="5357818" y="3286124"/>
            <a:ext cx="178595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Прямая соединительная линия 56"/>
          <p:cNvCxnSpPr/>
          <p:nvPr/>
        </p:nvCxnSpPr>
        <p:spPr>
          <a:xfrm rot="5400000" flipH="1" flipV="1">
            <a:off x="3750463" y="2464587"/>
            <a:ext cx="1357322"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7">
                                            <p:txEl>
                                              <p:pRg st="0" end="0"/>
                                            </p:txEl>
                                          </p:spTgt>
                                        </p:tgtEl>
                                        <p:attrNameLst>
                                          <p:attrName>style.visibility</p:attrName>
                                        </p:attrNameLst>
                                      </p:cBhvr>
                                      <p:to>
                                        <p:strVal val="visible"/>
                                      </p:to>
                                    </p:set>
                                    <p:anim calcmode="lin" valueType="num">
                                      <p:cBhvr additive="base">
                                        <p:cTn id="7" dur="500" fill="hold"/>
                                        <p:tgtEl>
                                          <p:spTgt spid="3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descr="103.jpg"/>
          <p:cNvPicPr>
            <a:picLocks noChangeAspect="1"/>
          </p:cNvPicPr>
          <p:nvPr/>
        </p:nvPicPr>
        <p:blipFill>
          <a:blip r:embed="rId2"/>
          <a:stretch>
            <a:fillRect/>
          </a:stretch>
        </p:blipFill>
        <p:spPr>
          <a:xfrm>
            <a:off x="0" y="-1"/>
            <a:ext cx="9144000" cy="6883431"/>
          </a:xfrm>
          <a:prstGeom prst="rect">
            <a:avLst/>
          </a:prstGeom>
        </p:spPr>
      </p:pic>
      <p:sp>
        <p:nvSpPr>
          <p:cNvPr id="7" name="Прямоугольник 6"/>
          <p:cNvSpPr/>
          <p:nvPr/>
        </p:nvSpPr>
        <p:spPr>
          <a:xfrm>
            <a:off x="357158" y="500042"/>
            <a:ext cx="8143932" cy="2585323"/>
          </a:xfrm>
          <a:prstGeom prst="rect">
            <a:avLst/>
          </a:prstGeom>
        </p:spPr>
        <p:txBody>
          <a:bodyPr wrap="square">
            <a:spAutoFit/>
          </a:bodyPr>
          <a:lstStyle/>
          <a:p>
            <a:pPr lvl="0"/>
            <a:r>
              <a:rPr lang="ru-RU" sz="2400" b="1" dirty="0" smtClean="0"/>
              <a:t>Этот стиль требует более длительной работы по сравнению с другими, т.к. сначала открыто обсуждаются нужды, заботы и интересы обеих сторон. Если есть время и решение проблемы имеет важное значение, то это хороший способ поиска взаимовыгодного результата и удовлетворения интересов всех сторон. </a:t>
            </a:r>
          </a:p>
          <a:p>
            <a:endParaRPr lang="ru-RU" dirty="0"/>
          </a:p>
        </p:txBody>
      </p:sp>
      <p:pic>
        <p:nvPicPr>
          <p:cNvPr id="8" name="Picture 3"/>
          <p:cNvPicPr>
            <a:picLocks noChangeAspect="1" noChangeArrowheads="1"/>
          </p:cNvPicPr>
          <p:nvPr/>
        </p:nvPicPr>
        <p:blipFill>
          <a:blip r:embed="rId3" cstate="print"/>
          <a:srcRect/>
          <a:stretch>
            <a:fillRect/>
          </a:stretch>
        </p:blipFill>
        <p:spPr bwMode="auto">
          <a:xfrm>
            <a:off x="5429256" y="4000504"/>
            <a:ext cx="3006199" cy="20002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style>
          <a:lnRef idx="3">
            <a:schemeClr val="lt1"/>
          </a:lnRef>
          <a:fillRef idx="1">
            <a:schemeClr val="accent1"/>
          </a:fillRef>
          <a:effectRef idx="1">
            <a:schemeClr val="accent1"/>
          </a:effectRef>
          <a:fontRef idx="minor">
            <a:schemeClr val="lt1"/>
          </a:fontRef>
        </p:style>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104.jpg"/>
          <p:cNvPicPr>
            <a:picLocks noChangeAspect="1"/>
          </p:cNvPicPr>
          <p:nvPr/>
        </p:nvPicPr>
        <p:blipFill>
          <a:blip r:embed="rId3"/>
          <a:stretch>
            <a:fillRect/>
          </a:stretch>
        </p:blipFill>
        <p:spPr>
          <a:xfrm>
            <a:off x="0" y="-1"/>
            <a:ext cx="9144000" cy="6883431"/>
          </a:xfrm>
          <a:prstGeom prst="rect">
            <a:avLst/>
          </a:prstGeom>
        </p:spPr>
      </p:pic>
      <p:sp>
        <p:nvSpPr>
          <p:cNvPr id="4" name="Содержимое 3"/>
          <p:cNvSpPr>
            <a:spLocks noGrp="1"/>
          </p:cNvSpPr>
          <p:nvPr>
            <p:ph idx="1"/>
          </p:nvPr>
        </p:nvSpPr>
        <p:spPr>
          <a:xfrm>
            <a:off x="4500562" y="0"/>
            <a:ext cx="4643438" cy="6740307"/>
          </a:xfrm>
          <a:prstGeom prst="rect">
            <a:avLst/>
          </a:prstGeom>
        </p:spPr>
        <p:txBody>
          <a:bodyPr wrap="square">
            <a:spAutoFit/>
          </a:bodyPr>
          <a:lstStyle/>
          <a:p>
            <a:r>
              <a:rPr lang="ru-RU" sz="2400" dirty="0" smtClean="0"/>
              <a:t>Сотрудничество особенно эффективно, когда стороны имеют различные скрытые нужды и трудно определить источник неудовлетворённости. Кажется, что люди хотят одного и того же или имеют противоположные взгляды на  будущее. Это является непосредственным источником конфликта. Однако существует различие между внешними декларациями и скрытыми интересами или нуждами, которые служат истинными причинами конфликтной ситуации. </a:t>
            </a:r>
            <a:endParaRPr lang="ru-RU" sz="24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105.jpg"/>
          <p:cNvPicPr>
            <a:picLocks noChangeAspect="1"/>
          </p:cNvPicPr>
          <p:nvPr/>
        </p:nvPicPr>
        <p:blipFill>
          <a:blip r:embed="rId3"/>
          <a:stretch>
            <a:fillRect/>
          </a:stretch>
        </p:blipFill>
        <p:spPr>
          <a:xfrm>
            <a:off x="0" y="-1"/>
            <a:ext cx="9144000" cy="6883431"/>
          </a:xfrm>
          <a:prstGeom prst="rect">
            <a:avLst/>
          </a:prstGeom>
        </p:spPr>
      </p:pic>
      <p:sp>
        <p:nvSpPr>
          <p:cNvPr id="3" name="Содержимое 2"/>
          <p:cNvSpPr>
            <a:spLocks noGrp="1"/>
          </p:cNvSpPr>
          <p:nvPr>
            <p:ph idx="1"/>
          </p:nvPr>
        </p:nvSpPr>
        <p:spPr>
          <a:xfrm>
            <a:off x="3286116" y="357166"/>
            <a:ext cx="5643570" cy="3143272"/>
          </a:xfrm>
        </p:spPr>
        <p:txBody>
          <a:bodyPr>
            <a:noAutofit/>
          </a:bodyPr>
          <a:lstStyle/>
          <a:p>
            <a:pPr>
              <a:lnSpc>
                <a:spcPct val="120000"/>
              </a:lnSpc>
            </a:pPr>
            <a:r>
              <a:rPr lang="ru-RU" sz="2200" dirty="0" smtClean="0"/>
              <a:t>Стиль сотрудничества побуждает стороны к открытому обсуждению их нужд и желаний.</a:t>
            </a:r>
          </a:p>
          <a:p>
            <a:pPr lvl="0">
              <a:lnSpc>
                <a:spcPct val="120000"/>
              </a:lnSpc>
            </a:pPr>
            <a:r>
              <a:rPr lang="ru-RU" sz="2200" dirty="0" smtClean="0"/>
              <a:t>Для достижения успеха необходимо затратить некоторое время на поиск скрытых нужд, чтобы  определить способ удовлетворения истинных желаний обеих сторон. </a:t>
            </a:r>
            <a:endParaRPr lang="ru-RU" sz="2200" dirty="0"/>
          </a:p>
        </p:txBody>
      </p:sp>
      <p:sp>
        <p:nvSpPr>
          <p:cNvPr id="6" name="Прямоугольник 5"/>
          <p:cNvSpPr/>
          <p:nvPr/>
        </p:nvSpPr>
        <p:spPr>
          <a:xfrm>
            <a:off x="3643306" y="3857628"/>
            <a:ext cx="5072098" cy="1785104"/>
          </a:xfrm>
          <a:prstGeom prst="rect">
            <a:avLst/>
          </a:prstGeom>
        </p:spPr>
        <p:txBody>
          <a:bodyPr wrap="square">
            <a:spAutoFit/>
          </a:bodyPr>
          <a:lstStyle/>
          <a:p>
            <a:pPr lvl="0"/>
            <a:r>
              <a:rPr lang="ru-RU" sz="2200" b="1" dirty="0" smtClean="0"/>
              <a:t>Когда оппоненты понимают, в чём состоит причина конфликта, то имеется возможность вместе искать новые альтернативы или выработать приемлемые компромиссы. </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1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106.jpg"/>
          <p:cNvPicPr>
            <a:picLocks noChangeAspect="1"/>
          </p:cNvPicPr>
          <p:nvPr/>
        </p:nvPicPr>
        <p:blipFill>
          <a:blip r:embed="rId2"/>
          <a:stretch>
            <a:fillRect/>
          </a:stretch>
        </p:blipFill>
        <p:spPr>
          <a:xfrm>
            <a:off x="0" y="-1"/>
            <a:ext cx="9144000" cy="6883431"/>
          </a:xfrm>
          <a:prstGeom prst="rect">
            <a:avLst/>
          </a:prstGeom>
        </p:spPr>
      </p:pic>
      <p:sp>
        <p:nvSpPr>
          <p:cNvPr id="2" name="Заголовок 1"/>
          <p:cNvSpPr>
            <a:spLocks noGrp="1"/>
          </p:cNvSpPr>
          <p:nvPr>
            <p:ph type="title"/>
          </p:nvPr>
        </p:nvSpPr>
        <p:spPr/>
        <p:txBody>
          <a:bodyPr>
            <a:noAutofit/>
          </a:bodyPr>
          <a:lstStyle/>
          <a:p>
            <a:pPr lvl="0"/>
            <a:r>
              <a:rPr lang="ru-RU" sz="3200" b="1" dirty="0" smtClean="0">
                <a:solidFill>
                  <a:schemeClr val="accent6">
                    <a:lumMod val="50000"/>
                  </a:schemeClr>
                </a:solidFill>
                <a:latin typeface="Monotype Corsiva" pitchFamily="66" charset="0"/>
              </a:rPr>
              <a:t>Сотрудничество рекомендуется использовать в следующих ситуациях:</a:t>
            </a:r>
            <a:r>
              <a:rPr lang="ru-RU" sz="3200" b="1" dirty="0" smtClean="0">
                <a:latin typeface="Monotype Corsiva" pitchFamily="66" charset="0"/>
              </a:rPr>
              <a:t/>
            </a:r>
            <a:br>
              <a:rPr lang="ru-RU" sz="3200" b="1" dirty="0" smtClean="0">
                <a:latin typeface="Monotype Corsiva" pitchFamily="66" charset="0"/>
              </a:rPr>
            </a:br>
            <a:endParaRPr lang="ru-RU" sz="3200" b="1" dirty="0">
              <a:latin typeface="Monotype Corsiva" pitchFamily="66" charset="0"/>
            </a:endParaRPr>
          </a:p>
        </p:txBody>
      </p:sp>
      <p:sp>
        <p:nvSpPr>
          <p:cNvPr id="6" name="Содержимое 5"/>
          <p:cNvSpPr>
            <a:spLocks noGrp="1"/>
          </p:cNvSpPr>
          <p:nvPr>
            <p:ph idx="1"/>
          </p:nvPr>
        </p:nvSpPr>
        <p:spPr>
          <a:xfrm>
            <a:off x="4286248" y="1357298"/>
            <a:ext cx="4000528" cy="5357826"/>
          </a:xfrm>
        </p:spPr>
        <p:txBody>
          <a:bodyPr>
            <a:normAutofit fontScale="62500" lnSpcReduction="20000"/>
          </a:bodyPr>
          <a:lstStyle/>
          <a:p>
            <a:pPr lvl="0">
              <a:lnSpc>
                <a:spcPct val="120000"/>
              </a:lnSpc>
            </a:pPr>
            <a:r>
              <a:rPr lang="ru-RU" dirty="0" smtClean="0"/>
              <a:t>решение проблемы очень важно для обеих сторон и никто не хочет полностью от него устраниться; </a:t>
            </a:r>
          </a:p>
          <a:p>
            <a:pPr lvl="0">
              <a:lnSpc>
                <a:spcPct val="120000"/>
              </a:lnSpc>
            </a:pPr>
            <a:r>
              <a:rPr lang="ru-RU" dirty="0" smtClean="0"/>
              <a:t>имеются тесные, длительные и взаимозависимые отношения с другой стороной;</a:t>
            </a:r>
          </a:p>
          <a:p>
            <a:pPr lvl="0">
              <a:lnSpc>
                <a:spcPct val="120000"/>
              </a:lnSpc>
            </a:pPr>
            <a:r>
              <a:rPr lang="ru-RU" dirty="0" smtClean="0"/>
              <a:t>есть время поработать над возникшей проблемой (это хороший подход к разрешению конфликтов на почве долгосрочных проектов); </a:t>
            </a:r>
          </a:p>
          <a:p>
            <a:pPr lvl="0">
              <a:lnSpc>
                <a:spcPct val="120000"/>
              </a:lnSpc>
            </a:pPr>
            <a:r>
              <a:rPr lang="ru-RU" dirty="0" smtClean="0"/>
              <a:t>оппоненты ориентируются в проблеме и желания обеих сторон известны. </a:t>
            </a:r>
          </a:p>
          <a:p>
            <a:pPr marL="514350" indent="-514350">
              <a:lnSpc>
                <a:spcPct val="120000"/>
              </a:lnSpc>
            </a:pPr>
            <a:endParaRPr lang="ru-RU"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1000"/>
                                        <p:tgtEl>
                                          <p:spTgt spid="6">
                                            <p:txEl>
                                              <p:pRg st="0" end="0"/>
                                            </p:txEl>
                                          </p:spTgt>
                                        </p:tgtEl>
                                      </p:cBhvr>
                                    </p:animEffect>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fade">
                                      <p:cBhvr>
                                        <p:cTn id="16" dur="1000"/>
                                        <p:tgtEl>
                                          <p:spTgt spid="6">
                                            <p:txEl>
                                              <p:pRg st="1" end="1"/>
                                            </p:txEl>
                                          </p:spTgt>
                                        </p:tgtEl>
                                      </p:cBhvr>
                                    </p:animEffect>
                                  </p:childTnLst>
                                </p:cTn>
                              </p:par>
                            </p:childTnLst>
                          </p:cTn>
                        </p:par>
                        <p:par>
                          <p:cTn id="17" fill="hold">
                            <p:stCondLst>
                              <p:cond delay="2500"/>
                            </p:stCondLst>
                            <p:childTnLst>
                              <p:par>
                                <p:cTn id="18" presetID="10" presetClass="entr" presetSubtype="0" fill="hold" nodeType="after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fade">
                                      <p:cBhvr>
                                        <p:cTn id="20" dur="1000"/>
                                        <p:tgtEl>
                                          <p:spTgt spid="6">
                                            <p:txEl>
                                              <p:pRg st="2" end="2"/>
                                            </p:txEl>
                                          </p:spTgt>
                                        </p:tgtEl>
                                      </p:cBhvr>
                                    </p:animEffect>
                                  </p:childTnLst>
                                </p:cTn>
                              </p:par>
                            </p:childTnLst>
                          </p:cTn>
                        </p:par>
                        <p:par>
                          <p:cTn id="21" fill="hold">
                            <p:stCondLst>
                              <p:cond delay="3500"/>
                            </p:stCondLst>
                            <p:childTnLst>
                              <p:par>
                                <p:cTn id="22" presetID="10" presetClass="entr" presetSubtype="0" fill="hold" nodeType="after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Effect transition="in" filter="fade">
                                      <p:cBhvr>
                                        <p:cTn id="24" dur="1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107.jpg"/>
          <p:cNvPicPr>
            <a:picLocks noChangeAspect="1"/>
          </p:cNvPicPr>
          <p:nvPr/>
        </p:nvPicPr>
        <p:blipFill>
          <a:blip r:embed="rId3"/>
          <a:stretch>
            <a:fillRect/>
          </a:stretch>
        </p:blipFill>
        <p:spPr>
          <a:xfrm>
            <a:off x="0" y="-1"/>
            <a:ext cx="9144000" cy="6883431"/>
          </a:xfrm>
          <a:prstGeom prst="rect">
            <a:avLst/>
          </a:prstGeom>
        </p:spPr>
      </p:pic>
      <p:sp>
        <p:nvSpPr>
          <p:cNvPr id="1029" name="Rectangle 5"/>
          <p:cNvSpPr>
            <a:spLocks noChangeArrowheads="1"/>
          </p:cNvSpPr>
          <p:nvPr/>
        </p:nvSpPr>
        <p:spPr bwMode="auto">
          <a:xfrm>
            <a:off x="357158" y="357166"/>
            <a:ext cx="7786710" cy="256993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buFontTx/>
              <a:buChar char="•"/>
            </a:pPr>
            <a:r>
              <a:rPr lang="ru-RU" sz="2300" dirty="0" smtClean="0"/>
              <a:t>Оппоненты хотят поставить на обсуждение некоторые идеи и потрудиться над выработкой решения;</a:t>
            </a:r>
          </a:p>
          <a:p>
            <a:pPr marL="0" marR="0" lvl="0" indent="0" algn="l" defTabSz="914400" rtl="0" eaLnBrk="1" fontAlgn="base" latinLnBrk="0" hangingPunct="1">
              <a:spcBef>
                <a:spcPct val="0"/>
              </a:spcBef>
              <a:spcAft>
                <a:spcPct val="0"/>
              </a:spcAft>
              <a:buClrTx/>
              <a:buSzTx/>
              <a:buFontTx/>
              <a:buChar char="•"/>
              <a:tabLst/>
            </a:pPr>
            <a:r>
              <a:rPr lang="ru-RU" sz="2300" dirty="0" smtClean="0">
                <a:latin typeface="Times New Roman" pitchFamily="18" charset="0"/>
                <a:ea typeface="Calibri" pitchFamily="34" charset="0"/>
                <a:cs typeface="Times New Roman" pitchFamily="18" charset="0"/>
              </a:rPr>
              <a:t>о</a:t>
            </a:r>
            <a:r>
              <a:rPr kumimoji="0" lang="ru-RU" sz="2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бе</a:t>
            </a:r>
            <a:r>
              <a:rPr kumimoji="0" lang="ru-RU" sz="230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стороны</a:t>
            </a:r>
            <a:r>
              <a:rPr kumimoji="0" lang="ru-RU" sz="2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способны изложить суть своих интересов и выслушать друг друга;</a:t>
            </a:r>
            <a:endParaRPr kumimoji="0" lang="ru-RU" sz="23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spcBef>
                <a:spcPct val="0"/>
              </a:spcBef>
              <a:spcAft>
                <a:spcPct val="0"/>
              </a:spcAft>
              <a:buClrTx/>
              <a:buSzTx/>
              <a:buFontTx/>
              <a:buChar char="•"/>
              <a:tabLst/>
            </a:pPr>
            <a:r>
              <a:rPr kumimoji="0" lang="ru-RU" sz="23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вовлечённые в конфликт стороны обладают равной властью или способны игнорировать разницу в положении для того, чтобы на равных искать решение проблемы. </a:t>
            </a:r>
            <a:endParaRPr kumimoji="0" lang="ru-RU" sz="23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9">
                                            <p:txEl>
                                              <p:pRg st="0" end="0"/>
                                            </p:txEl>
                                          </p:spTgt>
                                        </p:tgtEl>
                                        <p:attrNameLst>
                                          <p:attrName>style.visibility</p:attrName>
                                        </p:attrNameLst>
                                      </p:cBhvr>
                                      <p:to>
                                        <p:strVal val="visible"/>
                                      </p:to>
                                    </p:set>
                                    <p:animEffect transition="in" filter="fade">
                                      <p:cBhvr>
                                        <p:cTn id="7" dur="1000"/>
                                        <p:tgtEl>
                                          <p:spTgt spid="1029">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29">
                                            <p:txEl>
                                              <p:pRg st="1" end="1"/>
                                            </p:txEl>
                                          </p:spTgt>
                                        </p:tgtEl>
                                        <p:attrNameLst>
                                          <p:attrName>style.visibility</p:attrName>
                                        </p:attrNameLst>
                                      </p:cBhvr>
                                      <p:to>
                                        <p:strVal val="visible"/>
                                      </p:to>
                                    </p:set>
                                    <p:animEffect transition="in" filter="fade">
                                      <p:cBhvr>
                                        <p:cTn id="11" dur="1000"/>
                                        <p:tgtEl>
                                          <p:spTgt spid="1029">
                                            <p:txEl>
                                              <p:pRg st="1" end="1"/>
                                            </p:txEl>
                                          </p:spTgt>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029">
                                            <p:txEl>
                                              <p:pRg st="2" end="2"/>
                                            </p:txEl>
                                          </p:spTgt>
                                        </p:tgtEl>
                                        <p:attrNameLst>
                                          <p:attrName>style.visibility</p:attrName>
                                        </p:attrNameLst>
                                      </p:cBhvr>
                                      <p:to>
                                        <p:strVal val="visible"/>
                                      </p:to>
                                    </p:set>
                                    <p:animEffect transition="in" filter="fade">
                                      <p:cBhvr>
                                        <p:cTn id="15" dur="1000"/>
                                        <p:tgtEl>
                                          <p:spTgt spid="102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108.jpg"/>
          <p:cNvPicPr>
            <a:picLocks noChangeAspect="1"/>
          </p:cNvPicPr>
          <p:nvPr/>
        </p:nvPicPr>
        <p:blipFill>
          <a:blip r:embed="rId2"/>
          <a:stretch>
            <a:fillRect/>
          </a:stretch>
        </p:blipFill>
        <p:spPr>
          <a:xfrm>
            <a:off x="0" y="-24"/>
            <a:ext cx="9144000" cy="6883431"/>
          </a:xfrm>
          <a:prstGeom prst="rect">
            <a:avLst/>
          </a:prstGeom>
        </p:spPr>
      </p:pic>
      <p:sp>
        <p:nvSpPr>
          <p:cNvPr id="3" name="Содержимое 2"/>
          <p:cNvSpPr>
            <a:spLocks noGrp="1"/>
          </p:cNvSpPr>
          <p:nvPr>
            <p:ph idx="1"/>
          </p:nvPr>
        </p:nvSpPr>
        <p:spPr>
          <a:xfrm>
            <a:off x="285720" y="142852"/>
            <a:ext cx="8286808" cy="5143536"/>
          </a:xfrm>
        </p:spPr>
        <p:txBody>
          <a:bodyPr>
            <a:noAutofit/>
          </a:bodyPr>
          <a:lstStyle/>
          <a:p>
            <a:pPr lvl="0">
              <a:lnSpc>
                <a:spcPct val="120000"/>
              </a:lnSpc>
            </a:pPr>
            <a:r>
              <a:rPr lang="ru-RU" sz="2000" b="1" dirty="0" smtClean="0"/>
              <a:t>Сотрудничество является дружеским, мудрым подходом для  определения проблемы и удовлетворения интересов обеих сторон. Это требует определённых усилий –   стороны тратят на это время.  Они должны уметь объяснить свои желания, выразить свои нужды, выслушать друг друга и затем выработать альтернативные варианты решения проблемы. Отсутствие одного их этих элементов делает такой подход неэффективным. </a:t>
            </a:r>
            <a:endParaRPr lang="ru-RU" sz="2000" b="1"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109.jpg"/>
          <p:cNvPicPr>
            <a:picLocks noChangeAspect="1"/>
          </p:cNvPicPr>
          <p:nvPr/>
        </p:nvPicPr>
        <p:blipFill>
          <a:blip r:embed="rId2"/>
          <a:stretch>
            <a:fillRect/>
          </a:stretch>
        </p:blipFill>
        <p:spPr>
          <a:xfrm>
            <a:off x="0" y="-1"/>
            <a:ext cx="9144000" cy="6883431"/>
          </a:xfrm>
          <a:prstGeom prst="rect">
            <a:avLst/>
          </a:prstGeom>
        </p:spPr>
      </p:pic>
      <p:sp>
        <p:nvSpPr>
          <p:cNvPr id="3" name="Содержимое 2"/>
          <p:cNvSpPr>
            <a:spLocks noGrp="1"/>
          </p:cNvSpPr>
          <p:nvPr>
            <p:ph idx="1"/>
          </p:nvPr>
        </p:nvSpPr>
        <p:spPr>
          <a:xfrm>
            <a:off x="5214942" y="500042"/>
            <a:ext cx="3571900" cy="5143536"/>
          </a:xfrm>
        </p:spPr>
        <p:txBody>
          <a:bodyPr>
            <a:normAutofit fontScale="70000" lnSpcReduction="20000"/>
          </a:bodyPr>
          <a:lstStyle/>
          <a:p>
            <a:pPr lvl="0">
              <a:lnSpc>
                <a:spcPct val="120000"/>
              </a:lnSpc>
            </a:pPr>
            <a:r>
              <a:rPr lang="ru-RU" sz="3600" dirty="0" smtClean="0"/>
              <a:t>Сотрудничество среди всех стилей является самым трудным. Однако позволяет выработать наиболее удовлетворяющее обе стороны решение в сложных и важных </a:t>
            </a:r>
            <a:r>
              <a:rPr lang="ru-RU" sz="3600" smtClean="0"/>
              <a:t>конфликтных ситуациях.</a:t>
            </a:r>
            <a:endParaRPr lang="ru-RU" sz="3600" dirty="0" smtClean="0"/>
          </a:p>
          <a:p>
            <a:pPr>
              <a:lnSpc>
                <a:spcPct val="120000"/>
              </a:lnSpc>
            </a:pPr>
            <a:endParaRPr lang="ru-RU" dirty="0" smtClean="0"/>
          </a:p>
          <a:p>
            <a:endParaRPr lang="ru-RU" dirty="0"/>
          </a:p>
        </p:txBody>
      </p:sp>
      <p:pic>
        <p:nvPicPr>
          <p:cNvPr id="7173" name="Picture 5"/>
          <p:cNvPicPr>
            <a:picLocks noChangeAspect="1" noChangeArrowheads="1"/>
          </p:cNvPicPr>
          <p:nvPr/>
        </p:nvPicPr>
        <p:blipFill>
          <a:blip r:embed="rId3" cstate="print"/>
          <a:srcRect/>
          <a:stretch>
            <a:fillRect/>
          </a:stretch>
        </p:blipFill>
        <p:spPr bwMode="auto">
          <a:xfrm>
            <a:off x="2857488" y="7286652"/>
            <a:ext cx="4500562" cy="2995687"/>
          </a:xfrm>
          <a:prstGeom prst="roundRect">
            <a:avLst/>
          </a:prstGeom>
          <a:noFill/>
          <a:ln w="38100">
            <a:solidFill>
              <a:schemeClr val="bg1"/>
            </a:solidFill>
            <a:miter lim="800000"/>
            <a:headEnd/>
            <a:tailEnd/>
          </a:ln>
          <a:effectLst>
            <a:softEdge rad="317500"/>
          </a:effectLst>
        </p:spPr>
      </p:pic>
      <p:pic>
        <p:nvPicPr>
          <p:cNvPr id="7175" name="Picture 7"/>
          <p:cNvPicPr>
            <a:picLocks noChangeAspect="1" noChangeArrowheads="1"/>
          </p:cNvPicPr>
          <p:nvPr/>
        </p:nvPicPr>
        <p:blipFill>
          <a:blip r:embed="rId4" cstate="print"/>
          <a:srcRect/>
          <a:stretch>
            <a:fillRect/>
          </a:stretch>
        </p:blipFill>
        <p:spPr bwMode="auto">
          <a:xfrm>
            <a:off x="8286776" y="8572536"/>
            <a:ext cx="3571900" cy="23797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110.jpg"/>
          <p:cNvPicPr>
            <a:picLocks noGrp="1" noChangeAspect="1"/>
          </p:cNvPicPr>
          <p:nvPr>
            <p:ph idx="1"/>
          </p:nvPr>
        </p:nvPicPr>
        <p:blipFill>
          <a:blip r:embed="rId2"/>
          <a:stretch>
            <a:fillRect/>
          </a:stretch>
        </p:blipFill>
        <p:spPr>
          <a:xfrm>
            <a:off x="0" y="0"/>
            <a:ext cx="9144000" cy="6883431"/>
          </a:xfrm>
        </p:spPr>
      </p:pic>
      <p:sp>
        <p:nvSpPr>
          <p:cNvPr id="2" name="Заголовок 1"/>
          <p:cNvSpPr>
            <a:spLocks noGrp="1"/>
          </p:cNvSpPr>
          <p:nvPr>
            <p:ph type="title"/>
          </p:nvPr>
        </p:nvSpPr>
        <p:spPr>
          <a:xfrm>
            <a:off x="-571536" y="1000108"/>
            <a:ext cx="8229600" cy="1143000"/>
          </a:xfrm>
        </p:spPr>
        <p:txBody>
          <a:bodyPr>
            <a:noAutofit/>
          </a:bodyPr>
          <a:lstStyle/>
          <a:p>
            <a:r>
              <a:rPr lang="ru-RU" sz="5400" dirty="0" smtClean="0"/>
              <a:t>Спасибо </a:t>
            </a:r>
            <a:br>
              <a:rPr lang="ru-RU" sz="5400" dirty="0" smtClean="0"/>
            </a:br>
            <a:r>
              <a:rPr lang="ru-RU" sz="5400" dirty="0" smtClean="0"/>
              <a:t>за внимание!</a:t>
            </a:r>
            <a:endParaRPr lang="ru-RU" sz="5400" dirty="0"/>
          </a:p>
        </p:txBody>
      </p:sp>
      <p:sp>
        <p:nvSpPr>
          <p:cNvPr id="5" name="TextBox 4"/>
          <p:cNvSpPr txBox="1"/>
          <p:nvPr/>
        </p:nvSpPr>
        <p:spPr>
          <a:xfrm>
            <a:off x="642910" y="3357562"/>
            <a:ext cx="2786082" cy="2585323"/>
          </a:xfrm>
          <a:prstGeom prst="rect">
            <a:avLst/>
          </a:prstGeom>
          <a:noFill/>
        </p:spPr>
        <p:txBody>
          <a:bodyPr wrap="square" rtlCol="0">
            <a:spAutoFit/>
          </a:bodyPr>
          <a:lstStyle/>
          <a:p>
            <a:r>
              <a:rPr lang="ru-RU" b="1" i="1" dirty="0" smtClean="0">
                <a:latin typeface="Times New Roman" pitchFamily="18" charset="0"/>
                <a:cs typeface="Times New Roman" pitchFamily="18" charset="0"/>
              </a:rPr>
              <a:t>Старший преподаватель</a:t>
            </a:r>
          </a:p>
          <a:p>
            <a:r>
              <a:rPr lang="ru-RU" b="1" i="1" dirty="0" smtClean="0">
                <a:latin typeface="Times New Roman" pitchFamily="18" charset="0"/>
                <a:cs typeface="Times New Roman" pitchFamily="18" charset="0"/>
              </a:rPr>
              <a:t>ГУО «Минский областной</a:t>
            </a:r>
          </a:p>
          <a:p>
            <a:r>
              <a:rPr lang="ru-RU" b="1" i="1" dirty="0" smtClean="0">
                <a:latin typeface="Times New Roman" pitchFamily="18" charset="0"/>
                <a:cs typeface="Times New Roman" pitchFamily="18" charset="0"/>
              </a:rPr>
              <a:t>институт развития образования»,</a:t>
            </a:r>
          </a:p>
          <a:p>
            <a:r>
              <a:rPr lang="ru-RU" b="1" i="1" dirty="0" smtClean="0">
                <a:latin typeface="Times New Roman" pitchFamily="18" charset="0"/>
                <a:cs typeface="Times New Roman" pitchFamily="18" charset="0"/>
              </a:rPr>
              <a:t>педагог-психолог  высшей категории</a:t>
            </a:r>
          </a:p>
          <a:p>
            <a:r>
              <a:rPr lang="ru-RU" b="1" i="1" dirty="0" smtClean="0">
                <a:latin typeface="Times New Roman" pitchFamily="18" charset="0"/>
                <a:cs typeface="Times New Roman" pitchFamily="18" charset="0"/>
              </a:rPr>
              <a:t>Соколова Ирина Ивановна</a:t>
            </a:r>
            <a:endParaRPr lang="ru-RU" b="1" i="1"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266</TotalTime>
  <Words>919</Words>
  <Application>Microsoft Office PowerPoint</Application>
  <PresentationFormat>Экран (4:3)</PresentationFormat>
  <Paragraphs>54</Paragraphs>
  <Slides>10</Slides>
  <Notes>5</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Тема Office</vt:lpstr>
      <vt:lpstr>Слайд 1</vt:lpstr>
      <vt:lpstr>Слайд 2</vt:lpstr>
      <vt:lpstr>Слайд 3</vt:lpstr>
      <vt:lpstr>Слайд 4</vt:lpstr>
      <vt:lpstr>Слайд 5</vt:lpstr>
      <vt:lpstr>Сотрудничество рекомендуется использовать в следующих ситуациях: </vt:lpstr>
      <vt:lpstr>Слайд 7</vt:lpstr>
      <vt:lpstr>Слайд 8</vt:lpstr>
      <vt:lpstr>Слайд 9</vt:lpstr>
      <vt:lpstr>Спасибо  за внимание!</vt:lpstr>
    </vt:vector>
  </TitlesOfParts>
  <Company>Your Company 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Your User Name</dc:creator>
  <cp:lastModifiedBy>Vanda</cp:lastModifiedBy>
  <cp:revision>29</cp:revision>
  <dcterms:created xsi:type="dcterms:W3CDTF">2012-02-10T19:33:22Z</dcterms:created>
  <dcterms:modified xsi:type="dcterms:W3CDTF">2012-03-14T07:30:30Z</dcterms:modified>
</cp:coreProperties>
</file>