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4" r:id="rId3"/>
    <p:sldId id="261" r:id="rId4"/>
    <p:sldId id="262" r:id="rId5"/>
    <p:sldId id="260" r:id="rId6"/>
    <p:sldId id="263" r:id="rId7"/>
    <p:sldId id="265" r:id="rId8"/>
    <p:sldId id="258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4D71"/>
    <a:srgbClr val="9B4A0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810" autoAdjust="0"/>
  </p:normalViewPr>
  <p:slideViewPr>
    <p:cSldViewPr>
      <p:cViewPr>
        <p:scale>
          <a:sx n="93" d="100"/>
          <a:sy n="93" d="100"/>
        </p:scale>
        <p:origin x="-1518" y="-23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2EC7B3-EDE4-4627-9C81-0BDE7DC97728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E07E9CFC-1F48-4DEF-9419-CD44113BF527}">
      <dgm:prSet phldrT="[Текст]"/>
      <dgm:spPr/>
      <dgm:t>
        <a:bodyPr/>
        <a:lstStyle/>
        <a:p>
          <a:pPr rtl="0"/>
          <a:r>
            <a:rPr lang="ru-RU" b="1" dirty="0" smtClean="0">
              <a:latin typeface="Monotype Corsiva" pitchFamily="66" charset="0"/>
              <a:ea typeface="+mj-ea"/>
              <a:cs typeface="+mj-cs"/>
            </a:rPr>
            <a:t>Проблема (реальная или субъективная)</a:t>
          </a:r>
          <a:endParaRPr lang="ru-RU" dirty="0"/>
        </a:p>
      </dgm:t>
    </dgm:pt>
    <dgm:pt modelId="{93BAA30C-D526-46BA-84B1-D1D91BB149CC}" type="parTrans" cxnId="{D7025A5A-2629-4551-9A00-1727F487BABD}">
      <dgm:prSet/>
      <dgm:spPr/>
      <dgm:t>
        <a:bodyPr/>
        <a:lstStyle/>
        <a:p>
          <a:endParaRPr lang="ru-RU"/>
        </a:p>
      </dgm:t>
    </dgm:pt>
    <dgm:pt modelId="{3D10D2F2-36FF-4D05-B937-DF277A626C60}" type="sibTrans" cxnId="{D7025A5A-2629-4551-9A00-1727F487BABD}">
      <dgm:prSet/>
      <dgm:spPr/>
      <dgm:t>
        <a:bodyPr/>
        <a:lstStyle/>
        <a:p>
          <a:endParaRPr lang="ru-RU"/>
        </a:p>
      </dgm:t>
    </dgm:pt>
    <dgm:pt modelId="{A8C2B7BE-9829-4A8B-B693-B1DC5FCB9283}">
      <dgm:prSet phldrT="[Текст]"/>
      <dgm:spPr/>
      <dgm:t>
        <a:bodyPr/>
        <a:lstStyle/>
        <a:p>
          <a:r>
            <a:rPr lang="ru-RU" b="1" dirty="0" smtClean="0">
              <a:latin typeface="Monotype Corsiva" pitchFamily="66" charset="0"/>
              <a:ea typeface="+mj-ea"/>
              <a:cs typeface="+mj-cs"/>
            </a:rPr>
            <a:t>Противоречия в интересах</a:t>
          </a:r>
          <a:endParaRPr lang="ru-RU" dirty="0"/>
        </a:p>
      </dgm:t>
    </dgm:pt>
    <dgm:pt modelId="{F3A379B8-CE24-46FF-83BB-890B03D6B56C}" type="parTrans" cxnId="{36B42979-1DBA-4903-9C40-6D47EB2F6FFA}">
      <dgm:prSet/>
      <dgm:spPr/>
      <dgm:t>
        <a:bodyPr/>
        <a:lstStyle/>
        <a:p>
          <a:endParaRPr lang="ru-RU"/>
        </a:p>
      </dgm:t>
    </dgm:pt>
    <dgm:pt modelId="{6712FE30-C266-4821-B139-B876864A333E}" type="sibTrans" cxnId="{36B42979-1DBA-4903-9C40-6D47EB2F6FFA}">
      <dgm:prSet/>
      <dgm:spPr/>
      <dgm:t>
        <a:bodyPr/>
        <a:lstStyle/>
        <a:p>
          <a:endParaRPr lang="ru-RU"/>
        </a:p>
      </dgm:t>
    </dgm:pt>
    <dgm:pt modelId="{894E8D11-7CCA-4C8C-A44D-3604D7C39CDC}">
      <dgm:prSet/>
      <dgm:spPr/>
      <dgm:t>
        <a:bodyPr/>
        <a:lstStyle/>
        <a:p>
          <a:pPr rtl="0"/>
          <a:r>
            <a:rPr lang="ru-RU" b="1" dirty="0" smtClean="0">
              <a:latin typeface="Monotype Corsiva" pitchFamily="66" charset="0"/>
              <a:ea typeface="+mj-ea"/>
              <a:cs typeface="+mj-cs"/>
            </a:rPr>
            <a:t>Противоречия в базовых верованиях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Monotype Corsiva" pitchFamily="66" charset="0"/>
            <a:ea typeface="+mj-ea"/>
            <a:cs typeface="+mj-cs"/>
          </a:endParaRPr>
        </a:p>
      </dgm:t>
    </dgm:pt>
    <dgm:pt modelId="{09C170ED-3A8B-42D0-B84F-FFB0E4E32012}" type="parTrans" cxnId="{3D64EFF2-0C49-4F19-9A11-01CE7C9F5DBB}">
      <dgm:prSet/>
      <dgm:spPr/>
      <dgm:t>
        <a:bodyPr/>
        <a:lstStyle/>
        <a:p>
          <a:endParaRPr lang="ru-RU"/>
        </a:p>
      </dgm:t>
    </dgm:pt>
    <dgm:pt modelId="{1882A57F-6577-4E73-AF72-6E2ABEACE357}" type="sibTrans" cxnId="{3D64EFF2-0C49-4F19-9A11-01CE7C9F5DBB}">
      <dgm:prSet/>
      <dgm:spPr/>
      <dgm:t>
        <a:bodyPr/>
        <a:lstStyle/>
        <a:p>
          <a:endParaRPr lang="ru-RU"/>
        </a:p>
      </dgm:t>
    </dgm:pt>
    <dgm:pt modelId="{43F7C48C-C378-4E28-904D-BD5B394AFD36}">
      <dgm:prSet/>
      <dgm:spPr/>
      <dgm:t>
        <a:bodyPr/>
        <a:lstStyle/>
        <a:p>
          <a:pPr rtl="0"/>
          <a:r>
            <a:rPr lang="ru-RU" b="1" smtClean="0">
              <a:latin typeface="Monotype Corsiva" pitchFamily="66" charset="0"/>
              <a:ea typeface="+mj-ea"/>
              <a:cs typeface="+mj-cs"/>
            </a:rPr>
            <a:t>Противоречия во вторичных верованиях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Monotype Corsiva" pitchFamily="66" charset="0"/>
            <a:ea typeface="+mj-ea"/>
            <a:cs typeface="+mj-cs"/>
          </a:endParaRPr>
        </a:p>
      </dgm:t>
    </dgm:pt>
    <dgm:pt modelId="{D1616FBD-BC3D-45E1-BA16-6D31AA49447F}" type="parTrans" cxnId="{DE0F26EE-A7C4-45F1-9DD7-588824588C64}">
      <dgm:prSet/>
      <dgm:spPr/>
      <dgm:t>
        <a:bodyPr/>
        <a:lstStyle/>
        <a:p>
          <a:endParaRPr lang="ru-RU"/>
        </a:p>
      </dgm:t>
    </dgm:pt>
    <dgm:pt modelId="{DEE97934-91FC-42E8-86A0-416C24E61B32}" type="sibTrans" cxnId="{DE0F26EE-A7C4-45F1-9DD7-588824588C64}">
      <dgm:prSet/>
      <dgm:spPr/>
      <dgm:t>
        <a:bodyPr/>
        <a:lstStyle/>
        <a:p>
          <a:endParaRPr lang="ru-RU"/>
        </a:p>
      </dgm:t>
    </dgm:pt>
    <dgm:pt modelId="{D8AF38E1-367A-47D5-9C38-7231C92A4D78}">
      <dgm:prSet/>
      <dgm:spPr/>
      <dgm:t>
        <a:bodyPr/>
        <a:lstStyle/>
        <a:p>
          <a:pPr rtl="0"/>
          <a:r>
            <a:rPr lang="ru-RU" b="1" smtClean="0">
              <a:latin typeface="Monotype Corsiva" pitchFamily="66" charset="0"/>
              <a:ea typeface="+mj-ea"/>
              <a:cs typeface="+mj-cs"/>
            </a:rPr>
            <a:t>Противоречия в позициях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Monotype Corsiva" pitchFamily="66" charset="0"/>
            <a:ea typeface="+mj-ea"/>
            <a:cs typeface="+mj-cs"/>
          </a:endParaRPr>
        </a:p>
      </dgm:t>
    </dgm:pt>
    <dgm:pt modelId="{B4B6EA5A-6805-4CBC-A6BF-3D8A6B3C6C19}" type="parTrans" cxnId="{CD32586C-6DAE-443C-BD55-01E3B1C01294}">
      <dgm:prSet/>
      <dgm:spPr/>
      <dgm:t>
        <a:bodyPr/>
        <a:lstStyle/>
        <a:p>
          <a:endParaRPr lang="ru-RU"/>
        </a:p>
      </dgm:t>
    </dgm:pt>
    <dgm:pt modelId="{DFB3A830-29DC-4374-8D48-DC453836AE88}" type="sibTrans" cxnId="{CD32586C-6DAE-443C-BD55-01E3B1C01294}">
      <dgm:prSet/>
      <dgm:spPr/>
      <dgm:t>
        <a:bodyPr/>
        <a:lstStyle/>
        <a:p>
          <a:endParaRPr lang="ru-RU"/>
        </a:p>
      </dgm:t>
    </dgm:pt>
    <dgm:pt modelId="{CC82BD36-4D29-4DA6-B192-A8834558A27D}">
      <dgm:prSet/>
      <dgm:spPr/>
      <dgm:t>
        <a:bodyPr/>
        <a:lstStyle/>
        <a:p>
          <a:pPr rtl="0"/>
          <a:r>
            <a:rPr lang="ru-RU" b="1" smtClean="0">
              <a:latin typeface="Monotype Corsiva" pitchFamily="66" charset="0"/>
              <a:ea typeface="+mj-ea"/>
              <a:cs typeface="+mj-cs"/>
            </a:rPr>
            <a:t>Противоречия в средствах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Monotype Corsiva" pitchFamily="66" charset="0"/>
            <a:ea typeface="+mj-ea"/>
            <a:cs typeface="+mj-cs"/>
          </a:endParaRPr>
        </a:p>
      </dgm:t>
    </dgm:pt>
    <dgm:pt modelId="{745A37B4-F0BA-4027-9571-894A1F6B80F6}" type="parTrans" cxnId="{B94A0079-E5D8-4B6A-8B24-4F466FACFC04}">
      <dgm:prSet/>
      <dgm:spPr/>
      <dgm:t>
        <a:bodyPr/>
        <a:lstStyle/>
        <a:p>
          <a:endParaRPr lang="ru-RU"/>
        </a:p>
      </dgm:t>
    </dgm:pt>
    <dgm:pt modelId="{E4300AEB-22B5-42DF-8BA1-C046C9D57330}" type="sibTrans" cxnId="{B94A0079-E5D8-4B6A-8B24-4F466FACFC04}">
      <dgm:prSet/>
      <dgm:spPr/>
      <dgm:t>
        <a:bodyPr/>
        <a:lstStyle/>
        <a:p>
          <a:endParaRPr lang="ru-RU"/>
        </a:p>
      </dgm:t>
    </dgm:pt>
    <dgm:pt modelId="{87F7E1FE-9798-411B-87EB-D8217226CDB2}">
      <dgm:prSet/>
      <dgm:spPr/>
      <dgm:t>
        <a:bodyPr/>
        <a:lstStyle/>
        <a:p>
          <a:pPr rtl="0"/>
          <a:r>
            <a:rPr lang="ru-RU" b="1" smtClean="0">
              <a:latin typeface="Monotype Corsiva" pitchFamily="66" charset="0"/>
              <a:ea typeface="+mj-ea"/>
              <a:cs typeface="+mj-cs"/>
            </a:rPr>
            <a:t>Испорченные отношения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Monotype Corsiva" pitchFamily="66" charset="0"/>
            <a:ea typeface="+mj-ea"/>
            <a:cs typeface="+mj-cs"/>
          </a:endParaRPr>
        </a:p>
      </dgm:t>
    </dgm:pt>
    <dgm:pt modelId="{8D5FA530-9D3F-43F7-BD49-F8DBD8837799}" type="parTrans" cxnId="{CBAA2E04-FB8E-4DB9-97D5-09350A1C2E47}">
      <dgm:prSet/>
      <dgm:spPr/>
      <dgm:t>
        <a:bodyPr/>
        <a:lstStyle/>
        <a:p>
          <a:endParaRPr lang="ru-RU"/>
        </a:p>
      </dgm:t>
    </dgm:pt>
    <dgm:pt modelId="{746BF032-DBA1-4A8E-8C6E-5BA6D978F91B}" type="sibTrans" cxnId="{CBAA2E04-FB8E-4DB9-97D5-09350A1C2E47}">
      <dgm:prSet/>
      <dgm:spPr/>
      <dgm:t>
        <a:bodyPr/>
        <a:lstStyle/>
        <a:p>
          <a:endParaRPr lang="ru-RU"/>
        </a:p>
      </dgm:t>
    </dgm:pt>
    <dgm:pt modelId="{DC96A6D6-1C57-4F8B-9EB6-186549750284}">
      <dgm:prSet/>
      <dgm:spPr/>
      <dgm:t>
        <a:bodyPr/>
        <a:lstStyle/>
        <a:p>
          <a:pPr rtl="0"/>
          <a:r>
            <a:rPr lang="ru-RU" b="1" smtClean="0">
              <a:latin typeface="Monotype Corsiva" pitchFamily="66" charset="0"/>
              <a:ea typeface="+mj-ea"/>
              <a:cs typeface="+mj-cs"/>
            </a:rPr>
            <a:t>Негативные эмоции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Monotype Corsiva" pitchFamily="66" charset="0"/>
            <a:ea typeface="+mj-ea"/>
            <a:cs typeface="+mj-cs"/>
          </a:endParaRPr>
        </a:p>
      </dgm:t>
    </dgm:pt>
    <dgm:pt modelId="{8DFDDC02-18F3-4E93-8C66-B1B19F057E95}" type="parTrans" cxnId="{E28B5C93-ED0D-4AF1-BA85-5CF2999033E7}">
      <dgm:prSet/>
      <dgm:spPr/>
      <dgm:t>
        <a:bodyPr/>
        <a:lstStyle/>
        <a:p>
          <a:endParaRPr lang="ru-RU"/>
        </a:p>
      </dgm:t>
    </dgm:pt>
    <dgm:pt modelId="{E1B852F4-67E0-4B7D-BC02-69D22C2FBD29}" type="sibTrans" cxnId="{E28B5C93-ED0D-4AF1-BA85-5CF2999033E7}">
      <dgm:prSet/>
      <dgm:spPr/>
      <dgm:t>
        <a:bodyPr/>
        <a:lstStyle/>
        <a:p>
          <a:endParaRPr lang="ru-RU"/>
        </a:p>
      </dgm:t>
    </dgm:pt>
    <dgm:pt modelId="{27CD1598-A3F0-4180-893D-4D2D6FF12904}">
      <dgm:prSet/>
      <dgm:spPr/>
      <dgm:t>
        <a:bodyPr/>
        <a:lstStyle/>
        <a:p>
          <a:pPr rtl="0"/>
          <a:r>
            <a:rPr lang="ru-RU" b="1" smtClean="0">
              <a:latin typeface="Monotype Corsiva" pitchFamily="66" charset="0"/>
              <a:ea typeface="+mj-ea"/>
              <a:cs typeface="+mj-cs"/>
            </a:rPr>
            <a:t>Враждебные действия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chemeClr val="tx1"/>
            </a:solidFill>
            <a:effectLst/>
            <a:uLnTx/>
            <a:uFillTx/>
            <a:latin typeface="Monotype Corsiva" pitchFamily="66" charset="0"/>
            <a:ea typeface="+mj-ea"/>
            <a:cs typeface="+mj-cs"/>
          </a:endParaRPr>
        </a:p>
      </dgm:t>
    </dgm:pt>
    <dgm:pt modelId="{BAAAB6C4-C95D-4BAF-9F77-E90D2E925F0E}" type="parTrans" cxnId="{FC261FD1-83EC-49EA-9086-77165E863C3E}">
      <dgm:prSet/>
      <dgm:spPr/>
      <dgm:t>
        <a:bodyPr/>
        <a:lstStyle/>
        <a:p>
          <a:endParaRPr lang="ru-RU"/>
        </a:p>
      </dgm:t>
    </dgm:pt>
    <dgm:pt modelId="{7F3214B8-11E1-4BE0-92EE-A32EB907E652}" type="sibTrans" cxnId="{FC261FD1-83EC-49EA-9086-77165E863C3E}">
      <dgm:prSet/>
      <dgm:spPr/>
      <dgm:t>
        <a:bodyPr/>
        <a:lstStyle/>
        <a:p>
          <a:endParaRPr lang="ru-RU"/>
        </a:p>
      </dgm:t>
    </dgm:pt>
    <dgm:pt modelId="{02BFF54C-E44F-47E5-88FC-7742EAD3A845}" type="pres">
      <dgm:prSet presAssocID="{992EC7B3-EDE4-4627-9C81-0BDE7DC97728}" presName="compositeShape" presStyleCnt="0">
        <dgm:presLayoutVars>
          <dgm:dir/>
          <dgm:resizeHandles/>
        </dgm:presLayoutVars>
      </dgm:prSet>
      <dgm:spPr/>
    </dgm:pt>
    <dgm:pt modelId="{EC2D6D44-DFF0-448B-8C3C-3F8A04908486}" type="pres">
      <dgm:prSet presAssocID="{992EC7B3-EDE4-4627-9C81-0BDE7DC97728}" presName="pyramid" presStyleLbl="node1" presStyleIdx="0" presStyleCnt="1" custLinFactNeighborX="6160"/>
      <dgm:spPr/>
    </dgm:pt>
    <dgm:pt modelId="{FFD59A0D-E25F-4A6C-B857-B6ED74B5261F}" type="pres">
      <dgm:prSet presAssocID="{992EC7B3-EDE4-4627-9C81-0BDE7DC97728}" presName="theList" presStyleCnt="0"/>
      <dgm:spPr/>
    </dgm:pt>
    <dgm:pt modelId="{A03A0EBF-D49C-476E-9AA6-13C7BB33829F}" type="pres">
      <dgm:prSet presAssocID="{27CD1598-A3F0-4180-893D-4D2D6FF12904}" presName="aNode" presStyleLbl="fgAcc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499B8-87CC-4C06-9811-9F4AF8B98729}" type="pres">
      <dgm:prSet presAssocID="{27CD1598-A3F0-4180-893D-4D2D6FF12904}" presName="aSpace" presStyleCnt="0"/>
      <dgm:spPr/>
    </dgm:pt>
    <dgm:pt modelId="{BA1C3217-EB95-46C2-8F99-EF95BEFAC035}" type="pres">
      <dgm:prSet presAssocID="{DC96A6D6-1C57-4F8B-9EB6-186549750284}" presName="aNode" presStyleLbl="fg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8DC18-58E3-4CF2-8DF2-A066E2CC1C59}" type="pres">
      <dgm:prSet presAssocID="{DC96A6D6-1C57-4F8B-9EB6-186549750284}" presName="aSpace" presStyleCnt="0"/>
      <dgm:spPr/>
    </dgm:pt>
    <dgm:pt modelId="{6CE706F4-52C8-48B9-AF17-330073C1DF3B}" type="pres">
      <dgm:prSet presAssocID="{87F7E1FE-9798-411B-87EB-D8217226CDB2}" presName="aNode" presStyleLbl="fgAcc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617CB1-6DFD-4B07-9B33-3D061215FCF0}" type="pres">
      <dgm:prSet presAssocID="{87F7E1FE-9798-411B-87EB-D8217226CDB2}" presName="aSpace" presStyleCnt="0"/>
      <dgm:spPr/>
    </dgm:pt>
    <dgm:pt modelId="{D1A9BFB0-B679-42E2-B978-DCED35C9C374}" type="pres">
      <dgm:prSet presAssocID="{CC82BD36-4D29-4DA6-B192-A8834558A27D}" presName="aNode" presStyleLbl="fgAcc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13AA1-7D42-45A8-B7B9-E9BE742ED573}" type="pres">
      <dgm:prSet presAssocID="{CC82BD36-4D29-4DA6-B192-A8834558A27D}" presName="aSpace" presStyleCnt="0"/>
      <dgm:spPr/>
    </dgm:pt>
    <dgm:pt modelId="{AA3DA23C-F057-4493-8B1D-17CB7EDCD803}" type="pres">
      <dgm:prSet presAssocID="{D8AF38E1-367A-47D5-9C38-7231C92A4D78}" presName="aNode" presStyleLbl="fgAcc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0C7FF-EC86-42F1-B66B-70532C846C33}" type="pres">
      <dgm:prSet presAssocID="{D8AF38E1-367A-47D5-9C38-7231C92A4D78}" presName="aSpace" presStyleCnt="0"/>
      <dgm:spPr/>
    </dgm:pt>
    <dgm:pt modelId="{470E50A7-4EBF-435C-8E61-7AF55BCDADA0}" type="pres">
      <dgm:prSet presAssocID="{A8C2B7BE-9829-4A8B-B693-B1DC5FCB9283}" presName="aNode" presStyleLbl="fg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A268E1-7938-4B17-9A9C-7CE514BDD005}" type="pres">
      <dgm:prSet presAssocID="{A8C2B7BE-9829-4A8B-B693-B1DC5FCB9283}" presName="aSpace" presStyleCnt="0"/>
      <dgm:spPr/>
    </dgm:pt>
    <dgm:pt modelId="{7894BA82-14CD-46B2-9FFB-3808867CD91D}" type="pres">
      <dgm:prSet presAssocID="{43F7C48C-C378-4E28-904D-BD5B394AFD36}" presName="aNode" presStyleLbl="fgAcc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2A8F1-4229-484A-B333-7D495E6B69BD}" type="pres">
      <dgm:prSet presAssocID="{43F7C48C-C378-4E28-904D-BD5B394AFD36}" presName="aSpace" presStyleCnt="0"/>
      <dgm:spPr/>
    </dgm:pt>
    <dgm:pt modelId="{09F691E4-E9D8-4A1B-99A3-5986C228C179}" type="pres">
      <dgm:prSet presAssocID="{894E8D11-7CCA-4C8C-A44D-3604D7C39CDC}" presName="aNode" presStyleLbl="fg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99283-304B-4A19-8E90-24B489BD9D57}" type="pres">
      <dgm:prSet presAssocID="{894E8D11-7CCA-4C8C-A44D-3604D7C39CDC}" presName="aSpace" presStyleCnt="0"/>
      <dgm:spPr/>
    </dgm:pt>
    <dgm:pt modelId="{DDF675A4-4EB1-46E3-BA80-1F0BF602F1A6}" type="pres">
      <dgm:prSet presAssocID="{E07E9CFC-1F48-4DEF-9419-CD44113BF527}" presName="aNode" presStyleLbl="fgAcc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FF3D2-7137-4EC2-963B-FCC8677AC416}" type="pres">
      <dgm:prSet presAssocID="{E07E9CFC-1F48-4DEF-9419-CD44113BF527}" presName="aSpace" presStyleCnt="0"/>
      <dgm:spPr/>
    </dgm:pt>
  </dgm:ptLst>
  <dgm:cxnLst>
    <dgm:cxn modelId="{CD32586C-6DAE-443C-BD55-01E3B1C01294}" srcId="{992EC7B3-EDE4-4627-9C81-0BDE7DC97728}" destId="{D8AF38E1-367A-47D5-9C38-7231C92A4D78}" srcOrd="4" destOrd="0" parTransId="{B4B6EA5A-6805-4CBC-A6BF-3D8A6B3C6C19}" sibTransId="{DFB3A830-29DC-4374-8D48-DC453836AE88}"/>
    <dgm:cxn modelId="{36B42979-1DBA-4903-9C40-6D47EB2F6FFA}" srcId="{992EC7B3-EDE4-4627-9C81-0BDE7DC97728}" destId="{A8C2B7BE-9829-4A8B-B693-B1DC5FCB9283}" srcOrd="5" destOrd="0" parTransId="{F3A379B8-CE24-46FF-83BB-890B03D6B56C}" sibTransId="{6712FE30-C266-4821-B139-B876864A333E}"/>
    <dgm:cxn modelId="{E2A3CE05-9E2B-4081-82FC-BBE6D2F2B0C5}" type="presOf" srcId="{43F7C48C-C378-4E28-904D-BD5B394AFD36}" destId="{7894BA82-14CD-46B2-9FFB-3808867CD91D}" srcOrd="0" destOrd="0" presId="urn:microsoft.com/office/officeart/2005/8/layout/pyramid2"/>
    <dgm:cxn modelId="{CBAA2E04-FB8E-4DB9-97D5-09350A1C2E47}" srcId="{992EC7B3-EDE4-4627-9C81-0BDE7DC97728}" destId="{87F7E1FE-9798-411B-87EB-D8217226CDB2}" srcOrd="2" destOrd="0" parTransId="{8D5FA530-9D3F-43F7-BD49-F8DBD8837799}" sibTransId="{746BF032-DBA1-4A8E-8C6E-5BA6D978F91B}"/>
    <dgm:cxn modelId="{E28B5C93-ED0D-4AF1-BA85-5CF2999033E7}" srcId="{992EC7B3-EDE4-4627-9C81-0BDE7DC97728}" destId="{DC96A6D6-1C57-4F8B-9EB6-186549750284}" srcOrd="1" destOrd="0" parTransId="{8DFDDC02-18F3-4E93-8C66-B1B19F057E95}" sibTransId="{E1B852F4-67E0-4B7D-BC02-69D22C2FBD29}"/>
    <dgm:cxn modelId="{CD11E126-5758-4068-B1D6-569D00F24DF4}" type="presOf" srcId="{DC96A6D6-1C57-4F8B-9EB6-186549750284}" destId="{BA1C3217-EB95-46C2-8F99-EF95BEFAC035}" srcOrd="0" destOrd="0" presId="urn:microsoft.com/office/officeart/2005/8/layout/pyramid2"/>
    <dgm:cxn modelId="{DE0F26EE-A7C4-45F1-9DD7-588824588C64}" srcId="{992EC7B3-EDE4-4627-9C81-0BDE7DC97728}" destId="{43F7C48C-C378-4E28-904D-BD5B394AFD36}" srcOrd="6" destOrd="0" parTransId="{D1616FBD-BC3D-45E1-BA16-6D31AA49447F}" sibTransId="{DEE97934-91FC-42E8-86A0-416C24E61B32}"/>
    <dgm:cxn modelId="{FD3968FD-971E-49CB-AF2B-A4788F7D9AE0}" type="presOf" srcId="{E07E9CFC-1F48-4DEF-9419-CD44113BF527}" destId="{DDF675A4-4EB1-46E3-BA80-1F0BF602F1A6}" srcOrd="0" destOrd="0" presId="urn:microsoft.com/office/officeart/2005/8/layout/pyramid2"/>
    <dgm:cxn modelId="{2993FDD4-039A-463C-B736-DA4C93C746F3}" type="presOf" srcId="{27CD1598-A3F0-4180-893D-4D2D6FF12904}" destId="{A03A0EBF-D49C-476E-9AA6-13C7BB33829F}" srcOrd="0" destOrd="0" presId="urn:microsoft.com/office/officeart/2005/8/layout/pyramid2"/>
    <dgm:cxn modelId="{BC1D298E-EB70-4B45-91E3-E090F3B0681B}" type="presOf" srcId="{992EC7B3-EDE4-4627-9C81-0BDE7DC97728}" destId="{02BFF54C-E44F-47E5-88FC-7742EAD3A845}" srcOrd="0" destOrd="0" presId="urn:microsoft.com/office/officeart/2005/8/layout/pyramid2"/>
    <dgm:cxn modelId="{B94A0079-E5D8-4B6A-8B24-4F466FACFC04}" srcId="{992EC7B3-EDE4-4627-9C81-0BDE7DC97728}" destId="{CC82BD36-4D29-4DA6-B192-A8834558A27D}" srcOrd="3" destOrd="0" parTransId="{745A37B4-F0BA-4027-9571-894A1F6B80F6}" sibTransId="{E4300AEB-22B5-42DF-8BA1-C046C9D57330}"/>
    <dgm:cxn modelId="{FC261FD1-83EC-49EA-9086-77165E863C3E}" srcId="{992EC7B3-EDE4-4627-9C81-0BDE7DC97728}" destId="{27CD1598-A3F0-4180-893D-4D2D6FF12904}" srcOrd="0" destOrd="0" parTransId="{BAAAB6C4-C95D-4BAF-9F77-E90D2E925F0E}" sibTransId="{7F3214B8-11E1-4BE0-92EE-A32EB907E652}"/>
    <dgm:cxn modelId="{B6DAD5D3-DF37-4190-804A-DFBCBC243726}" type="presOf" srcId="{D8AF38E1-367A-47D5-9C38-7231C92A4D78}" destId="{AA3DA23C-F057-4493-8B1D-17CB7EDCD803}" srcOrd="0" destOrd="0" presId="urn:microsoft.com/office/officeart/2005/8/layout/pyramid2"/>
    <dgm:cxn modelId="{C09E0B4D-38CE-40C5-AE6F-446CF51D7475}" type="presOf" srcId="{CC82BD36-4D29-4DA6-B192-A8834558A27D}" destId="{D1A9BFB0-B679-42E2-B978-DCED35C9C374}" srcOrd="0" destOrd="0" presId="urn:microsoft.com/office/officeart/2005/8/layout/pyramid2"/>
    <dgm:cxn modelId="{B30C0A35-E72F-4FA7-A767-75E56DCEC3D2}" type="presOf" srcId="{87F7E1FE-9798-411B-87EB-D8217226CDB2}" destId="{6CE706F4-52C8-48B9-AF17-330073C1DF3B}" srcOrd="0" destOrd="0" presId="urn:microsoft.com/office/officeart/2005/8/layout/pyramid2"/>
    <dgm:cxn modelId="{3D64EFF2-0C49-4F19-9A11-01CE7C9F5DBB}" srcId="{992EC7B3-EDE4-4627-9C81-0BDE7DC97728}" destId="{894E8D11-7CCA-4C8C-A44D-3604D7C39CDC}" srcOrd="7" destOrd="0" parTransId="{09C170ED-3A8B-42D0-B84F-FFB0E4E32012}" sibTransId="{1882A57F-6577-4E73-AF72-6E2ABEACE357}"/>
    <dgm:cxn modelId="{6D69C88F-4C78-40F3-BD18-2DDAB5B985BE}" type="presOf" srcId="{A8C2B7BE-9829-4A8B-B693-B1DC5FCB9283}" destId="{470E50A7-4EBF-435C-8E61-7AF55BCDADA0}" srcOrd="0" destOrd="0" presId="urn:microsoft.com/office/officeart/2005/8/layout/pyramid2"/>
    <dgm:cxn modelId="{D7025A5A-2629-4551-9A00-1727F487BABD}" srcId="{992EC7B3-EDE4-4627-9C81-0BDE7DC97728}" destId="{E07E9CFC-1F48-4DEF-9419-CD44113BF527}" srcOrd="8" destOrd="0" parTransId="{93BAA30C-D526-46BA-84B1-D1D91BB149CC}" sibTransId="{3D10D2F2-36FF-4D05-B937-DF277A626C60}"/>
    <dgm:cxn modelId="{8B03C092-FB95-4CDD-A0E5-A9EDD13F6A58}" type="presOf" srcId="{894E8D11-7CCA-4C8C-A44D-3604D7C39CDC}" destId="{09F691E4-E9D8-4A1B-99A3-5986C228C179}" srcOrd="0" destOrd="0" presId="urn:microsoft.com/office/officeart/2005/8/layout/pyramid2"/>
    <dgm:cxn modelId="{4F30CBB8-EF49-473E-BB9D-28EDD55E6AF6}" type="presParOf" srcId="{02BFF54C-E44F-47E5-88FC-7742EAD3A845}" destId="{EC2D6D44-DFF0-448B-8C3C-3F8A04908486}" srcOrd="0" destOrd="0" presId="urn:microsoft.com/office/officeart/2005/8/layout/pyramid2"/>
    <dgm:cxn modelId="{81066D3A-22A2-4B8D-A16E-ED2F2487B752}" type="presParOf" srcId="{02BFF54C-E44F-47E5-88FC-7742EAD3A845}" destId="{FFD59A0D-E25F-4A6C-B857-B6ED74B5261F}" srcOrd="1" destOrd="0" presId="urn:microsoft.com/office/officeart/2005/8/layout/pyramid2"/>
    <dgm:cxn modelId="{9C43FF94-F86A-4943-BB83-38ED4B52EA73}" type="presParOf" srcId="{FFD59A0D-E25F-4A6C-B857-B6ED74B5261F}" destId="{A03A0EBF-D49C-476E-9AA6-13C7BB33829F}" srcOrd="0" destOrd="0" presId="urn:microsoft.com/office/officeart/2005/8/layout/pyramid2"/>
    <dgm:cxn modelId="{0CE4DE6D-B388-4CAC-B639-1B71EE60F175}" type="presParOf" srcId="{FFD59A0D-E25F-4A6C-B857-B6ED74B5261F}" destId="{156499B8-87CC-4C06-9811-9F4AF8B98729}" srcOrd="1" destOrd="0" presId="urn:microsoft.com/office/officeart/2005/8/layout/pyramid2"/>
    <dgm:cxn modelId="{E9822231-7A51-4C1F-A98F-6078F5900FAA}" type="presParOf" srcId="{FFD59A0D-E25F-4A6C-B857-B6ED74B5261F}" destId="{BA1C3217-EB95-46C2-8F99-EF95BEFAC035}" srcOrd="2" destOrd="0" presId="urn:microsoft.com/office/officeart/2005/8/layout/pyramid2"/>
    <dgm:cxn modelId="{BB98FBB5-6F52-451B-85DA-3DEFEAA69BAF}" type="presParOf" srcId="{FFD59A0D-E25F-4A6C-B857-B6ED74B5261F}" destId="{6E48DC18-58E3-4CF2-8DF2-A066E2CC1C59}" srcOrd="3" destOrd="0" presId="urn:microsoft.com/office/officeart/2005/8/layout/pyramid2"/>
    <dgm:cxn modelId="{EE1093A5-086E-465E-BC7D-3F9D1B9481E9}" type="presParOf" srcId="{FFD59A0D-E25F-4A6C-B857-B6ED74B5261F}" destId="{6CE706F4-52C8-48B9-AF17-330073C1DF3B}" srcOrd="4" destOrd="0" presId="urn:microsoft.com/office/officeart/2005/8/layout/pyramid2"/>
    <dgm:cxn modelId="{928E20C3-79A1-40C5-9AF0-4CDFEFC9A7D0}" type="presParOf" srcId="{FFD59A0D-E25F-4A6C-B857-B6ED74B5261F}" destId="{1C617CB1-6DFD-4B07-9B33-3D061215FCF0}" srcOrd="5" destOrd="0" presId="urn:microsoft.com/office/officeart/2005/8/layout/pyramid2"/>
    <dgm:cxn modelId="{3588E220-1308-492D-8FF9-2CCB2F714537}" type="presParOf" srcId="{FFD59A0D-E25F-4A6C-B857-B6ED74B5261F}" destId="{D1A9BFB0-B679-42E2-B978-DCED35C9C374}" srcOrd="6" destOrd="0" presId="urn:microsoft.com/office/officeart/2005/8/layout/pyramid2"/>
    <dgm:cxn modelId="{80121D19-69C2-44FC-BE59-DAC4BD4AD149}" type="presParOf" srcId="{FFD59A0D-E25F-4A6C-B857-B6ED74B5261F}" destId="{EB713AA1-7D42-45A8-B7B9-E9BE742ED573}" srcOrd="7" destOrd="0" presId="urn:microsoft.com/office/officeart/2005/8/layout/pyramid2"/>
    <dgm:cxn modelId="{4E5EBD54-42DF-4206-8024-EFB00EEFC0C8}" type="presParOf" srcId="{FFD59A0D-E25F-4A6C-B857-B6ED74B5261F}" destId="{AA3DA23C-F057-4493-8B1D-17CB7EDCD803}" srcOrd="8" destOrd="0" presId="urn:microsoft.com/office/officeart/2005/8/layout/pyramid2"/>
    <dgm:cxn modelId="{EAB850E9-A28F-4E0E-97D5-8EAB51B42C46}" type="presParOf" srcId="{FFD59A0D-E25F-4A6C-B857-B6ED74B5261F}" destId="{BE60C7FF-EC86-42F1-B66B-70532C846C33}" srcOrd="9" destOrd="0" presId="urn:microsoft.com/office/officeart/2005/8/layout/pyramid2"/>
    <dgm:cxn modelId="{BAD17D87-78A6-4598-B02D-60739B0E507C}" type="presParOf" srcId="{FFD59A0D-E25F-4A6C-B857-B6ED74B5261F}" destId="{470E50A7-4EBF-435C-8E61-7AF55BCDADA0}" srcOrd="10" destOrd="0" presId="urn:microsoft.com/office/officeart/2005/8/layout/pyramid2"/>
    <dgm:cxn modelId="{DC4E818D-104B-4D43-A366-9430B65B2EB7}" type="presParOf" srcId="{FFD59A0D-E25F-4A6C-B857-B6ED74B5261F}" destId="{FAA268E1-7938-4B17-9A9C-7CE514BDD005}" srcOrd="11" destOrd="0" presId="urn:microsoft.com/office/officeart/2005/8/layout/pyramid2"/>
    <dgm:cxn modelId="{EA72DEC6-A8F8-49E7-9039-5018DA305E27}" type="presParOf" srcId="{FFD59A0D-E25F-4A6C-B857-B6ED74B5261F}" destId="{7894BA82-14CD-46B2-9FFB-3808867CD91D}" srcOrd="12" destOrd="0" presId="urn:microsoft.com/office/officeart/2005/8/layout/pyramid2"/>
    <dgm:cxn modelId="{8B7DB48E-B423-47A7-BF6D-0AC8CF9BF61D}" type="presParOf" srcId="{FFD59A0D-E25F-4A6C-B857-B6ED74B5261F}" destId="{3302A8F1-4229-484A-B333-7D495E6B69BD}" srcOrd="13" destOrd="0" presId="urn:microsoft.com/office/officeart/2005/8/layout/pyramid2"/>
    <dgm:cxn modelId="{4EA843ED-3FFB-4976-B3D6-72959EE6ABB3}" type="presParOf" srcId="{FFD59A0D-E25F-4A6C-B857-B6ED74B5261F}" destId="{09F691E4-E9D8-4A1B-99A3-5986C228C179}" srcOrd="14" destOrd="0" presId="urn:microsoft.com/office/officeart/2005/8/layout/pyramid2"/>
    <dgm:cxn modelId="{661CFC3C-5866-4650-8DA1-FA40DA45F842}" type="presParOf" srcId="{FFD59A0D-E25F-4A6C-B857-B6ED74B5261F}" destId="{62099283-304B-4A19-8E90-24B489BD9D57}" srcOrd="15" destOrd="0" presId="urn:microsoft.com/office/officeart/2005/8/layout/pyramid2"/>
    <dgm:cxn modelId="{86BEC537-E3B1-49DE-A60D-7B08F0E55D65}" type="presParOf" srcId="{FFD59A0D-E25F-4A6C-B857-B6ED74B5261F}" destId="{DDF675A4-4EB1-46E3-BA80-1F0BF602F1A6}" srcOrd="16" destOrd="0" presId="urn:microsoft.com/office/officeart/2005/8/layout/pyramid2"/>
    <dgm:cxn modelId="{E706EBFA-8E81-4C80-945E-6F138C6DEC2D}" type="presParOf" srcId="{FFD59A0D-E25F-4A6C-B857-B6ED74B5261F}" destId="{158FF3D2-7137-4EC2-963B-FCC8677AC416}" srcOrd="17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8A78C-566D-4393-ACEF-7F042702B7CA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83372-475C-40DC-B602-D400BA9BB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последние годы наметилась тенденция к объединению различных дисциплинарных направлений (социологии, социальной психологии, теории международных отношений) в единый подход к анализу конфликта. Речь идет о теории человеческих потребностей (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Human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Needs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Theory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обращающей особое внимание на глубинные механизмы конфликтного поведения. Сторонники данной теории стремятся при разрешении конфликта устранять его основные причины, а не согласовывать поверхностные интересы участников. Это позволяет исключить возможность возникновения данного конфликта в дальнейшем.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Расчленение конфликта на этапы позволяет рассматривать его как явление, имеющее сложную структуру. Выделяют две главные стадии протекания конфликта: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конфронтацию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кооперацию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условиях конфронтации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преобладают силовые методы. При кооперации осуществляются усилия по поиску решения, удовлетворяющего обе стороны.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Внутри каждого этапа конфликт может развиваться как в конструктивном, так и в деструктивном направлении. Отклонение в сторону эскалации или избегания обычно свидетельствует о наличии деструктивных процессов. Своевременное обнаружение данных процессов имеет важное значение для успешного разрешения конфликта. 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Вхождение конфликта в фазу эскалации происходит в том случае, когда подавляются базовые потребности участников конфликта, такие, например, как потребность в безопасности или в идентичности. </a:t>
            </a:r>
          </a:p>
          <a:p>
            <a:pPr algn="just"/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Процессы эскалации создают трудности для нахождения взаимоприемлемых решений, способствуют затягиванию конфликта и требуют усилий по его разрешению. Возникновение и продолжение конфликта, рост его интенсивности сопровождаются изменениями в психологии его участников. Они в свою очередь препятствуют достижению согласия. Появляется стремление наказать, причинить ущерб оппоненту. Причиной являются гнев и другие негативные эмоции по отношению к другой стороне. Представления об оппоненте и отношение к нему приобретают негативный характер.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Возникновение и продолжение конфликта, рост его интенсивности сопровождаются изменениями в психологии его участников. Они в свою очередь препятствуют достижению согласия. Появляется стремление наказать оппонента, причинить ему ущерб. Причиной являются гнев и другие негативные эмоции по отношению к другой стороне.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Другая сторона оценивается как ущербная в моральном отношении. Оппонент рассматривается как представитель группы, а не как индивидуальность. Обнаруживается такой феномен, как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делигитимизация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описание оппонента в негативных социальных категориях, исключение его из сферы приложения общепринятых норм и правил.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Сформировавшись, негативные представления и установки имеют тенденцию к самовоспроизведению. Появляется самоосуществляющееся пророчество — ожидание негативного поведения от оппонента, вызывающего враждебные действия по отношению к нему. Разрыв общения создает основания для сохранения негативных установок, поскольку ограничивается приток позитивной информации об оппоненте. Действие указанных механизмов бывает ярко выражено. Поэтому при разрешении конфликтов, особенно острых и ожесточённых, необходимо прежде всего выявить и нейтрализовать влияние этих механизмов и лишь затем обсуждать собственно причины конфликта.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уже говорилось ранее, существует  единый подход к анализу конфликта: теория человеческих потребностей (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Human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Needs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Theory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обращающая особое внимание на глубинные механизмы конфликтного поведения. Сторонники данной теории стремятся устранять основные причины конфликта, а не согласовывать поверхностные интересы участников. Это позволяет исключить возможность возникновения данного конфликта в дальнейшем.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Существует пять основных стилей. Они описаны и широко использованы в программах обучения управлению делами, в основу которых положена система, называемая методом Томаса-Килменна (разработан Кеннетом  У. Томасом и Ральфом X.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Килменном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1972 году). Система позволяет создать для каждого человека свой собственный стиль разрешения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Ваш стиль поведения в конкретном конфликте определяется той мерой, в которой вы хотите удовлетворить собственные интересы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пассивно или активно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и интересы другой  стороны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совместно или 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Если представить это в графической форме, то получим сетку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Томаса-Килменна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позволяющую определить место и название для каждого из пяти основных стилей разрешения конфликтов. Эта сетка поможет вам определить собственный стиль или стиль любого другого человека. Начните со стороны, на которой отмечены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активные и пассивные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действия. Если ваша реакция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стараться выйти из конфликта; если она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предпримете попытки разрешить его. Такие оценки вы можете сделать для себя и для других участвующих в конфликте сторон.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Верхняя часть сетки относится к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совместным действиям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Если вы предпочитаете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совместные действия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пытаться разрешить конфликт вместе с другим человеком или группой людей, которые в нём участвуют. Если же предпочитаете действовать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искать свой путь решения проблемы или путь уклонения от её решения. Степень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кооперативности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поведении также легко может быть оценена для вас и для других людей.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вы сложите вместе эти две части сетки, то получите матрицу из пяти стилей со стилем компромисса в середине. Он в равных мерах включает кооперативное и индивидуальное, а также пассивное и активное поведение. Если вы внимательнее рассмотрите эти различные стили, то можете узнать тот, к которому вы обычно прибегаете в  конфликтных ситуациях. Вы можете также определить и те стили, которыми обычно пользуются связанные с вами люди. Однако в определённых условиях вы можете отдать предпочтение другому стилю. Каждый человек может в какой-то степени использовать все эти стили, но обычно имеет приоритетные. Кроме того, некоторые стили могут быть наиболее эффективными для разрешения конфликтов определённого типа. Далее мы рассмотрим каждый из упомянутых стилей и способы применения каждого из них.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>
                <a:alpha val="10000"/>
              </a:srgb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883D0-0CAE-4080-8371-E5120C453A9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50D3B-30AA-4F55-8F22-4530AA5379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dir="in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7158" y="1142984"/>
            <a:ext cx="807249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Стили поведения в конфликтных ситуациях</a:t>
            </a: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i="1" dirty="0">
                <a:solidFill>
                  <a:srgbClr val="0070C0"/>
                </a:solidFill>
                <a:latin typeface="Monotype Corsiva" pitchFamily="66" charset="0"/>
              </a:rPr>
              <a:t>Протекание конфликта</a:t>
            </a:r>
            <a:br>
              <a:rPr lang="ru-RU" sz="5400" b="1" i="1" dirty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54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285860"/>
            <a:ext cx="7358114" cy="4913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1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i="1" dirty="0">
                <a:solidFill>
                  <a:srgbClr val="0070C0"/>
                </a:solidFill>
                <a:latin typeface="Monotype Corsiva" pitchFamily="66" charset="0"/>
              </a:rPr>
              <a:t>Протекание конфликта</a:t>
            </a:r>
            <a:br>
              <a:rPr lang="ru-RU" sz="5400" b="1" i="1" dirty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54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1571604" y="2000240"/>
          <a:ext cx="5810248" cy="384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3000396" cy="279717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Monotype Corsiva" pitchFamily="66" charset="0"/>
              </a:rPr>
              <a:t>Эскалация</a:t>
            </a:r>
            <a:br>
              <a:rPr lang="ru-RU" sz="4800" b="1" dirty="0" smtClean="0">
                <a:latin typeface="Monotype Corsiva" pitchFamily="66" charset="0"/>
              </a:rPr>
            </a:br>
            <a:r>
              <a:rPr lang="ru-RU" sz="4800" b="1" dirty="0" smtClean="0">
                <a:latin typeface="Monotype Corsiva" pitchFamily="66" charset="0"/>
              </a:rPr>
              <a:t>конфликта</a:t>
            </a:r>
            <a:endParaRPr lang="ru-RU" sz="48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500042"/>
            <a:ext cx="44291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Симптомы  </a:t>
            </a:r>
          </a:p>
          <a:p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эскалации: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72" y="285728"/>
            <a:ext cx="51435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затянувшееся обсуждение проблемы;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повторение одних и тех же аргументов в поддержку своей позиции;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чрезмерное подчёркивание последствий при недостигнутом согласии;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использование угроз для защиты своей позиции;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возрастание напряжения и враждебности в группе;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отсутствие эффективных решений;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использование аргументов против личности;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создание коалиций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9850" y="3071810"/>
            <a:ext cx="2896644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7126" y="571480"/>
            <a:ext cx="87868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Представления об оппоненте и отношение к нему приобретают негативный характер. 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Другая сторона оценивается как ущербная в моральном отношении.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Делигитимизация.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Самоосуществляющееся пророчество</a:t>
            </a:r>
            <a:r>
              <a:rPr lang="ru-RU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357786" y="3000372"/>
            <a:ext cx="37862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latin typeface="Monotype Corsiva" pitchFamily="66" charset="0"/>
              </a:rPr>
              <a:t>При разрешении конфликтов, особенно острых и ожесточенных, необходимо прежде всего выявить и нейтрализовать влияние вышеописанных механизмов и лишь затем обсуждать собственно причины конфликта.</a:t>
            </a:r>
            <a:endParaRPr lang="ru-RU" sz="2600" b="1" dirty="0">
              <a:latin typeface="Monotype Corsiva" pitchFamily="66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8662" y="428604"/>
            <a:ext cx="7143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Основные стили поведения в конфликтной ситуации связаны с общим источником любого конфликта - несовпадением интересов двух и более сторон.</a:t>
            </a:r>
            <a:endParaRPr lang="ru-RU" sz="32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1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285728"/>
            <a:ext cx="76438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Сетка  </a:t>
            </a:r>
            <a:r>
              <a:rPr lang="ru-RU" sz="4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Томаса-Килменна</a:t>
            </a:r>
            <a:endParaRPr lang="ru-RU" sz="4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 flipH="1" flipV="1">
            <a:off x="72200" y="3213892"/>
            <a:ext cx="328614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14480" y="4857760"/>
            <a:ext cx="5214974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8596" y="785794"/>
            <a:ext cx="923330" cy="37307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Мера удовлетворённости  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собственных интересов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3042" y="5072074"/>
            <a:ext cx="2559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Индивидуальные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29190" y="5143512"/>
            <a:ext cx="18325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Совместные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6578" y="1500174"/>
            <a:ext cx="1510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Активные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15140" y="3571876"/>
            <a:ext cx="16528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Пассивные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7290" y="5929330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Мера удовлетворённости интересов партнёра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57422" y="1857364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Соревнование</a:t>
            </a: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14678" y="164305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429124" y="1857364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Сотрудничество</a:t>
            </a:r>
            <a:endParaRPr lang="ru-RU" sz="24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57554" y="3000372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Компромисс</a:t>
            </a:r>
            <a:endParaRPr lang="ru-RU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14546" y="4357694"/>
            <a:ext cx="13612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Избегание</a:t>
            </a:r>
          </a:p>
          <a:p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929190" y="4357694"/>
            <a:ext cx="20152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734D71"/>
                </a:solidFill>
                <a:latin typeface="Monotype Corsiva" pitchFamily="66" charset="0"/>
              </a:rPr>
              <a:t>Приспособление</a:t>
            </a:r>
          </a:p>
          <a:p>
            <a:endParaRPr lang="ru-RU" sz="2400" b="1" dirty="0" smtClean="0">
              <a:solidFill>
                <a:srgbClr val="734D71"/>
              </a:solidFill>
              <a:latin typeface="Monotype Corsiva" pitchFamily="66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 flipH="1" flipV="1">
            <a:off x="3749669" y="4179099"/>
            <a:ext cx="135811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38" idx="1"/>
          </p:cNvCxnSpPr>
          <p:nvPr/>
        </p:nvCxnSpPr>
        <p:spPr>
          <a:xfrm flipV="1">
            <a:off x="1714480" y="3261982"/>
            <a:ext cx="1643074" cy="2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5357818" y="3286124"/>
            <a:ext cx="17859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 flipH="1" flipV="1">
            <a:off x="3750463" y="2464587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4" grpId="0"/>
      <p:bldP spid="37" grpId="0"/>
      <p:bldP spid="38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0718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</a:t>
            </a:r>
            <a:br>
              <a:rPr lang="ru-RU" dirty="0" smtClean="0"/>
            </a:br>
            <a:r>
              <a:rPr lang="ru-RU" dirty="0" smtClean="0"/>
              <a:t>за </a:t>
            </a:r>
            <a:br>
              <a:rPr lang="ru-RU" dirty="0" smtClean="0"/>
            </a:br>
            <a:r>
              <a:rPr lang="ru-RU" dirty="0" smtClean="0"/>
              <a:t>внимание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000728" y="5500702"/>
            <a:ext cx="31432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педагог-психолог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высшей категории</a:t>
            </a:r>
          </a:p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1582</TotalTime>
  <Words>1081</Words>
  <Application>Microsoft Office PowerPoint</Application>
  <PresentationFormat>Экран (4:3)</PresentationFormat>
  <Paragraphs>77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Протекание конфликта </vt:lpstr>
      <vt:lpstr>Протекание конфликта </vt:lpstr>
      <vt:lpstr>Эскалация конфликта</vt:lpstr>
      <vt:lpstr>Слайд 5</vt:lpstr>
      <vt:lpstr>Слайд 6</vt:lpstr>
      <vt:lpstr>Слайд 7</vt:lpstr>
      <vt:lpstr>Слайд 8</vt:lpstr>
      <vt:lpstr>Спасибо  за 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38</cp:revision>
  <dcterms:created xsi:type="dcterms:W3CDTF">2012-02-07T18:38:49Z</dcterms:created>
  <dcterms:modified xsi:type="dcterms:W3CDTF">2012-03-14T07:22:27Z</dcterms:modified>
</cp:coreProperties>
</file>