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3" r:id="rId15"/>
    <p:sldId id="257" r:id="rId16"/>
    <p:sldId id="25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9E56"/>
    <a:srgbClr val="003300"/>
    <a:srgbClr val="336600"/>
    <a:srgbClr val="AB9A1D"/>
    <a:srgbClr val="800000"/>
    <a:srgbClr val="BD5DC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7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rgbClr val="409E56"/>
            </a:gs>
            <a:gs pos="100000">
              <a:srgbClr val="BD5DC7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heel spokes="8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best-pictures.ru/list/view/1284/8/devushki.htm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best-pictures.ru/list/view/1284/8/devushki.htm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est-pictures.ru/list/view/1284/8/devushki.htm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best-pictures.ru/list/view/1284/8/devushki.htm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cool-pictures.ucoz.ru/photo/animacija/1_aprelja/podarok_s_ulybkoj/143-0-10502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71604" y="857232"/>
            <a:ext cx="5715040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Антистрессовая</a:t>
            </a:r>
            <a:r>
              <a:rPr lang="ru-RU" sz="4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презентация для педагогов</a:t>
            </a:r>
            <a:endParaRPr lang="ru-RU" sz="4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642918"/>
            <a:ext cx="4139952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300" b="1" dirty="0" smtClean="0">
                <a:solidFill>
                  <a:srgbClr val="002060"/>
                </a:solidFill>
                <a:latin typeface="Arial Black" pitchFamily="34" charset="0"/>
              </a:rPr>
              <a:t>Улыбайтесь!</a:t>
            </a:r>
            <a:r>
              <a:rPr lang="ru-RU" sz="4300" b="1" u="sng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 Black" pitchFamily="34" charset="0"/>
              </a:rPr>
              <a:t>Смех и шутки – превосходные средства от стресса. Хороший юмор помогает улыбнуться, расслабиться и отдохнуть.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1142984"/>
            <a:ext cx="4500594" cy="6669360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Слушайте музыку.</a:t>
            </a:r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 Классическая музыка – прекрасное лекарство от </a:t>
            </a:r>
            <a:r>
              <a:rPr lang="ru-RU" sz="3600" b="1" dirty="0" smtClean="0">
                <a:solidFill>
                  <a:srgbClr val="002060"/>
                </a:solidFill>
                <a:latin typeface="Arial Black" pitchFamily="34" charset="0"/>
              </a:rPr>
              <a:t>раздражения</a:t>
            </a:r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 и усталости.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16632"/>
            <a:ext cx="5220072" cy="6741368"/>
          </a:xfrm>
        </p:spPr>
        <p:txBody>
          <a:bodyPr>
            <a:normAutofit fontScale="92500"/>
          </a:bodyPr>
          <a:lstStyle/>
          <a:p>
            <a:pPr lvl="0" algn="ctr">
              <a:buNone/>
            </a:pPr>
            <a:r>
              <a:rPr lang="ru-RU" sz="3900" b="1" dirty="0" smtClean="0">
                <a:solidFill>
                  <a:srgbClr val="002060"/>
                </a:solidFill>
                <a:latin typeface="Arial Black" pitchFamily="34" charset="0"/>
              </a:rPr>
              <a:t>Храните грамоты,</a:t>
            </a:r>
            <a:r>
              <a:rPr lang="ru-RU" sz="39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благодарственные письма, наградные листы. </a:t>
            </a:r>
          </a:p>
          <a:p>
            <a:pPr lvl="0" algn="ctr">
              <a:buNone/>
            </a:pPr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Перебирая письменные свидетельства своего успеха, убеждаешься, что  способен ещё на многое. </a:t>
            </a:r>
          </a:p>
          <a:p>
            <a:pPr lvl="0" algn="ctr">
              <a:buNone/>
            </a:pPr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Это вдохновляет. </a:t>
            </a:r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036496" cy="3312368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Black" pitchFamily="34" charset="0"/>
              </a:rPr>
              <a:t>Проводите время со своими учениками.</a:t>
            </a:r>
            <a:r>
              <a:rPr lang="ru-RU" sz="4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endParaRPr lang="en-US" sz="40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lvl="0" algn="ctr">
              <a:buNone/>
            </a:pP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Общение с учащимися помогает в работе и приводит в хорошее расположение духа.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642918"/>
            <a:ext cx="6020742" cy="6408712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Black" pitchFamily="34" charset="0"/>
              </a:rPr>
              <a:t>Расширяйте сферу своих интересов.</a:t>
            </a:r>
            <a:r>
              <a:rPr lang="ru-RU" sz="4400" dirty="0" smtClean="0">
                <a:solidFill>
                  <a:srgbClr val="002060"/>
                </a:solidFill>
                <a:latin typeface="Arial Black" pitchFamily="34" charset="0"/>
              </a:rPr>
              <a:t> Старайтесь </a:t>
            </a: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заниматься  разными видами деятельности, </a:t>
            </a:r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не ограничиваясь </a:t>
            </a: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лишь педагогической работой. 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4929190" cy="6552728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Arial Black" pitchFamily="34" charset="0"/>
              </a:rPr>
              <a:t>Читайте. </a:t>
            </a: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Чтение хотя бы нескольких страниц захватывающей истории на ночь способствует переключению мыслей и избавляет от тревоги по любому поводу. 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500042"/>
            <a:ext cx="5000628" cy="5740690"/>
          </a:xfrm>
        </p:spPr>
        <p:txBody>
          <a:bodyPr>
            <a:normAutofit lnSpcReduction="10000"/>
          </a:bodyPr>
          <a:lstStyle/>
          <a:p>
            <a:pPr lvl="0" algn="ctr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Arial Black" pitchFamily="34" charset="0"/>
              </a:rPr>
              <a:t>Не приносите рабочие проблемы домой. </a:t>
            </a:r>
          </a:p>
          <a:p>
            <a:pPr lvl="0" algn="ctr">
              <a:buNone/>
            </a:pP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Лучший способ избежать стресса – оставлять все школьные проблемы и тревоги за порогом дома.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33264"/>
            <a:ext cx="5004048" cy="6624736"/>
          </a:xfrm>
        </p:spPr>
        <p:txBody>
          <a:bodyPr>
            <a:normAutofit fontScale="92500" lnSpcReduction="10000"/>
          </a:bodyPr>
          <a:lstStyle/>
          <a:p>
            <a:pPr lvl="0"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Black" pitchFamily="34" charset="0"/>
              </a:rPr>
              <a:t>Почаще гуляйте на природе. </a:t>
            </a:r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Прогулки приносят успокоение. Чистый, свежий воздух наполняет энергией. Прогулка – самое простое и доступное средство от стресса.</a:t>
            </a:r>
            <a:endParaRPr lang="ru-RU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10" descr="http://www.chezmarcel.net/bugwu49l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4572008"/>
            <a:ext cx="2500330" cy="2348709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0"/>
            <a:ext cx="5178876" cy="6500834"/>
          </a:xfrm>
        </p:spPr>
        <p:txBody>
          <a:bodyPr>
            <a:normAutofit lnSpcReduction="10000"/>
          </a:bodyPr>
          <a:lstStyle/>
          <a:p>
            <a:pPr lvl="0" algn="ctr">
              <a:buNone/>
            </a:pPr>
            <a:r>
              <a:rPr lang="ru-RU" sz="3900" b="1" dirty="0" smtClean="0">
                <a:solidFill>
                  <a:srgbClr val="002060"/>
                </a:solidFill>
                <a:latin typeface="Arial Black" pitchFamily="34" charset="0"/>
              </a:rPr>
              <a:t>Рационально планируйте свое время.</a:t>
            </a:r>
            <a:r>
              <a:rPr lang="ru-RU" sz="39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  <a:p>
            <a:pPr lvl="0" algn="ctr"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Хороший рабочий план – залог того, что стресс </a:t>
            </a: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обойд</a:t>
            </a: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ё</a:t>
            </a: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т </a:t>
            </a: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вас стороной. Включайте в свой график ровно столько дел, сколько вы способны сделать в течение дня.</a:t>
            </a:r>
          </a:p>
          <a:p>
            <a:pPr algn="ctr">
              <a:buNone/>
            </a:pP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13" descr="http://best-pictures.ru/animashki/chasi/chasi-12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643446"/>
            <a:ext cx="1656928" cy="1771668"/>
          </a:xfrm>
          <a:prstGeom prst="rect">
            <a:avLst/>
          </a:prstGeom>
          <a:noFill/>
        </p:spPr>
      </p:pic>
      <p:pic>
        <p:nvPicPr>
          <p:cNvPr id="5" name="Picture 21" descr="http://best-pictures.ru/animashki/knigi/knigi-20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500174"/>
            <a:ext cx="2000264" cy="1521328"/>
          </a:xfrm>
          <a:prstGeom prst="rect">
            <a:avLst/>
          </a:prstGeom>
          <a:noFill/>
        </p:spPr>
      </p:pic>
      <p:pic>
        <p:nvPicPr>
          <p:cNvPr id="7" name="Picture 40" descr="http://best-pictures.ru/animashki/knigi/knigi-39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08" y="2928934"/>
            <a:ext cx="2000264" cy="142478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1500174"/>
            <a:ext cx="3964430" cy="2636912"/>
          </a:xfrm>
        </p:spPr>
        <p:txBody>
          <a:bodyPr>
            <a:normAutofit fontScale="85000" lnSpcReduction="20000"/>
          </a:bodyPr>
          <a:lstStyle/>
          <a:p>
            <a:pPr lvl="0" algn="ctr"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Arial Black" pitchFamily="34" charset="0"/>
              </a:rPr>
              <a:t>Проводите время со своими коллегами вне школы. </a:t>
            </a:r>
            <a:endParaRPr lang="ru-RU" sz="4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7" name="Picture 12" descr="http://best-pictures.ru/animashki/sport/sport-18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1480"/>
            <a:ext cx="4418669" cy="235743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9058" y="233264"/>
            <a:ext cx="5001768" cy="6624736"/>
          </a:xfrm>
        </p:spPr>
        <p:txBody>
          <a:bodyPr>
            <a:normAutofit fontScale="92500"/>
          </a:bodyPr>
          <a:lstStyle/>
          <a:p>
            <a:pPr lvl="0" algn="ctr"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Arial Black" pitchFamily="34" charset="0"/>
              </a:rPr>
              <a:t>Уезжайте из дома на выходные.</a:t>
            </a:r>
            <a:r>
              <a:rPr lang="ru-RU" sz="48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  <a:p>
            <a:pPr lvl="0" algn="ctr">
              <a:buNone/>
            </a:pPr>
            <a:r>
              <a:rPr lang="ru-RU" sz="4400" dirty="0" smtClean="0">
                <a:solidFill>
                  <a:srgbClr val="002060"/>
                </a:solidFill>
                <a:latin typeface="Arial Black" pitchFamily="34" charset="0"/>
              </a:rPr>
              <a:t>Смена обстановки, даже </a:t>
            </a:r>
            <a:r>
              <a:rPr lang="ru-RU" sz="4400" dirty="0" err="1" smtClean="0">
                <a:solidFill>
                  <a:srgbClr val="002060"/>
                </a:solidFill>
                <a:latin typeface="Arial Black" pitchFamily="34" charset="0"/>
              </a:rPr>
              <a:t>кратковремен</a:t>
            </a:r>
            <a:r>
              <a:rPr lang="ru-RU" sz="4400" dirty="0" smtClean="0">
                <a:solidFill>
                  <a:srgbClr val="002060"/>
                </a:solidFill>
                <a:latin typeface="Arial Black" pitchFamily="34" charset="0"/>
              </a:rPr>
              <a:t>-</a:t>
            </a:r>
            <a:br>
              <a:rPr lang="ru-RU" sz="44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sz="4400" dirty="0" err="1" smtClean="0">
                <a:solidFill>
                  <a:srgbClr val="002060"/>
                </a:solidFill>
                <a:latin typeface="Arial Black" pitchFamily="34" charset="0"/>
              </a:rPr>
              <a:t>ная</a:t>
            </a:r>
            <a:r>
              <a:rPr lang="ru-RU" sz="4400" dirty="0" smtClean="0">
                <a:solidFill>
                  <a:srgbClr val="002060"/>
                </a:solidFill>
                <a:latin typeface="Arial Black" pitchFamily="34" charset="0"/>
              </a:rPr>
              <a:t>,  пойдёт вам на пользу. </a:t>
            </a:r>
            <a:endParaRPr lang="ru-RU" sz="40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 descr="http://www.chezmarcel.net/Goofy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28604"/>
            <a:ext cx="3000396" cy="289813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116632"/>
            <a:ext cx="5652120" cy="6741367"/>
          </a:xfrm>
        </p:spPr>
        <p:txBody>
          <a:bodyPr>
            <a:normAutofit fontScale="92500" lnSpcReduction="10000"/>
          </a:bodyPr>
          <a:lstStyle/>
          <a:p>
            <a:pPr lvl="0" algn="ctr">
              <a:buNone/>
            </a:pPr>
            <a:r>
              <a:rPr lang="ru-RU" sz="4300" b="1" dirty="0" smtClean="0">
                <a:solidFill>
                  <a:srgbClr val="002060"/>
                </a:solidFill>
                <a:latin typeface="Arial Black" pitchFamily="34" charset="0"/>
              </a:rPr>
              <a:t>Сохраняйте оптимизм!</a:t>
            </a:r>
            <a:r>
              <a:rPr lang="ru-RU" sz="43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  <a:p>
            <a:pPr lvl="0" algn="ctr">
              <a:buNone/>
            </a:pPr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Позитивный настрой делает этот мир полным приятных сюрпризов. Оптимистичный взгляд даже на самые, казалось бы, неразрешимые проблемы всегда ведёт к переменам в лучшую сторону.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10" descr="бесплатная анимация радуга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280" y="1571612"/>
            <a:ext cx="3607128" cy="423365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428604"/>
            <a:ext cx="4357686" cy="6336704"/>
          </a:xfrm>
        </p:spPr>
        <p:txBody>
          <a:bodyPr>
            <a:normAutofit lnSpcReduction="10000"/>
          </a:bodyPr>
          <a:lstStyle/>
          <a:p>
            <a:pPr lvl="0" algn="ctr">
              <a:buNone/>
            </a:pPr>
            <a:r>
              <a:rPr lang="ru-RU" sz="3000" b="1" dirty="0" smtClean="0">
                <a:solidFill>
                  <a:srgbClr val="002060"/>
                </a:solidFill>
                <a:latin typeface="Arial Black" pitchFamily="34" charset="0"/>
              </a:rPr>
              <a:t>Проводите время с друзьями.</a:t>
            </a:r>
            <a:r>
              <a:rPr lang="ru-RU" sz="3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  <a:p>
            <a:pPr lvl="0" algn="ctr">
              <a:buNone/>
            </a:pPr>
            <a:r>
              <a:rPr lang="ru-RU" sz="3000" dirty="0" smtClean="0">
                <a:solidFill>
                  <a:srgbClr val="002060"/>
                </a:solidFill>
                <a:latin typeface="Arial Black" pitchFamily="34" charset="0"/>
              </a:rPr>
              <a:t>Близкие друзья, которые понимают, умеют выслушать и готовы помочь в любой ситуации – это бесценное богатство. Не пренебрегайте ими, старайтесь чаще встречаться.</a:t>
            </a:r>
          </a:p>
          <a:p>
            <a:pPr>
              <a:buNone/>
            </a:pPr>
            <a:endParaRPr lang="ru-RU" sz="3000" dirty="0">
              <a:solidFill>
                <a:srgbClr val="002060"/>
              </a:solidFill>
            </a:endParaRPr>
          </a:p>
        </p:txBody>
      </p:sp>
      <p:pic>
        <p:nvPicPr>
          <p:cNvPr id="4" name="Picture 18" descr="http://best-pictures.ru/animashki/zhivotnie/jivotniea-50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642918"/>
            <a:ext cx="2428860" cy="315751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2852"/>
            <a:ext cx="8812088" cy="64087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409E56"/>
                </a:solidFill>
                <a:latin typeface="Arial Black" pitchFamily="34" charset="0"/>
              </a:rPr>
              <a:t>Сделайте стресс своим помощником!</a:t>
            </a:r>
            <a:r>
              <a:rPr lang="ru-RU" sz="4000" dirty="0" smtClean="0">
                <a:solidFill>
                  <a:srgbClr val="409E56"/>
                </a:solidFill>
                <a:latin typeface="Arial Black" pitchFamily="34" charset="0"/>
              </a:rPr>
              <a:t> </a:t>
            </a:r>
          </a:p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Вероятность того, что наступит стрессовая ситуация, служит предлогом для отдыха, смены деятельности, раскрытия в себе новых возможностей и качеств. Можно стать сильнее, придумывая разные способы, чтобы избежать стресса.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4" name="Picture 12" descr="http://best-pictures.ru/animashki/sport/sport-41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5388322"/>
            <a:ext cx="5234354" cy="146967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pic>
        <p:nvPicPr>
          <p:cNvPr id="4" name="Picture 6" descr="Подарок с улыбкой">
            <a:hlinkClick r:id="rId3" tooltip="Подарок с улыбкой Анимация - Нажмите чтобы открыть полностью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1643050"/>
            <a:ext cx="5236662" cy="3350973"/>
          </a:xfrm>
          <a:prstGeom prst="rect">
            <a:avLst/>
          </a:prstGeom>
          <a:noFill/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142844" y="428604"/>
            <a:ext cx="8812088" cy="8572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Arial Black" pitchFamily="34" charset="0"/>
              </a:rPr>
              <a:t>Спасибо за </a:t>
            </a:r>
            <a:r>
              <a:rPr lang="ru-RU" sz="4000" b="1" dirty="0" smtClean="0">
                <a:solidFill>
                  <a:srgbClr val="002060"/>
                </a:solidFill>
                <a:latin typeface="Arial Black" pitchFamily="34" charset="0"/>
              </a:rPr>
              <a:t>внимание!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521495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Подготовила педагог-психолог </a:t>
            </a:r>
          </a:p>
          <a:p>
            <a:pPr algn="ctr"/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СШ №26 г. Бреста </a:t>
            </a:r>
            <a:r>
              <a:rPr lang="ru-RU" i="1" dirty="0" err="1" smtClean="0">
                <a:solidFill>
                  <a:srgbClr val="800000"/>
                </a:solidFill>
                <a:latin typeface="Arial Black" pitchFamily="34" charset="0"/>
              </a:rPr>
              <a:t>Бакунец</a:t>
            </a:r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 </a:t>
            </a:r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Светлана Валерьевна</a:t>
            </a:r>
            <a:endParaRPr lang="ru-RU" i="1" dirty="0">
              <a:solidFill>
                <a:srgbClr val="8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491</TotalTime>
  <Words>340</Words>
  <Application>Microsoft Office PowerPoint</Application>
  <PresentationFormat>Экран (4:3)</PresentationFormat>
  <Paragraphs>27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Vanda</cp:lastModifiedBy>
  <cp:revision>43</cp:revision>
  <dcterms:modified xsi:type="dcterms:W3CDTF">2012-03-13T13:05:00Z</dcterms:modified>
</cp:coreProperties>
</file>