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2" r:id="rId4"/>
    <p:sldId id="263" r:id="rId5"/>
    <p:sldId id="264" r:id="rId6"/>
    <p:sldId id="265" r:id="rId7"/>
    <p:sldId id="266" r:id="rId8"/>
    <p:sldId id="270" r:id="rId9"/>
    <p:sldId id="271" r:id="rId10"/>
    <p:sldId id="268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5FDE4E"/>
    <a:srgbClr val="9462B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7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462BA"/>
            </a:gs>
            <a:gs pos="50000">
              <a:schemeClr val="accent1">
                <a:lumMod val="75000"/>
              </a:schemeClr>
            </a:gs>
            <a:gs pos="100000">
              <a:srgbClr val="5FDE4E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est-pictures.ru/list/view/1284/8/devushki.ht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hyperlink" Target="http://best-pictures.ru/list/view/1284/8/devushki.htm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142908" y="28572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itchFamily="34" charset="0"/>
              </a:rPr>
              <a:t>Меню от</a:t>
            </a:r>
            <a:endParaRPr lang="en-US" sz="72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7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itchFamily="34" charset="0"/>
              </a:rPr>
              <a:t> стресса</a:t>
            </a:r>
            <a:endParaRPr lang="ru-RU" sz="7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dirty="0" smtClean="0">
                <a:latin typeface="Arial Black" pitchFamily="34" charset="0"/>
              </a:rPr>
              <a:t>Бананы –  </a:t>
            </a:r>
            <a:r>
              <a:rPr lang="en-US" sz="4000" b="1" dirty="0" smtClean="0">
                <a:latin typeface="Arial Black" pitchFamily="34" charset="0"/>
              </a:rPr>
              <a:t/>
            </a:r>
            <a:br>
              <a:rPr lang="en-US" sz="4000" b="1" dirty="0" smtClean="0">
                <a:latin typeface="Arial Black" pitchFamily="34" charset="0"/>
              </a:rPr>
            </a:br>
            <a:r>
              <a:rPr lang="ru-RU" sz="4000" b="1" dirty="0" smtClean="0">
                <a:latin typeface="Arial Black" pitchFamily="34" charset="0"/>
              </a:rPr>
              <a:t>для утоления печали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1670794"/>
            <a:ext cx="4786346" cy="518720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3000" dirty="0" smtClean="0">
                <a:latin typeface="Arial Black" pitchFamily="34" charset="0"/>
              </a:rPr>
              <a:t>В мякоти банана накапливаются вещества, благодаря которым мы ощущаем чувство радости и душевный комфорт. Например, триптофан – аминокислота, которая стимулирует выработку </a:t>
            </a:r>
            <a:r>
              <a:rPr lang="ru-RU" sz="3000" dirty="0" err="1" smtClean="0">
                <a:latin typeface="Arial Black" pitchFamily="34" charset="0"/>
              </a:rPr>
              <a:t>серотонина</a:t>
            </a:r>
            <a:r>
              <a:rPr lang="ru-RU" sz="3000" dirty="0" smtClean="0">
                <a:latin typeface="Arial Black" pitchFamily="34" charset="0"/>
              </a:rPr>
              <a:t> в мозге. Для поддержания хорошего настроения достаточно одного банана в день.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3" descr="http://best-pictures.ru/animashki/eda/edaa-24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500174"/>
            <a:ext cx="1715568" cy="300265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atin typeface="Arial Black" pitchFamily="34" charset="0"/>
              </a:rPr>
              <a:t>Смородина бодрит 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71438" y="1000108"/>
            <a:ext cx="3929058" cy="594759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Arial Black" pitchFamily="34" charset="0"/>
              </a:rPr>
              <a:t> </a:t>
            </a:r>
            <a:r>
              <a:rPr lang="ru-RU" sz="2800" dirty="0" smtClean="0">
                <a:latin typeface="Arial Black" pitchFamily="34" charset="0"/>
              </a:rPr>
              <a:t>Ягоды красной смородины в больших количествах содержат витамины С и группы В, кальций, фосфор, железо и органические кислоты. Благодаря янтарной кислоте смородина стимулирует регенерацию клеток. Ежедневно выпитый  стакан свежевыжатого смородинового сока укрепит силы и снимет стресс.</a:t>
            </a:r>
            <a:endParaRPr lang="ru-RU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 Black" pitchFamily="34" charset="0"/>
              </a:rPr>
              <a:t>Авокадо вместо «розовых очков»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4643438" cy="594759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>
                <a:latin typeface="Arial Black" pitchFamily="34" charset="0"/>
              </a:rPr>
              <a:t> </a:t>
            </a:r>
            <a:endParaRPr lang="ru-RU" sz="44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4400" dirty="0" smtClean="0">
                <a:latin typeface="Arial Black" pitchFamily="34" charset="0"/>
              </a:rPr>
              <a:t>По содержанию полиненасыщенных жирных кислот плоды авокадо превосходят все другие фрукты и овощи. Овощ богат провитамином А, витаминами С, Е, </a:t>
            </a:r>
            <a:r>
              <a:rPr lang="en-US" sz="4400" dirty="0" smtClean="0">
                <a:latin typeface="Arial Black" pitchFamily="34" charset="0"/>
              </a:rPr>
              <a:t>D</a:t>
            </a:r>
            <a:r>
              <a:rPr lang="ru-RU" sz="4400" dirty="0" smtClean="0">
                <a:latin typeface="Arial Black" pitchFamily="34" charset="0"/>
              </a:rPr>
              <a:t> и группы В. Эфирное масло авокадо содержит тонизирующие вещества. Для хорошего самочувствия достаточно ½ плода авокадо.</a:t>
            </a:r>
          </a:p>
          <a:p>
            <a:pPr>
              <a:buNone/>
            </a:pPr>
            <a:r>
              <a:rPr lang="ru-RU" dirty="0" smtClean="0">
                <a:latin typeface="Arial Black" pitchFamily="34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Arial Black" pitchFamily="34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642918"/>
            <a:ext cx="6715172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 Black" pitchFamily="34" charset="0"/>
              </a:rPr>
              <a:t>Паприка нужна для хорошего </a:t>
            </a:r>
            <a:r>
              <a:rPr lang="en-US" b="1" dirty="0" smtClean="0">
                <a:latin typeface="Arial Black" pitchFamily="34" charset="0"/>
              </a:rPr>
              <a:t/>
            </a:r>
            <a:br>
              <a:rPr lang="en-US" b="1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настроения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5643570" cy="5733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b="1" dirty="0" smtClean="0">
                <a:latin typeface="Arial Black" pitchFamily="34" charset="0"/>
              </a:rPr>
              <a:t> </a:t>
            </a:r>
            <a:endParaRPr lang="ru-RU" sz="26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2600" dirty="0" smtClean="0">
                <a:latin typeface="Arial Black" pitchFamily="34" charset="0"/>
              </a:rPr>
              <a:t>Паприка отличается высоким содержанием витамина С, </a:t>
            </a:r>
            <a:r>
              <a:rPr lang="ru-RU" sz="2600" dirty="0" err="1" smtClean="0">
                <a:latin typeface="Arial Black" pitchFamily="34" charset="0"/>
              </a:rPr>
              <a:t>бета-каротина</a:t>
            </a:r>
            <a:r>
              <a:rPr lang="ru-RU" sz="2600" dirty="0" smtClean="0">
                <a:latin typeface="Arial Black" pitchFamily="34" charset="0"/>
              </a:rPr>
              <a:t>, витаминов группы В, меди, железа и цинка. Эти вещества активизируют обмен веществ, стимулируют мозговую деятельность и тем самым быстро восстанавливают работоспособность.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714356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 Black" pitchFamily="34" charset="0"/>
              </a:rPr>
              <a:t>Картофель </a:t>
            </a:r>
            <a:r>
              <a:rPr lang="en-US" b="1" dirty="0" smtClean="0">
                <a:latin typeface="Arial Black" pitchFamily="34" charset="0"/>
              </a:rPr>
              <a:t/>
            </a:r>
            <a:br>
              <a:rPr lang="en-US" b="1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защитит от стресса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1643050"/>
            <a:ext cx="5072066" cy="487716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Arial Black" pitchFamily="34" charset="0"/>
              </a:rPr>
              <a:t>Картофель отличается очень высоким содержанием калия. Количество калия в человеческом организме резко уменьшается в период стресса. В результате могут появиться апатия, сонливость, плохой аппетит. 250 г картофеля в мундире восстановят потери калия и устранят последствия стресса.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atin typeface="Arial Black" pitchFamily="34" charset="0"/>
              </a:rPr>
              <a:t>Свёкла успокоит душу</a:t>
            </a:r>
            <a:r>
              <a:rPr lang="ru-RU" sz="4400" dirty="0" smtClean="0">
                <a:latin typeface="Arial Black" pitchFamily="34" charset="0"/>
              </a:rPr>
              <a:t/>
            </a:r>
            <a:br>
              <a:rPr lang="ru-RU" sz="4400" dirty="0" smtClean="0">
                <a:latin typeface="Arial Black" pitchFamily="34" charset="0"/>
              </a:rPr>
            </a:b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169368"/>
            <a:ext cx="4643470" cy="5688632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Arial Black" pitchFamily="34" charset="0"/>
              </a:rPr>
              <a:t>Свёкла богата минеральными веществами: калием, магнием, железом, медью, марганцем. В ней много фолиевой кислоты, которая расщепляет гомоцистеин – вещество в составе крови. Этот компонент стимулирует биохимический процесс в организме в период депрессии и подавленного настроения. Для ощутимого эффекта хватит одной варёной свёклы в день.</a:t>
            </a:r>
          </a:p>
          <a:p>
            <a:pPr>
              <a:buNone/>
            </a:pPr>
            <a:r>
              <a:rPr lang="ru-RU" dirty="0" smtClean="0">
                <a:latin typeface="Arial Black" pitchFamily="34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Arial Black" pitchFamily="34" charset="0"/>
              </a:rPr>
              <a:t>Молоко – для гармоничного мировосприятия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571612"/>
            <a:ext cx="5234924" cy="573325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Arial Black" pitchFamily="34" charset="0"/>
              </a:rPr>
              <a:t>Пейте, дети, молоко – будете здоровы, а заодно, - и счастливы. В процессе переваривания молока образуются биологически активные вещества – пептиды, которые повышают уровень </a:t>
            </a:r>
            <a:r>
              <a:rPr lang="ru-RU" dirty="0" err="1" smtClean="0">
                <a:latin typeface="Arial Black" pitchFamily="34" charset="0"/>
              </a:rPr>
              <a:t>серотонина</a:t>
            </a:r>
            <a:r>
              <a:rPr lang="ru-RU" dirty="0" smtClean="0">
                <a:latin typeface="Arial Black" pitchFamily="34" charset="0"/>
              </a:rPr>
              <a:t> в мозге. Для достижения душевного комфорта достаточно ½ литра молока в день.</a:t>
            </a:r>
          </a:p>
          <a:p>
            <a:pPr>
              <a:buNone/>
            </a:pPr>
            <a:r>
              <a:rPr lang="ru-RU" dirty="0" smtClean="0">
                <a:latin typeface="Arial Black" pitchFamily="34" charset="0"/>
              </a:rPr>
              <a:t> 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Arial Black" pitchFamily="34" charset="0"/>
              </a:rPr>
              <a:t>Орехи – для душевной стабильности</a:t>
            </a:r>
            <a:r>
              <a:rPr lang="ru-RU" sz="2800" dirty="0" smtClean="0">
                <a:latin typeface="Arial Black" pitchFamily="34" charset="0"/>
              </a:rPr>
              <a:t/>
            </a:r>
            <a:br>
              <a:rPr lang="ru-RU" sz="2800" dirty="0" smtClean="0">
                <a:latin typeface="Arial Black" pitchFamily="34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28" y="1643050"/>
            <a:ext cx="4000528" cy="458970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4000" dirty="0" smtClean="0">
                <a:latin typeface="Arial Black" pitchFamily="34" charset="0"/>
              </a:rPr>
              <a:t>Орехи не только способствуют душевному спокойствию и </a:t>
            </a:r>
            <a:r>
              <a:rPr lang="ru-RU" sz="4000" dirty="0" err="1" smtClean="0">
                <a:latin typeface="Arial Black" pitchFamily="34" charset="0"/>
              </a:rPr>
              <a:t>уравновешен-ности</a:t>
            </a:r>
            <a:r>
              <a:rPr lang="ru-RU" sz="4000" dirty="0" smtClean="0">
                <a:latin typeface="Arial Black" pitchFamily="34" charset="0"/>
              </a:rPr>
              <a:t>, но и улучшают память.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4" name="Picture 2" descr="http://s42.radikal.ru/i097/0912/51/40f97c6a7d7c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000372"/>
            <a:ext cx="2981400" cy="2981400"/>
          </a:xfrm>
          <a:prstGeom prst="rect">
            <a:avLst/>
          </a:prstGeom>
          <a:noFill/>
        </p:spPr>
      </p:pic>
      <p:pic>
        <p:nvPicPr>
          <p:cNvPr id="6" name="Picture 3" descr="http://best-pictures.ru/animashki/eda/edaa-3.gif">
            <a:hlinkClick r:id="rId4"/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428604"/>
            <a:ext cx="2563118" cy="2492896"/>
          </a:xfrm>
          <a:prstGeom prst="rect">
            <a:avLst/>
          </a:prstGeom>
          <a:noFill/>
        </p:spPr>
      </p:pic>
      <p:pic>
        <p:nvPicPr>
          <p:cNvPr id="7" name="Picture 2" descr="http://s42.radikal.ru/i097/0912/51/40f97c6a7d7c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2780928"/>
            <a:ext cx="2981400" cy="29814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7505" y="332656"/>
            <a:ext cx="74168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5715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CC0099">
                        <a:shade val="30000"/>
                        <a:satMod val="115000"/>
                      </a:srgbClr>
                    </a:gs>
                    <a:gs pos="50000">
                      <a:srgbClr val="CC0099">
                        <a:shade val="67500"/>
                        <a:satMod val="115000"/>
                      </a:srgbClr>
                    </a:gs>
                    <a:gs pos="100000">
                      <a:srgbClr val="CC0099">
                        <a:shade val="100000"/>
                        <a:satMod val="115000"/>
                      </a:srgbClr>
                    </a:gs>
                  </a:gsLst>
                  <a:lin ang="13500000" scaled="1"/>
                  <a:tileRect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Умейте </a:t>
            </a:r>
          </a:p>
          <a:p>
            <a:pPr algn="ctr"/>
            <a:r>
              <a:rPr lang="ru-RU" sz="4800" b="1" cap="all" dirty="0" smtClean="0">
                <a:ln w="5715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CC0099">
                        <a:shade val="30000"/>
                        <a:satMod val="115000"/>
                      </a:srgbClr>
                    </a:gs>
                    <a:gs pos="50000">
                      <a:srgbClr val="CC0099">
                        <a:shade val="67500"/>
                        <a:satMod val="115000"/>
                      </a:srgbClr>
                    </a:gs>
                    <a:gs pos="100000">
                      <a:srgbClr val="CC0099">
                        <a:shade val="100000"/>
                        <a:satMod val="115000"/>
                      </a:srgbClr>
                    </a:gs>
                  </a:gsLst>
                  <a:lin ang="13500000" scaled="1"/>
                  <a:tileRect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противостоять</a:t>
            </a:r>
          </a:p>
          <a:p>
            <a:pPr algn="ctr"/>
            <a:r>
              <a:rPr lang="ru-RU" sz="4800" b="1" cap="all" dirty="0" smtClean="0">
                <a:ln w="57150" cmpd="sng">
                  <a:solidFill>
                    <a:schemeClr val="tx1"/>
                  </a:solidFill>
                  <a:prstDash val="solid"/>
                </a:ln>
                <a:gradFill flip="none" rotWithShape="1">
                  <a:gsLst>
                    <a:gs pos="0">
                      <a:srgbClr val="CC0099">
                        <a:shade val="30000"/>
                        <a:satMod val="115000"/>
                      </a:srgbClr>
                    </a:gs>
                    <a:gs pos="50000">
                      <a:srgbClr val="CC0099">
                        <a:shade val="67500"/>
                        <a:satMod val="115000"/>
                      </a:srgbClr>
                    </a:gs>
                    <a:gs pos="100000">
                      <a:srgbClr val="CC0099">
                        <a:shade val="100000"/>
                        <a:satMod val="115000"/>
                      </a:srgbClr>
                    </a:gs>
                  </a:gsLst>
                  <a:lin ang="13500000" scaled="1"/>
                  <a:tileRect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Стрессу!</a:t>
            </a:r>
            <a:endParaRPr lang="ru-RU" sz="4800" b="1" cap="all" spc="0" dirty="0">
              <a:ln w="57150" cmpd="sng">
                <a:solidFill>
                  <a:schemeClr val="tx1"/>
                </a:solidFill>
                <a:prstDash val="solid"/>
              </a:ln>
              <a:gradFill flip="none" rotWithShape="1">
                <a:gsLst>
                  <a:gs pos="0">
                    <a:srgbClr val="CC0099">
                      <a:shade val="30000"/>
                      <a:satMod val="115000"/>
                    </a:srgbClr>
                  </a:gs>
                  <a:gs pos="50000">
                    <a:srgbClr val="CC0099">
                      <a:shade val="67500"/>
                      <a:satMod val="115000"/>
                    </a:srgbClr>
                  </a:gs>
                  <a:gs pos="100000">
                    <a:srgbClr val="CC0099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164305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</a:t>
            </a:r>
            <a:b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</a:t>
            </a:r>
            <a:b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внимание</a:t>
            </a:r>
            <a:r>
              <a:rPr lang="en-US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!</a:t>
            </a:r>
            <a:endParaRPr lang="ru-RU" sz="54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57950" y="4071942"/>
            <a:ext cx="2643206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Подготовила педагог-психолог </a:t>
            </a:r>
          </a:p>
          <a:p>
            <a:pPr algn="ctr"/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СШ 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№</a:t>
            </a:r>
            <a:r>
              <a:rPr lang="en-US" i="1" dirty="0" smtClean="0">
                <a:solidFill>
                  <a:srgbClr val="800000"/>
                </a:solidFill>
                <a:latin typeface="Arial Black" pitchFamily="34" charset="0"/>
              </a:rPr>
              <a:t> 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26 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г. Бреста </a:t>
            </a:r>
            <a:r>
              <a:rPr lang="ru-RU" i="1" dirty="0" err="1" smtClean="0">
                <a:solidFill>
                  <a:srgbClr val="800000"/>
                </a:solidFill>
                <a:latin typeface="Arial Black" pitchFamily="34" charset="0"/>
              </a:rPr>
              <a:t>Бакунец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 Светлана Валерьевна</a:t>
            </a:r>
            <a:endParaRPr lang="ru-RU" i="1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252</TotalTime>
  <Words>285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Слайд 1</vt:lpstr>
      <vt:lpstr>Бананы –   для утоления печали </vt:lpstr>
      <vt:lpstr>Смородина бодрит  </vt:lpstr>
      <vt:lpstr>Авокадо вместо «розовых очков» </vt:lpstr>
      <vt:lpstr>Паприка нужна для хорошего  настроения </vt:lpstr>
      <vt:lpstr>Картофель  защитит от стресса </vt:lpstr>
      <vt:lpstr>Свёкла успокоит душу </vt:lpstr>
      <vt:lpstr>Молоко – для гармоничного мировосприятия </vt:lpstr>
      <vt:lpstr>Орехи – для душевной стабильности </vt:lpstr>
      <vt:lpstr>Слайд 10</vt:lpstr>
      <vt:lpstr>Спасибо  за 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Vanda</cp:lastModifiedBy>
  <cp:revision>33</cp:revision>
  <dcterms:modified xsi:type="dcterms:W3CDTF">2012-03-13T13:07:18Z</dcterms:modified>
</cp:coreProperties>
</file>