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2"/>
  </p:notesMasterIdLst>
  <p:sldIdLst>
    <p:sldId id="298" r:id="rId2"/>
    <p:sldId id="261" r:id="rId3"/>
    <p:sldId id="290" r:id="rId4"/>
    <p:sldId id="260" r:id="rId5"/>
    <p:sldId id="271" r:id="rId6"/>
    <p:sldId id="276" r:id="rId7"/>
    <p:sldId id="262" r:id="rId8"/>
    <p:sldId id="275" r:id="rId9"/>
    <p:sldId id="284" r:id="rId10"/>
    <p:sldId id="265" r:id="rId11"/>
    <p:sldId id="293" r:id="rId12"/>
    <p:sldId id="294" r:id="rId13"/>
    <p:sldId id="292" r:id="rId14"/>
    <p:sldId id="266" r:id="rId15"/>
    <p:sldId id="264" r:id="rId16"/>
    <p:sldId id="270" r:id="rId17"/>
    <p:sldId id="285" r:id="rId18"/>
    <p:sldId id="273" r:id="rId19"/>
    <p:sldId id="286" r:id="rId20"/>
    <p:sldId id="282" r:id="rId21"/>
    <p:sldId id="287" r:id="rId22"/>
    <p:sldId id="288" r:id="rId23"/>
    <p:sldId id="295" r:id="rId24"/>
    <p:sldId id="296" r:id="rId25"/>
    <p:sldId id="272" r:id="rId26"/>
    <p:sldId id="297" r:id="rId27"/>
    <p:sldId id="274" r:id="rId28"/>
    <p:sldId id="289" r:id="rId29"/>
    <p:sldId id="269" r:id="rId30"/>
    <p:sldId id="29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  <a:srgbClr val="FF5D5D"/>
    <a:srgbClr val="660033"/>
    <a:srgbClr val="223158"/>
    <a:srgbClr val="D9D019"/>
    <a:srgbClr val="983A94"/>
    <a:srgbClr val="BB5168"/>
    <a:srgbClr val="302965"/>
    <a:srgbClr val="BF6FBB"/>
    <a:srgbClr val="4E124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452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E0C96-5570-40B7-95B7-6DEDD31F431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32456-0092-440B-AA40-CEF5AB6A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32456-0092-440B-AA40-CEF5AB6AF07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Relationship Id="rId9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gif"/><Relationship Id="rId5" Type="http://schemas.openxmlformats.org/officeDocument/2006/relationships/image" Target="../media/image65.gif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7" name="Содержимое 6" descr="solna24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5074" y="3967685"/>
            <a:ext cx="2790992" cy="2890315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3571876"/>
            <a:ext cx="3400420" cy="11430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chemeClr val="accent3"/>
                </a:solidFill>
                <a:latin typeface="ZhikharevC" pitchFamily="82" charset="0"/>
              </a:rPr>
              <a:t>Всё в нашей жизни зависит от того, с какой стороны мы на неё смотрим!</a:t>
            </a:r>
            <a:endParaRPr lang="ru-RU" b="1" dirty="0">
              <a:ln/>
              <a:solidFill>
                <a:schemeClr val="accent3"/>
              </a:solidFill>
              <a:latin typeface="ZhikharevC" pitchFamily="82" charset="0"/>
            </a:endParaRPr>
          </a:p>
        </p:txBody>
      </p:sp>
      <p:pic>
        <p:nvPicPr>
          <p:cNvPr id="7" name="Содержимое 6" descr="smail14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14942" y="4857760"/>
            <a:ext cx="2200312" cy="1857364"/>
          </a:xfrm>
          <a:prstGeom prst="roundRect">
            <a:avLst>
              <a:gd name="adj" fmla="val 2838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2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тигр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3188" y="4572008"/>
            <a:ext cx="2530854" cy="2143140"/>
          </a:xfrm>
          <a:prstGeom prst="rect">
            <a:avLst/>
          </a:prstGeom>
          <a:noFill/>
        </p:spPr>
      </p:pic>
      <p:pic>
        <p:nvPicPr>
          <p:cNvPr id="8" name="Picture 7" descr="cat3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4572008"/>
            <a:ext cx="1890895" cy="2084390"/>
          </a:xfrm>
          <a:prstGeom prst="rect">
            <a:avLst/>
          </a:prstGeom>
          <a:noFill/>
        </p:spPr>
      </p:pic>
      <p:pic>
        <p:nvPicPr>
          <p:cNvPr id="9" name="Picture 11" descr="3m6"/>
          <p:cNvPicPr>
            <a:picLocks noGrp="1" noChangeAspect="1" noChangeArrowheads="1" noCrop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4929198"/>
            <a:ext cx="1428760" cy="18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23m4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500570"/>
            <a:ext cx="1512132" cy="223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554713">
            <a:off x="3617056" y="4974386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554713">
            <a:off x="6974642" y="4974385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554713">
            <a:off x="188064" y="4402882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554713">
            <a:off x="7903337" y="4260004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7554713">
            <a:off x="7731972" y="5260138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несколько документов 16"/>
          <p:cNvSpPr/>
          <p:nvPr/>
        </p:nvSpPr>
        <p:spPr>
          <a:xfrm>
            <a:off x="428596" y="0"/>
            <a:ext cx="7572428" cy="2357430"/>
          </a:xfrm>
          <a:prstGeom prst="flowChartMultidocument">
            <a:avLst/>
          </a:prstGeom>
          <a:gradFill flip="none" rotWithShape="1">
            <a:gsLst>
              <a:gs pos="0">
                <a:srgbClr val="BF6FBB">
                  <a:shade val="30000"/>
                  <a:satMod val="115000"/>
                </a:srgbClr>
              </a:gs>
              <a:gs pos="50000">
                <a:srgbClr val="BF6FBB">
                  <a:shade val="67500"/>
                  <a:satMod val="115000"/>
                </a:srgbClr>
              </a:gs>
              <a:gs pos="100000">
                <a:srgbClr val="BF6FBB">
                  <a:shade val="100000"/>
                  <a:satMod val="115000"/>
                </a:srgbClr>
              </a:gs>
            </a:gsLst>
            <a:lin ang="16200000" scaled="1"/>
            <a:tileRect/>
          </a:gra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Надеемся, что эта прикольная презентация поднимет Ваше настроение!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264318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Чувство юмора помогает выжить во времена кризисов: мировоззренческих, семейных, возрастных!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1" name="Picture 8" descr="snowmann0002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88329" y="285728"/>
            <a:ext cx="145567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7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9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9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00"/>
                            </p:stCondLst>
                            <p:childTnLst>
                              <p:par>
                                <p:cTn id="5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900"/>
                            </p:stCondLst>
                            <p:childTnLst>
                              <p:par>
                                <p:cTn id="5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4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9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214546" y="3286124"/>
            <a:ext cx="30003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Сделайте</a:t>
            </a:r>
            <a:r>
              <a:rPr lang="ru-RU" sz="4400" b="1" dirty="0" smtClean="0">
                <a:solidFill>
                  <a:srgbClr val="00B050"/>
                </a:solidFill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</a:rPr>
              <a:t>жизнь</a:t>
            </a:r>
            <a:r>
              <a:rPr lang="ru-RU" sz="4400" b="1" dirty="0" smtClean="0">
                <a:solidFill>
                  <a:srgbClr val="00B050"/>
                </a:solidFill>
              </a:rPr>
              <a:t> </a:t>
            </a:r>
            <a:r>
              <a:rPr lang="ru-RU" sz="4400" b="1" dirty="0" smtClean="0">
                <a:solidFill>
                  <a:schemeClr val="bg1"/>
                </a:solidFill>
              </a:rPr>
              <a:t>яркой!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14810" y="428604"/>
            <a:ext cx="378621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Пусть скука Вас не посещает!</a:t>
            </a:r>
            <a:endParaRPr lang="ru-RU" sz="4400" b="1" dirty="0">
              <a:solidFill>
                <a:schemeClr val="accent2"/>
              </a:solidFill>
            </a:endParaRPr>
          </a:p>
        </p:txBody>
      </p:sp>
      <p:pic>
        <p:nvPicPr>
          <p:cNvPr id="6" name="Рисунок 5" descr="panda0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785926"/>
            <a:ext cx="1590683" cy="1711494"/>
          </a:xfrm>
          <a:prstGeom prst="rect">
            <a:avLst/>
          </a:prstGeom>
        </p:spPr>
      </p:pic>
      <p:pic>
        <p:nvPicPr>
          <p:cNvPr id="7" name="Рисунок 6" descr="slon09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714884"/>
            <a:ext cx="1400178" cy="193554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ятиугольник 5"/>
          <p:cNvSpPr/>
          <p:nvPr/>
        </p:nvSpPr>
        <p:spPr>
          <a:xfrm flipH="1">
            <a:off x="3143240" y="714356"/>
            <a:ext cx="3714744" cy="2214578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Так хочется полетать хоть иногда!</a:t>
            </a:r>
            <a:endParaRPr lang="ru-RU" sz="36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57166"/>
            <a:ext cx="36433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Не сдерживайте себя!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medved18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414580"/>
            <a:ext cx="1738318" cy="2085982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428604"/>
            <a:ext cx="4071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93300"/>
                </a:solidFill>
              </a:rPr>
              <a:t>Смех – бесплатное лекарство от всех болезней!</a:t>
            </a:r>
            <a:endParaRPr lang="ru-RU" sz="3600" b="1" dirty="0">
              <a:solidFill>
                <a:srgbClr val="9933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72066" y="5411450"/>
            <a:ext cx="31432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993300"/>
                </a:solidFill>
              </a:rPr>
              <a:t>Улыбайте</a:t>
            </a:r>
            <a:r>
              <a:rPr lang="ru-RU" sz="4400" b="1" dirty="0" smtClean="0">
                <a:solidFill>
                  <a:srgbClr val="993300"/>
                </a:solidFill>
              </a:rPr>
              <a:t> своё лицо!</a:t>
            </a:r>
            <a:endParaRPr lang="ru-RU" sz="4400" b="1" dirty="0">
              <a:solidFill>
                <a:srgbClr val="993300"/>
              </a:solidFill>
            </a:endParaRPr>
          </a:p>
        </p:txBody>
      </p:sp>
      <p:pic>
        <p:nvPicPr>
          <p:cNvPr id="5" name="Рисунок 4" descr="slon0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70" y="2547925"/>
            <a:ext cx="2200290" cy="183357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5" name="Блок-схема: сохраненные данные 4"/>
          <p:cNvSpPr/>
          <p:nvPr/>
        </p:nvSpPr>
        <p:spPr>
          <a:xfrm>
            <a:off x="5000628" y="714356"/>
            <a:ext cx="3857652" cy="3571900"/>
          </a:xfrm>
          <a:prstGeom prst="flowChartOnlineStorage">
            <a:avLst/>
          </a:prstGeom>
          <a:gradFill flip="none" rotWithShape="1">
            <a:gsLst>
              <a:gs pos="0">
                <a:srgbClr val="BF6FBB">
                  <a:shade val="30000"/>
                  <a:satMod val="115000"/>
                </a:srgbClr>
              </a:gs>
              <a:gs pos="50000">
                <a:srgbClr val="BF6FBB">
                  <a:shade val="67500"/>
                  <a:satMod val="115000"/>
                </a:srgbClr>
              </a:gs>
              <a:gs pos="100000">
                <a:srgbClr val="BF6FBB">
                  <a:shade val="100000"/>
                  <a:satMod val="115000"/>
                </a:srgbClr>
              </a:gs>
            </a:gsLst>
            <a:lin ang="13500000" scaled="1"/>
            <a:tileRect/>
          </a:gradFill>
          <a:ln w="5715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Красота</a:t>
            </a:r>
            <a:r>
              <a:rPr lang="ru-RU" sz="3600" b="1" dirty="0" smtClean="0">
                <a:solidFill>
                  <a:srgbClr val="FFFF00"/>
                </a:solidFill>
              </a:rPr>
              <a:t> – </a:t>
            </a:r>
            <a:r>
              <a:rPr lang="ru-RU" sz="3200" b="1" dirty="0" smtClean="0">
                <a:solidFill>
                  <a:srgbClr val="FFFF00"/>
                </a:solidFill>
              </a:rPr>
              <a:t>страшная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</a:rPr>
              <a:t>сила!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7" name="4-конечная звезда 6"/>
          <p:cNvSpPr/>
          <p:nvPr/>
        </p:nvSpPr>
        <p:spPr>
          <a:xfrm>
            <a:off x="6000760" y="142852"/>
            <a:ext cx="1985970" cy="914400"/>
          </a:xfrm>
          <a:prstGeom prst="star4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214810" y="485776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421C5E"/>
                </a:solidFill>
              </a:rPr>
              <a:t>Будьте красивы, </a:t>
            </a:r>
            <a:r>
              <a:rPr lang="ru-RU" sz="2800" b="1" dirty="0" smtClean="0">
                <a:solidFill>
                  <a:srgbClr val="481F67"/>
                </a:solidFill>
              </a:rPr>
              <a:t>обаятельны при любых обстоятельствах!</a:t>
            </a:r>
            <a:endParaRPr lang="ru-RU" sz="2800" dirty="0"/>
          </a:p>
        </p:txBody>
      </p:sp>
      <p:pic>
        <p:nvPicPr>
          <p:cNvPr id="6" name="Рисунок 5" descr="kosh24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500042"/>
            <a:ext cx="1285884" cy="1285884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24-конечная звезда 5"/>
          <p:cNvSpPr/>
          <p:nvPr/>
        </p:nvSpPr>
        <p:spPr>
          <a:xfrm>
            <a:off x="285720" y="0"/>
            <a:ext cx="8001056" cy="1643050"/>
          </a:xfrm>
          <a:prstGeom prst="star24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Будьте в меру </a:t>
            </a:r>
            <a:r>
              <a:rPr lang="ru-RU" sz="2800" b="1" dirty="0" smtClean="0">
                <a:solidFill>
                  <a:srgbClr val="FFC000"/>
                </a:solidFill>
              </a:rPr>
              <a:t>агрессивны!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7" name="24-конечная звезда 6"/>
          <p:cNvSpPr/>
          <p:nvPr/>
        </p:nvSpPr>
        <p:spPr>
          <a:xfrm>
            <a:off x="2428860" y="1643050"/>
            <a:ext cx="4357718" cy="1857388"/>
          </a:xfrm>
          <a:prstGeom prst="star24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Будьте в меру </a:t>
            </a:r>
            <a:r>
              <a:rPr lang="ru-RU" sz="3200" b="1" dirty="0" smtClean="0">
                <a:solidFill>
                  <a:srgbClr val="FFC000"/>
                </a:solidFill>
              </a:rPr>
              <a:t>активны!</a:t>
            </a:r>
            <a:endParaRPr lang="ru-RU" sz="3200" b="1" dirty="0">
              <a:solidFill>
                <a:srgbClr val="FFC000"/>
              </a:solidFill>
            </a:endParaRPr>
          </a:p>
        </p:txBody>
      </p:sp>
      <p:pic>
        <p:nvPicPr>
          <p:cNvPr id="5" name="Рисунок 4" descr="tigr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514377"/>
            <a:ext cx="1281116" cy="234350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600"/>
                            </p:stCondLst>
                            <p:childTnLst>
                              <p:par>
                                <p:cTn id="23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29058" y="714356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Пусть спокойствие никогда не покидает Вас!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28858" y="150017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</a:rPr>
              <a:t>Верных</a:t>
            </a:r>
            <a:r>
              <a:rPr lang="en-US" sz="54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5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</a:rPr>
              <a:t> друзей!</a:t>
            </a:r>
            <a:br>
              <a:rPr lang="ru-RU" sz="5400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429124" y="142852"/>
            <a:ext cx="4071966" cy="3071810"/>
          </a:xfrm>
          <a:prstGeom prst="horizontalScroll">
            <a:avLst>
              <a:gd name="adj" fmla="val 6459"/>
            </a:avLst>
          </a:prstGeom>
          <a:solidFill>
            <a:schemeClr val="accent5">
              <a:lumMod val="75000"/>
            </a:scheme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Друг согреет, приласкает, поможет!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5" name="Содержимое 8" descr="sobaka373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6050" y="1714488"/>
            <a:ext cx="2005022" cy="2403078"/>
          </a:xfrm>
        </p:spPr>
      </p:pic>
      <p:pic>
        <p:nvPicPr>
          <p:cNvPr id="6" name="Рисунок 5" descr="mysh109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958" y="3014660"/>
            <a:ext cx="1238252" cy="1485902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4181476" cy="3480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14686"/>
            <a:ext cx="4286280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Нашивка 9"/>
          <p:cNvSpPr/>
          <p:nvPr/>
        </p:nvSpPr>
        <p:spPr>
          <a:xfrm>
            <a:off x="4000496" y="5000636"/>
            <a:ext cx="1143008" cy="428628"/>
          </a:xfrm>
          <a:prstGeom prst="chevron">
            <a:avLst/>
          </a:prstGeom>
          <a:gradFill flip="none" rotWithShape="1">
            <a:gsLst>
              <a:gs pos="0">
                <a:srgbClr val="FF5D5D">
                  <a:shade val="30000"/>
                  <a:satMod val="115000"/>
                </a:srgbClr>
              </a:gs>
              <a:gs pos="50000">
                <a:srgbClr val="FF5D5D">
                  <a:shade val="67500"/>
                  <a:satMod val="115000"/>
                </a:srgbClr>
              </a:gs>
              <a:gs pos="100000">
                <a:srgbClr val="FF5D5D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 rot="10800000">
            <a:off x="3643306" y="714356"/>
            <a:ext cx="1428760" cy="428628"/>
          </a:xfrm>
          <a:prstGeom prst="chevron">
            <a:avLst/>
          </a:prstGeom>
          <a:gradFill flip="none" rotWithShape="1">
            <a:gsLst>
              <a:gs pos="0">
                <a:srgbClr val="FF5D5D">
                  <a:shade val="30000"/>
                  <a:satMod val="115000"/>
                </a:srgbClr>
              </a:gs>
              <a:gs pos="50000">
                <a:srgbClr val="FF5D5D">
                  <a:shade val="67500"/>
                  <a:satMod val="115000"/>
                </a:srgbClr>
              </a:gs>
              <a:gs pos="100000">
                <a:srgbClr val="FF5D5D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500042"/>
            <a:ext cx="27860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302965"/>
                </a:solidFill>
              </a:rPr>
              <a:t>Мы все такие разные!</a:t>
            </a:r>
            <a:endParaRPr lang="ru-RU" sz="4000" b="1" dirty="0">
              <a:solidFill>
                <a:srgbClr val="302965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4348" y="3857628"/>
            <a:ext cx="27832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Но чем-то мы всё-таки похожи!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714744" y="171448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Желаем, чтобы дети никогда не огорчали Вас!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4348" y="357166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Кто не мечтает о замечательных, послушных детях?!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medved2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3857628"/>
            <a:ext cx="1393493" cy="170498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8" name="Облако 7"/>
          <p:cNvSpPr/>
          <p:nvPr/>
        </p:nvSpPr>
        <p:spPr>
          <a:xfrm>
            <a:off x="4500562" y="428604"/>
            <a:ext cx="4643438" cy="2571744"/>
          </a:xfrm>
          <a:prstGeom prst="cloud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223158"/>
                </a:solidFill>
              </a:rPr>
              <a:t>Мы отличаемся друг от друга!</a:t>
            </a:r>
            <a:endParaRPr lang="ru-RU" sz="3600" b="1" dirty="0">
              <a:solidFill>
                <a:srgbClr val="223158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0" y="2643182"/>
            <a:ext cx="4071966" cy="3357586"/>
          </a:xfrm>
          <a:prstGeom prst="cloud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660033"/>
                </a:solidFill>
              </a:rPr>
              <a:t>Живите в ладу с окружающим Вас, таким разным, миром!</a:t>
            </a:r>
            <a:endParaRPr lang="ru-RU" sz="2800" b="1" dirty="0">
              <a:solidFill>
                <a:srgbClr val="660033"/>
              </a:solidFill>
            </a:endParaRPr>
          </a:p>
        </p:txBody>
      </p:sp>
      <p:pic>
        <p:nvPicPr>
          <p:cNvPr id="5" name="Рисунок 4" descr="sobaka2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644" y="2714620"/>
            <a:ext cx="1676400" cy="20955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42812" y="0"/>
            <a:ext cx="90011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Визуальный контакт облегчает </a:t>
            </a:r>
            <a:r>
              <a:rPr lang="ru-RU" sz="4800" b="1" dirty="0" err="1" smtClean="0">
                <a:solidFill>
                  <a:srgbClr val="002060"/>
                </a:solidFill>
              </a:rPr>
              <a:t>взаимопони-мание</a:t>
            </a:r>
            <a:r>
              <a:rPr lang="ru-RU" sz="4800" b="1" dirty="0" smtClean="0">
                <a:solidFill>
                  <a:srgbClr val="002060"/>
                </a:solidFill>
              </a:rPr>
              <a:t>!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00562" y="3000372"/>
            <a:ext cx="39045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Контачьте глазами!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bodypart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5883193"/>
            <a:ext cx="1414466" cy="736701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Содержимое 14" descr="24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16" name="Прямоугольник 15"/>
          <p:cNvSpPr/>
          <p:nvPr/>
        </p:nvSpPr>
        <p:spPr>
          <a:xfrm>
            <a:off x="2928926" y="571480"/>
            <a:ext cx="564360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Маскировка помогает выжить!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28728" y="1643050"/>
            <a:ext cx="61847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Пусть она боится Вас!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642918"/>
            <a:ext cx="71697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</a:rPr>
              <a:t>Не бойтесь техники!</a:t>
            </a:r>
            <a:endParaRPr lang="ru-RU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2050" name="Picture 2" descr="D:\МАМА\Коты\позитив, фото\Новый рисунок (12).png"/>
          <p:cNvPicPr>
            <a:picLocks noChangeAspect="1" noChangeArrowheads="1"/>
          </p:cNvPicPr>
          <p:nvPr/>
        </p:nvPicPr>
        <p:blipFill>
          <a:blip r:embed="rId3" cstate="print"/>
          <a:srcRect b="6712"/>
          <a:stretch>
            <a:fillRect/>
          </a:stretch>
        </p:blipFill>
        <p:spPr bwMode="auto">
          <a:xfrm>
            <a:off x="357158" y="1857364"/>
            <a:ext cx="8429652" cy="4286280"/>
          </a:xfrm>
          <a:prstGeom prst="roundRect">
            <a:avLst>
              <a:gd name="adj" fmla="val 575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14348" y="500042"/>
            <a:ext cx="79097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800080"/>
                </a:solidFill>
              </a:rPr>
              <a:t>Живите настоящим!</a:t>
            </a:r>
            <a:endParaRPr lang="ru-RU" sz="6000" b="1" dirty="0">
              <a:solidFill>
                <a:srgbClr val="80008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28728" y="357166"/>
            <a:ext cx="8072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002060"/>
                </a:solidFill>
              </a:rPr>
              <a:t>Креативность</a:t>
            </a:r>
            <a:r>
              <a:rPr lang="ru-RU" sz="3600" b="1" dirty="0" smtClean="0">
                <a:solidFill>
                  <a:srgbClr val="002060"/>
                </a:solidFill>
              </a:rPr>
              <a:t> помогает выделиться из толпы!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1500174"/>
            <a:ext cx="33575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481F67"/>
                </a:solidFill>
              </a:rPr>
              <a:t>Будьте </a:t>
            </a:r>
            <a:r>
              <a:rPr lang="ru-RU" sz="4000" b="1" dirty="0" err="1" smtClean="0">
                <a:solidFill>
                  <a:srgbClr val="481F67"/>
                </a:solidFill>
              </a:rPr>
              <a:t>креативны</a:t>
            </a:r>
            <a:r>
              <a:rPr lang="ru-RU" sz="4000" b="1" dirty="0" smtClean="0">
                <a:solidFill>
                  <a:srgbClr val="481F67"/>
                </a:solidFill>
              </a:rPr>
              <a:t>!</a:t>
            </a:r>
            <a:endParaRPr lang="ru-RU" sz="4000" b="1" dirty="0">
              <a:solidFill>
                <a:srgbClr val="481F67"/>
              </a:solidFill>
            </a:endParaRPr>
          </a:p>
        </p:txBody>
      </p:sp>
      <p:pic>
        <p:nvPicPr>
          <p:cNvPr id="6" name="Рисунок 5" descr="medved19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4986348"/>
            <a:ext cx="1381128" cy="1657354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24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89297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8D0D4A"/>
                </a:solidFill>
              </a:rPr>
              <a:t>Порядок на голове – 100%-ный успех в жизни!</a:t>
            </a:r>
            <a:endParaRPr lang="ru-RU" sz="4000" b="1" dirty="0">
              <a:solidFill>
                <a:srgbClr val="8D0D4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1214422"/>
            <a:ext cx="5429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Б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у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д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ь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r>
              <a:rPr lang="ru-RU" sz="3600" b="1" dirty="0" smtClean="0">
                <a:solidFill>
                  <a:srgbClr val="92D050"/>
                </a:solidFill>
              </a:rPr>
              <a:t>е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у</a:t>
            </a:r>
            <a:r>
              <a:rPr lang="ru-RU" sz="3600" b="1" dirty="0" smtClean="0">
                <a:solidFill>
                  <a:srgbClr val="800080"/>
                </a:solidFill>
              </a:rPr>
              <a:t>с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r>
              <a:rPr lang="ru-RU" sz="3600" b="1" dirty="0" smtClean="0">
                <a:solidFill>
                  <a:srgbClr val="FFC000"/>
                </a:solidFill>
              </a:rPr>
              <a:t>е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r>
              <a:rPr lang="ru-RU" sz="3600" b="1" dirty="0" smtClean="0">
                <a:solidFill>
                  <a:srgbClr val="FF0000"/>
                </a:solidFill>
              </a:rPr>
              <a:t>н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ы! Пусть Ваша причёска не зависит от погоды!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142908" y="214290"/>
            <a:ext cx="92869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Красный цвет поможет</a:t>
            </a:r>
            <a:r>
              <a:rPr lang="en-US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</a:rPr>
              <a:t>стать заметней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71736" y="1785926"/>
            <a:ext cx="3865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E0000"/>
                </a:solidFill>
              </a:rPr>
              <a:t>Будьте заметны!</a:t>
            </a:r>
            <a:endParaRPr lang="ru-RU" sz="3600" b="1" dirty="0">
              <a:solidFill>
                <a:srgbClr val="9E000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25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8" name="Прямоугольник 7"/>
          <p:cNvSpPr/>
          <p:nvPr/>
        </p:nvSpPr>
        <p:spPr>
          <a:xfrm>
            <a:off x="-928726" y="285728"/>
            <a:ext cx="109299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Жизнь давит, но нужно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</a:rPr>
              <a:t>сопротивляться!..и тренироваться!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1785926"/>
            <a:ext cx="77759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A423B"/>
                </a:solidFill>
              </a:rPr>
              <a:t>Будьте сильными, выносливыми!</a:t>
            </a:r>
            <a:endParaRPr lang="ru-RU" sz="3600" b="1" dirty="0">
              <a:solidFill>
                <a:srgbClr val="0A423B"/>
              </a:solidFill>
            </a:endParaRPr>
          </a:p>
        </p:txBody>
      </p:sp>
      <p:pic>
        <p:nvPicPr>
          <p:cNvPr id="6" name="Рисунок 5" descr="orel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4592413"/>
            <a:ext cx="2286016" cy="1665526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25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10217" cy="6858000"/>
          </a:xfrm>
        </p:spPr>
      </p:pic>
      <p:pic>
        <p:nvPicPr>
          <p:cNvPr id="3074" name="Picture 2" descr="eg"/>
          <p:cNvPicPr>
            <a:picLocks noChangeAspect="1" noChangeArrowheads="1"/>
          </p:cNvPicPr>
          <p:nvPr/>
        </p:nvPicPr>
        <p:blipFill>
          <a:blip r:embed="rId3" cstate="print"/>
          <a:srcRect t="2139" r="16667" b="8018"/>
          <a:stretch>
            <a:fillRect/>
          </a:stretch>
        </p:blipFill>
        <p:spPr bwMode="auto">
          <a:xfrm>
            <a:off x="285720" y="142852"/>
            <a:ext cx="2857520" cy="3000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643306" y="357166"/>
            <a:ext cx="45279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Смелым покоряются моря и ….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3786190"/>
            <a:ext cx="29403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A50021"/>
                </a:solidFill>
              </a:rPr>
              <a:t>Будьте уверенны в себе!</a:t>
            </a:r>
            <a:endParaRPr lang="ru-RU" sz="4400" b="1" dirty="0">
              <a:solidFill>
                <a:srgbClr val="A50021"/>
              </a:solidFill>
            </a:endParaRPr>
          </a:p>
        </p:txBody>
      </p:sp>
      <p:pic>
        <p:nvPicPr>
          <p:cNvPr id="10" name="Рисунок 9" descr="mysh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338" y="2500306"/>
            <a:ext cx="1597822" cy="1452566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2050" name="Рисунок 49"/>
          <p:cNvPicPr>
            <a:picLocks noChangeAspect="1" noChangeArrowheads="1"/>
          </p:cNvPicPr>
          <p:nvPr/>
        </p:nvPicPr>
        <p:blipFill>
          <a:blip r:embed="rId3" cstate="print"/>
          <a:srcRect l="5882" r="5882" b="4335"/>
          <a:stretch>
            <a:fillRect/>
          </a:stretch>
        </p:blipFill>
        <p:spPr bwMode="auto">
          <a:xfrm>
            <a:off x="500034" y="266994"/>
            <a:ext cx="4286280" cy="6305278"/>
          </a:xfrm>
          <a:prstGeom prst="roundRect">
            <a:avLst>
              <a:gd name="adj" fmla="val 471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000628" y="714356"/>
            <a:ext cx="38576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Помните: в любой ситуации всегда есть выход! </a:t>
            </a:r>
            <a:r>
              <a:rPr lang="ru-RU" sz="4400" b="1" i="1" dirty="0" smtClean="0">
                <a:solidFill>
                  <a:srgbClr val="7030A0"/>
                </a:solidFill>
              </a:rPr>
              <a:t>Выбор всегда за Вами!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3074" name="Рисунок 226"/>
          <p:cNvPicPr>
            <a:picLocks noChangeAspect="1" noChangeArrowheads="1"/>
          </p:cNvPicPr>
          <p:nvPr/>
        </p:nvPicPr>
        <p:blipFill>
          <a:blip r:embed="rId3" cstate="print"/>
          <a:srcRect t="5960" b="8553"/>
          <a:stretch>
            <a:fillRect/>
          </a:stretch>
        </p:blipFill>
        <p:spPr bwMode="auto">
          <a:xfrm>
            <a:off x="1000100" y="285728"/>
            <a:ext cx="3000396" cy="3800502"/>
          </a:xfrm>
          <a:prstGeom prst="roundRect">
            <a:avLst>
              <a:gd name="adj" fmla="val 1477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000" y="57148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93300"/>
                </a:solidFill>
              </a:rPr>
              <a:t>Если Вы взглянули в зеркало и никого там не обнаружили, значит Вы – неотразимы!</a:t>
            </a:r>
            <a:endParaRPr lang="ru-RU" sz="3600" b="1" dirty="0">
              <a:solidFill>
                <a:srgbClr val="9933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4286256"/>
            <a:ext cx="37862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Радуйтесь любому отражению в зеркале! 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572000" y="285728"/>
            <a:ext cx="42862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Не бойтесь проявлять иногда слабость и лень!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57290" y="2928934"/>
            <a:ext cx="7500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Трудоголизм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мешает полноценно жить!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" name="Рисунок 11" descr="sobaka37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5429264"/>
            <a:ext cx="971550" cy="74295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Рисунок 5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290"/>
            <a:ext cx="7960761" cy="5232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5429264"/>
            <a:ext cx="8501122" cy="1285884"/>
          </a:xfrm>
          <a:prstGeom prst="roundRect">
            <a:avLst>
              <a:gd name="adj" fmla="val 21371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223158"/>
                </a:solidFill>
              </a:rPr>
              <a:t>С любовью относитесь к начальству, но …  на безопасном расстоянии!</a:t>
            </a:r>
            <a:endParaRPr lang="ru-RU" sz="3200" b="1" dirty="0">
              <a:solidFill>
                <a:srgbClr val="223158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8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2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6" descr="ship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429520" y="6000768"/>
            <a:ext cx="130492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285852" y="285728"/>
            <a:ext cx="714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Кто хорошо отдыхает, тот дольше живёт и лучше работает!</a:t>
            </a:r>
          </a:p>
          <a:p>
            <a:pPr algn="ctr"/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</a:rPr>
              <a:t>Помните об отдыхе!</a:t>
            </a:r>
            <a:endParaRPr lang="ru-RU" sz="4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6.75301E-7 C -0.1507 -0.00162 -0.30156 -0.00301 -0.45226 -0.00601 C -0.5757 -0.01179 -0.69913 -0.00809 -0.8224 -0.00809 " pathEditMode="relative" ptsTypes="ffA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" name="Содержимое 18" descr="2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5" name="Прямоугольник 4"/>
          <p:cNvSpPr/>
          <p:nvPr/>
        </p:nvSpPr>
        <p:spPr>
          <a:xfrm>
            <a:off x="142844" y="6072206"/>
            <a:ext cx="428628" cy="57150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857752" y="642918"/>
            <a:ext cx="40719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421C5E"/>
                </a:solidFill>
              </a:rPr>
              <a:t>Рыбалка отвлекает от работы, помогает исполнять желания!</a:t>
            </a:r>
            <a:endParaRPr lang="ru-RU" sz="5400" b="1" dirty="0">
              <a:solidFill>
                <a:srgbClr val="421C5E"/>
              </a:solidFill>
            </a:endParaRPr>
          </a:p>
        </p:txBody>
      </p:sp>
      <p:pic>
        <p:nvPicPr>
          <p:cNvPr id="21" name="Рисунок 20" descr="medved19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4480159"/>
            <a:ext cx="2190756" cy="1877791"/>
          </a:xfrm>
          <a:prstGeom prst="rect">
            <a:avLst/>
          </a:prstGeom>
        </p:spPr>
      </p:pic>
      <p:pic>
        <p:nvPicPr>
          <p:cNvPr id="22" name="Рисунок 21" descr="ribka2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076144"/>
            <a:ext cx="1119190" cy="244822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2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19" name="Содержимое 18" descr="angel29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428860" y="1500174"/>
            <a:ext cx="1905000" cy="1905000"/>
          </a:xfrm>
        </p:spPr>
      </p:pic>
      <p:sp>
        <p:nvSpPr>
          <p:cNvPr id="11" name="Сердце 10"/>
          <p:cNvSpPr/>
          <p:nvPr/>
        </p:nvSpPr>
        <p:spPr>
          <a:xfrm>
            <a:off x="2214546" y="714356"/>
            <a:ext cx="1071570" cy="785818"/>
          </a:xfrm>
          <a:prstGeom prst="heart">
            <a:avLst/>
          </a:prstGeom>
          <a:solidFill>
            <a:schemeClr val="accent2">
              <a:lumMod val="75000"/>
            </a:schemeClr>
          </a:solidFill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Рисунок 43"/>
          <p:cNvPicPr>
            <a:picLocks noChangeAspect="1" noChangeArrowheads="1"/>
          </p:cNvPicPr>
          <p:nvPr/>
        </p:nvPicPr>
        <p:blipFill>
          <a:blip r:embed="rId4" cstate="print"/>
          <a:srcRect b="6153"/>
          <a:stretch>
            <a:fillRect/>
          </a:stretch>
        </p:blipFill>
        <p:spPr bwMode="auto">
          <a:xfrm>
            <a:off x="5072066" y="642918"/>
            <a:ext cx="3435246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Сердце 15"/>
          <p:cNvSpPr/>
          <p:nvPr/>
        </p:nvSpPr>
        <p:spPr>
          <a:xfrm>
            <a:off x="2643174" y="4000504"/>
            <a:ext cx="6357982" cy="2714644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 w="57150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Помните о </a:t>
            </a:r>
            <a:r>
              <a:rPr lang="ru-RU" sz="3200" b="1" dirty="0" smtClean="0">
                <a:solidFill>
                  <a:schemeClr val="bg1"/>
                </a:solidFill>
              </a:rPr>
              <a:t>личной жизни!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Будьте счастливы!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2" name="Рисунок 21" descr="kosh45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72" y="4143380"/>
            <a:ext cx="857250" cy="1304925"/>
          </a:xfrm>
          <a:prstGeom prst="rect">
            <a:avLst/>
          </a:prstGeom>
        </p:spPr>
      </p:pic>
      <p:pic>
        <p:nvPicPr>
          <p:cNvPr id="23" name="Рисунок 22" descr="serd75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4812" y="2833687"/>
            <a:ext cx="714375" cy="119062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4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80"/>
                            </p:stCondLst>
                            <p:childTnLst>
                              <p:par>
                                <p:cTn id="32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9" name="Содержимое 8" descr="sobaka373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43306" y="3429000"/>
            <a:ext cx="2005022" cy="2403078"/>
          </a:xfrm>
        </p:spPr>
      </p:pic>
      <p:sp>
        <p:nvSpPr>
          <p:cNvPr id="12" name="Прямоугольник 11"/>
          <p:cNvSpPr/>
          <p:nvPr/>
        </p:nvSpPr>
        <p:spPr>
          <a:xfrm>
            <a:off x="4572000" y="714356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8E0000"/>
                </a:solidFill>
              </a:rPr>
              <a:t>Благодарю </a:t>
            </a:r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</a:rPr>
              <a:t>за</a:t>
            </a:r>
            <a:r>
              <a:rPr lang="ru-RU" sz="4800" b="1" dirty="0" smtClean="0">
                <a:solidFill>
                  <a:srgbClr val="8E0000"/>
                </a:solidFill>
              </a:rPr>
              <a:t> </a:t>
            </a: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внимание</a:t>
            </a:r>
            <a:r>
              <a:rPr lang="ru-RU" sz="4800" b="1" dirty="0" smtClean="0">
                <a:solidFill>
                  <a:srgbClr val="8E0000"/>
                </a:solidFill>
              </a:rPr>
              <a:t>! </a:t>
            </a:r>
            <a:r>
              <a:rPr lang="ru-RU" sz="4800" b="1" dirty="0" smtClean="0">
                <a:solidFill>
                  <a:srgbClr val="302965"/>
                </a:solidFill>
              </a:rPr>
              <a:t>Желаю</a:t>
            </a:r>
            <a:r>
              <a:rPr lang="ru-RU" sz="4800" b="1" dirty="0" smtClean="0">
                <a:solidFill>
                  <a:srgbClr val="8E0000"/>
                </a:solidFill>
              </a:rPr>
              <a:t> </a:t>
            </a:r>
            <a:r>
              <a:rPr lang="ru-RU" sz="4800" b="1" dirty="0" smtClean="0">
                <a:solidFill>
                  <a:srgbClr val="FFC000"/>
                </a:solidFill>
              </a:rPr>
              <a:t>всегда</a:t>
            </a:r>
            <a:r>
              <a:rPr lang="ru-RU" sz="4800" b="1" dirty="0" smtClean="0">
                <a:solidFill>
                  <a:srgbClr val="8E0000"/>
                </a:solidFill>
              </a:rPr>
              <a:t> </a:t>
            </a:r>
            <a:r>
              <a:rPr lang="ru-RU" sz="4800" b="1" dirty="0" smtClean="0">
                <a:solidFill>
                  <a:srgbClr val="4E124E"/>
                </a:solidFill>
              </a:rPr>
              <a:t>хорошего</a:t>
            </a:r>
            <a:r>
              <a:rPr lang="ru-RU" sz="4800" b="1" dirty="0" smtClean="0">
                <a:solidFill>
                  <a:srgbClr val="8E0000"/>
                </a:solidFill>
              </a:rPr>
              <a:t>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настроения</a:t>
            </a:r>
            <a:r>
              <a:rPr lang="ru-RU" sz="4800" b="1" dirty="0" smtClean="0">
                <a:solidFill>
                  <a:srgbClr val="8E0000"/>
                </a:solidFill>
              </a:rPr>
              <a:t>!</a:t>
            </a:r>
            <a:endParaRPr lang="ru-RU" sz="4800" b="1" dirty="0">
              <a:solidFill>
                <a:srgbClr val="8E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4786322"/>
            <a:ext cx="2643206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Подготовила педагог-психолог </a:t>
            </a:r>
          </a:p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СШ №</a:t>
            </a:r>
            <a:r>
              <a:rPr lang="en-US" i="1" dirty="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26 г. Бреста </a:t>
            </a:r>
            <a:r>
              <a:rPr lang="ru-RU" i="1" dirty="0" err="1" smtClean="0">
                <a:solidFill>
                  <a:srgbClr val="800000"/>
                </a:solidFill>
                <a:latin typeface="Arial Black" pitchFamily="34" charset="0"/>
              </a:rPr>
              <a:t>Бакунец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 Светлана Валерьевна</a:t>
            </a:r>
            <a:endParaRPr lang="ru-RU" i="1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1294</TotalTime>
  <Words>359</Words>
  <Application>Microsoft Office PowerPoint</Application>
  <PresentationFormat>Экран (4:3)</PresentationFormat>
  <Paragraphs>54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Слайд 1</vt:lpstr>
      <vt:lpstr>Всё в нашей жизни зависит от того, с какой стороны мы на неё смотрим!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Верных  друзей!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Vanda</cp:lastModifiedBy>
  <cp:revision>136</cp:revision>
  <dcterms:modified xsi:type="dcterms:W3CDTF">2012-03-14T07:38:56Z</dcterms:modified>
</cp:coreProperties>
</file>