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7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507D9-1029-4985-8B84-EC261DD44C7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71BC2-C923-47CD-B8BA-871132F088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507D9-1029-4985-8B84-EC261DD44C7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71BC2-C923-47CD-B8BA-871132F088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507D9-1029-4985-8B84-EC261DD44C7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71BC2-C923-47CD-B8BA-871132F088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507D9-1029-4985-8B84-EC261DD44C7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71BC2-C923-47CD-B8BA-871132F088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507D9-1029-4985-8B84-EC261DD44C7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71BC2-C923-47CD-B8BA-871132F088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507D9-1029-4985-8B84-EC261DD44C7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71BC2-C923-47CD-B8BA-871132F088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507D9-1029-4985-8B84-EC261DD44C7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71BC2-C923-47CD-B8BA-871132F088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507D9-1029-4985-8B84-EC261DD44C7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71BC2-C923-47CD-B8BA-871132F088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507D9-1029-4985-8B84-EC261DD44C7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71BC2-C923-47CD-B8BA-871132F088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507D9-1029-4985-8B84-EC261DD44C7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71BC2-C923-47CD-B8BA-871132F088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507D9-1029-4985-8B84-EC261DD44C7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71BC2-C923-47CD-B8BA-871132F088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507D9-1029-4985-8B84-EC261DD44C7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71BC2-C923-47CD-B8BA-871132F0881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best-pictures.ru/list/view/1284/8/devushki.htm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best-pictures.ru/list/view/1284/8/devushki.htm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hyperlink" Target="http://fotki.yandex.ru/users/msm2206-msm/view/253989/" TargetMode="External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hyperlink" Target="http://fotki.yandex.ru/users/lady-annadu/view/395320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fotki.yandex.ru/users/lady-annadu/view/395314/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gif"/><Relationship Id="rId5" Type="http://schemas.openxmlformats.org/officeDocument/2006/relationships/hyperlink" Target="http://www.liveinternet.ru/users/margaret60/post173790031/" TargetMode="External"/><Relationship Id="rId4" Type="http://schemas.openxmlformats.org/officeDocument/2006/relationships/image" Target="../media/image1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fotki.yandex.ru/users/lady-annadu/view/395363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gif"/><Relationship Id="rId5" Type="http://schemas.openxmlformats.org/officeDocument/2006/relationships/hyperlink" Target="http://fotki.yandex.ru/users/lady-annadu/view/395389/" TargetMode="External"/><Relationship Id="rId4" Type="http://schemas.openxmlformats.org/officeDocument/2006/relationships/image" Target="../media/image20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gif"/><Relationship Id="rId4" Type="http://schemas.openxmlformats.org/officeDocument/2006/relationships/image" Target="../media/image2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gif"/><Relationship Id="rId5" Type="http://schemas.openxmlformats.org/officeDocument/2006/relationships/image" Target="../media/image38.gif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2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83432"/>
          </a:xfrm>
          <a:prstGeom prst="rect">
            <a:avLst/>
          </a:prstGeom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142844" y="1571612"/>
            <a:ext cx="5148064" cy="3384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5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Учимся радоваться жизни</a:t>
            </a:r>
            <a:endParaRPr kumimoji="0" lang="ru-RU" sz="5400" b="0" i="1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26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4214810" y="1000108"/>
            <a:ext cx="4500594" cy="25202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«Радость лечит, а злость калечит». 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Русская пословица</a:t>
            </a:r>
            <a:endParaRPr kumimoji="0" lang="ru-RU" sz="31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6" descr="http://nsm03.casimages.com/img/2010/03/25/100325033122946845700260.png"/>
          <p:cNvPicPr>
            <a:picLocks noChangeAspect="1" noChangeArrowheads="1"/>
          </p:cNvPicPr>
          <p:nvPr/>
        </p:nvPicPr>
        <p:blipFill>
          <a:blip r:embed="rId3" cstate="print">
            <a:lum contrast="40000"/>
          </a:blip>
          <a:srcRect/>
          <a:stretch>
            <a:fillRect/>
          </a:stretch>
        </p:blipFill>
        <p:spPr bwMode="auto">
          <a:xfrm>
            <a:off x="-37102" y="857232"/>
            <a:ext cx="7895250" cy="636435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6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14942" y="905276"/>
            <a:ext cx="3929058" cy="595272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6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Умение найти в своей жизни что-то радостное и положительное, воспринимать окружающий мир в радужных красках –  это  великое искусство</a:t>
            </a: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, и если оно не дано от рождения, ему надо учиться.</a:t>
            </a:r>
            <a:endParaRPr lang="ru-RU" sz="2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16" descr="http://best-pictures.ru/animashki/sushestva/sushestva-46.gif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642918"/>
            <a:ext cx="2345032" cy="2027624"/>
          </a:xfrm>
          <a:prstGeom prst="rect">
            <a:avLst/>
          </a:prstGeom>
          <a:noFill/>
        </p:spPr>
      </p:pic>
      <p:pic>
        <p:nvPicPr>
          <p:cNvPr id="12" name="Рисунок 11" descr="zajats239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4" y="5143512"/>
            <a:ext cx="933450" cy="1419225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2852"/>
            <a:ext cx="8320438" cy="32849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Arial Black" pitchFamily="34" charset="0"/>
              </a:rPr>
              <a:t>Неумение воспринимать жизнь в радостных красках влияет на психику, а длительное лишение положительных эмоциональных воздействий может привести к деформациям личности.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4" name="Picture 22" descr="http://best-pictures.ru/animashki/strashilki/strashilki-38.gif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06011" y="2000240"/>
            <a:ext cx="1537989" cy="1256385"/>
          </a:xfrm>
          <a:prstGeom prst="rect">
            <a:avLst/>
          </a:prstGeom>
          <a:noFill/>
        </p:spPr>
      </p:pic>
      <p:pic>
        <p:nvPicPr>
          <p:cNvPr id="5" name="Picture 12" descr="http://img-fotki.yandex.ru/get/3814/msm2206-msm.db/0_3e025_f5eb30e6_L.jpg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84" y="500042"/>
            <a:ext cx="2105511" cy="171448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6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pic>
        <p:nvPicPr>
          <p:cNvPr id="4" name="Picture 82" descr="http://www.glitters.ru/images/animated_avatar_2%20%2871%29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0"/>
            <a:ext cx="1571612" cy="1571612"/>
          </a:xfrm>
          <a:prstGeom prst="rect">
            <a:avLst/>
          </a:prstGeom>
          <a:noFill/>
        </p:spPr>
      </p:pic>
      <p:pic>
        <p:nvPicPr>
          <p:cNvPr id="5" name="Picture 6" descr="http://img-fotki.yandex.ru/get/4404/lady-annadu.34/0_60838_e8e301dd_XL.jpg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929066"/>
            <a:ext cx="1815297" cy="2643182"/>
          </a:xfrm>
          <a:prstGeom prst="rect">
            <a:avLst/>
          </a:prstGeom>
          <a:noFill/>
        </p:spPr>
      </p:pic>
      <p:pic>
        <p:nvPicPr>
          <p:cNvPr id="7" name="Рисунок 6" descr="kosh390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1802" y="4676773"/>
            <a:ext cx="1348196" cy="2181227"/>
          </a:xfrm>
          <a:prstGeom prst="rect">
            <a:avLst/>
          </a:prstGeom>
        </p:spPr>
      </p:pic>
      <p:sp>
        <p:nvSpPr>
          <p:cNvPr id="9" name="Содержимое 2"/>
          <p:cNvSpPr>
            <a:spLocks noGrp="1"/>
          </p:cNvSpPr>
          <p:nvPr>
            <p:ph idx="1"/>
          </p:nvPr>
        </p:nvSpPr>
        <p:spPr>
          <a:xfrm>
            <a:off x="4572000" y="0"/>
            <a:ext cx="4357718" cy="64807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300" b="1" dirty="0" smtClean="0">
                <a:solidFill>
                  <a:srgbClr val="7030A0"/>
                </a:solidFill>
                <a:latin typeface="Arial Black" pitchFamily="34" charset="0"/>
              </a:rPr>
              <a:t> Получение положительных эмоций</a:t>
            </a:r>
            <a:r>
              <a:rPr lang="en-US" sz="2300" b="1" dirty="0" smtClean="0">
                <a:solidFill>
                  <a:srgbClr val="7030A0"/>
                </a:solidFill>
                <a:latin typeface="Arial Black" pitchFamily="34" charset="0"/>
              </a:rPr>
              <a:t> (</a:t>
            </a:r>
            <a:r>
              <a:rPr lang="ru-RU" sz="2300" b="1" dirty="0" smtClean="0">
                <a:solidFill>
                  <a:srgbClr val="7030A0"/>
                </a:solidFill>
                <a:latin typeface="Arial Black" pitchFamily="34" charset="0"/>
              </a:rPr>
              <a:t>радости, удовольствия) – это естественное стремление, которое в сочетании с удовлетворённостью жизнью становится настоятельной потребностью человека.</a:t>
            </a:r>
            <a:r>
              <a:rPr lang="ru-RU" sz="2300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  <a:endParaRPr lang="ru-RU" sz="23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6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087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 </a:t>
            </a:r>
            <a:r>
              <a:rPr lang="ru-RU" b="1" dirty="0" smtClean="0">
                <a:solidFill>
                  <a:schemeClr val="bg1"/>
                </a:solidFill>
                <a:latin typeface="Arial Black" pitchFamily="34" charset="0"/>
              </a:rPr>
              <a:t>  </a:t>
            </a:r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Arial Black" pitchFamily="34" charset="0"/>
              </a:rPr>
            </a:br>
            <a:endParaRPr lang="en-US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628" y="500042"/>
            <a:ext cx="396215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Arial Black" pitchFamily="34" charset="0"/>
              </a:rPr>
              <a:t>Можно ли испытывать только положительные эмоции? </a:t>
            </a:r>
            <a:br>
              <a:rPr lang="ru-RU" sz="3200" b="1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Arial Black" pitchFamily="34" charset="0"/>
              </a:rPr>
              <a:t>Безусловно, нет, так как невозможно, чтобы маятник качался только в одну сторону.</a:t>
            </a:r>
            <a: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5" name="Picture 3" descr="http://krassota.com/i/zodiak/zod/10vesy.gif"/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285728"/>
            <a:ext cx="2409480" cy="240948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6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6632"/>
            <a:ext cx="8856984" cy="32403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>
                <a:solidFill>
                  <a:srgbClr val="002060"/>
                </a:solidFill>
                <a:latin typeface="Arial Black" pitchFamily="34" charset="0"/>
              </a:rPr>
              <a:t>Важно </a:t>
            </a:r>
            <a:r>
              <a:rPr lang="ru-RU" sz="3600" b="1" dirty="0" smtClean="0">
                <a:solidFill>
                  <a:srgbClr val="002060"/>
                </a:solidFill>
                <a:latin typeface="Arial Black" pitchFamily="34" charset="0"/>
              </a:rPr>
              <a:t>научиться перекрывать отрицательные эмоции положительными. Это называется воспитанием эмоций.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4" name="Picture 4" descr="http://img-fotki.yandex.ru/get/5703/lady-annadu.34/0_60832_88e02561_XL.jpg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844" y="3643314"/>
            <a:ext cx="4724156" cy="3071810"/>
          </a:xfrm>
          <a:prstGeom prst="rect">
            <a:avLst/>
          </a:prstGeom>
          <a:noFill/>
        </p:spPr>
      </p:pic>
      <p:pic>
        <p:nvPicPr>
          <p:cNvPr id="5" name="Picture 2" descr="3951799_5416141501866674444_jpg (100x100, 7Kb)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768" y="2428868"/>
            <a:ext cx="1528564" cy="1528564"/>
          </a:xfrm>
          <a:prstGeom prst="rect">
            <a:avLst/>
          </a:prstGeom>
          <a:noFill/>
        </p:spPr>
      </p:pic>
      <p:pic>
        <p:nvPicPr>
          <p:cNvPr id="6" name="Picture 2" descr="3951799_5416141501866674444_jpg (100x100, 7Kb)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2365276"/>
            <a:ext cx="1944216" cy="194421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26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357166"/>
            <a:ext cx="8858312" cy="388843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  <a:t>По способу регулирования эмоций и типов мышления  людей можно разделить на две большие группы: с негативным и позитивным  </a:t>
            </a:r>
          </a:p>
          <a:p>
            <a:pPr algn="ctr">
              <a:buNone/>
            </a:pPr>
            <a: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  <a:t>мышлением. </a:t>
            </a:r>
          </a:p>
          <a:p>
            <a:pPr>
              <a:buNone/>
            </a:pP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4" name="Picture 2" descr="http://img-fotki.yandex.ru/get/5604/lady-annadu.35/0_60863_15d2deb3_XL.jpg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3214686"/>
            <a:ext cx="2714644" cy="3309211"/>
          </a:xfrm>
          <a:prstGeom prst="rect">
            <a:avLst/>
          </a:prstGeom>
          <a:noFill/>
        </p:spPr>
      </p:pic>
      <p:pic>
        <p:nvPicPr>
          <p:cNvPr id="5" name="Picture 9" descr="http://img-fotki.yandex.ru/get/6003/lady-annadu.35/0_6087d_f2007844_XL.jpg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48" y="2734402"/>
            <a:ext cx="2808312" cy="4123598"/>
          </a:xfrm>
          <a:prstGeom prst="rect">
            <a:avLst/>
          </a:prstGeom>
          <a:noFill/>
        </p:spPr>
      </p:pic>
      <p:sp>
        <p:nvSpPr>
          <p:cNvPr id="7" name="Выгнутая вправо стрелка 6"/>
          <p:cNvSpPr/>
          <p:nvPr/>
        </p:nvSpPr>
        <p:spPr>
          <a:xfrm rot="12340975">
            <a:off x="4607192" y="4208247"/>
            <a:ext cx="882820" cy="1321094"/>
          </a:xfrm>
          <a:prstGeom prst="curvedLeftArrow">
            <a:avLst/>
          </a:prstGeom>
          <a:solidFill>
            <a:srgbClr val="FF0000"/>
          </a:solidFill>
          <a:ln>
            <a:solidFill>
              <a:srgbClr val="4F85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Выгнутая влево стрелка 9"/>
          <p:cNvSpPr/>
          <p:nvPr/>
        </p:nvSpPr>
        <p:spPr>
          <a:xfrm rot="6142443">
            <a:off x="3979849" y="4387497"/>
            <a:ext cx="752376" cy="1586848"/>
          </a:xfrm>
          <a:prstGeom prst="curvedRightArrow">
            <a:avLst/>
          </a:prstGeom>
          <a:solidFill>
            <a:srgbClr val="FF0000"/>
          </a:solidFill>
          <a:ln>
            <a:solidFill>
              <a:srgbClr val="4F85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6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3438" y="142852"/>
            <a:ext cx="4321050" cy="6312764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3100" b="1" dirty="0" smtClean="0">
                <a:solidFill>
                  <a:srgbClr val="002060"/>
                </a:solidFill>
              </a:rPr>
              <a:t> </a:t>
            </a:r>
            <a:r>
              <a:rPr lang="ru-RU" sz="3100" b="1" dirty="0" smtClean="0">
                <a:solidFill>
                  <a:srgbClr val="002060"/>
                </a:solidFill>
                <a:latin typeface="Arial Black" pitchFamily="34" charset="0"/>
              </a:rPr>
              <a:t>Люди с негативным мышлением считают:</a:t>
            </a:r>
            <a:r>
              <a:rPr lang="ru-RU" sz="31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br>
              <a:rPr lang="ru-RU" sz="3100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ru-RU" sz="3100" dirty="0" smtClean="0">
                <a:solidFill>
                  <a:srgbClr val="002060"/>
                </a:solidFill>
                <a:latin typeface="Arial Black" pitchFamily="34" charset="0"/>
              </a:rPr>
              <a:t>окружающий мир устроен неправильно; </a:t>
            </a:r>
            <a:br>
              <a:rPr lang="ru-RU" sz="3100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ru-RU" sz="3100" dirty="0" smtClean="0">
                <a:solidFill>
                  <a:srgbClr val="002060"/>
                </a:solidFill>
                <a:latin typeface="Arial Black" pitchFamily="34" charset="0"/>
              </a:rPr>
              <a:t>люди имеют больше недостатков, чем достоинств; </a:t>
            </a:r>
            <a:br>
              <a:rPr lang="ru-RU" sz="3100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ru-RU" sz="3100" dirty="0" smtClean="0">
                <a:solidFill>
                  <a:srgbClr val="002060"/>
                </a:solidFill>
                <a:latin typeface="Arial Black" pitchFamily="34" charset="0"/>
              </a:rPr>
              <a:t>в будущем обязательно произойдёт что-то плохое. </a:t>
            </a:r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</a:br>
            <a:endParaRPr lang="ru-RU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Picture 2" descr="http://best-animation.ru/lanim/givotnie/70.gif"/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0"/>
            <a:ext cx="3664446" cy="2071678"/>
          </a:xfrm>
          <a:prstGeom prst="rect">
            <a:avLst/>
          </a:prstGeom>
          <a:noFill/>
        </p:spPr>
      </p:pic>
      <p:pic>
        <p:nvPicPr>
          <p:cNvPr id="6" name="Рисунок 5" descr="smail18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744" y="2428868"/>
            <a:ext cx="1222376" cy="100012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Рисунок 6" descr="smail61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7620" y="785794"/>
            <a:ext cx="952500" cy="85725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6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543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00364" y="642918"/>
            <a:ext cx="5580112" cy="655272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Arial Black" pitchFamily="34" charset="0"/>
              </a:rPr>
              <a:t>считают: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 человек, который молчит и смотрит на нас, думает про нас что-то плохое; </a:t>
            </a:r>
            <a:b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любви нет, а есть только зависимость и расчёт; </a:t>
            </a:r>
            <a:b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не нужно к чему-то стремиться, потому что всё равно ничего не получится.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14" descr="анимированная картинка солнце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3979410"/>
            <a:ext cx="3000396" cy="287858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0" y="214290"/>
            <a:ext cx="89297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200" b="1" dirty="0" smtClean="0">
                <a:solidFill>
                  <a:srgbClr val="660033"/>
                </a:solidFill>
                <a:latin typeface="Arial Black" pitchFamily="34" charset="0"/>
              </a:rPr>
              <a:t>Люди с негативным мышлением</a:t>
            </a:r>
            <a:endParaRPr lang="en-US" sz="3200" b="1" dirty="0" smtClean="0">
              <a:solidFill>
                <a:srgbClr val="660033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7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14346" y="428604"/>
            <a:ext cx="8429652" cy="6858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Arial Black" pitchFamily="34" charset="0"/>
              </a:rPr>
              <a:t>Негативные эмоции (гнев, обида, зависть и др.)  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Arial Black" pitchFamily="34" charset="0"/>
              </a:rPr>
              <a:t>разрушают человека.</a:t>
            </a:r>
            <a:endParaRPr lang="ru-RU" sz="36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>
              <a:buNone/>
            </a:pPr>
            <a:endParaRPr lang="ru-RU" sz="4000" dirty="0"/>
          </a:p>
        </p:txBody>
      </p:sp>
      <p:pic>
        <p:nvPicPr>
          <p:cNvPr id="6" name="Рисунок 5" descr="kosh393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2643182"/>
            <a:ext cx="885825" cy="1123950"/>
          </a:xfrm>
          <a:prstGeom prst="rect">
            <a:avLst/>
          </a:prstGeom>
        </p:spPr>
      </p:pic>
      <p:pic>
        <p:nvPicPr>
          <p:cNvPr id="7" name="Рисунок 6" descr="smail55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644" y="857232"/>
            <a:ext cx="952500" cy="85725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7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0298" y="260648"/>
            <a:ext cx="6429420" cy="65973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Arial Black" pitchFamily="34" charset="0"/>
              </a:rPr>
              <a:t>Люди с позитивным мышлением</a:t>
            </a:r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b="1" dirty="0" smtClean="0">
              <a:solidFill>
                <a:srgbClr val="0070C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ru-RU" sz="2800" b="1" dirty="0" smtClean="0">
                <a:solidFill>
                  <a:srgbClr val="990033"/>
                </a:solidFill>
                <a:latin typeface="Arial Black" pitchFamily="34" charset="0"/>
              </a:rPr>
              <a:t>считают:</a:t>
            </a:r>
            <a:r>
              <a:rPr lang="ru-RU" sz="2800" dirty="0" smtClean="0">
                <a:solidFill>
                  <a:srgbClr val="990033"/>
                </a:solidFill>
                <a:latin typeface="Arial Black" pitchFamily="34" charset="0"/>
              </a:rPr>
              <a:t> </a:t>
            </a:r>
            <a:br>
              <a:rPr lang="ru-RU" sz="2800" dirty="0" smtClean="0">
                <a:solidFill>
                  <a:srgbClr val="990033"/>
                </a:solidFill>
                <a:latin typeface="Arial Black" pitchFamily="34" charset="0"/>
              </a:rPr>
            </a:br>
            <a:r>
              <a:rPr lang="ru-RU" sz="2800" dirty="0" smtClean="0">
                <a:solidFill>
                  <a:srgbClr val="990033"/>
                </a:solidFill>
                <a:latin typeface="Arial Black" pitchFamily="34" charset="0"/>
              </a:rPr>
              <a:t>окружающий мир устроен по законам гармонии; </a:t>
            </a:r>
            <a:br>
              <a:rPr lang="ru-RU" sz="2800" dirty="0" smtClean="0">
                <a:solidFill>
                  <a:srgbClr val="990033"/>
                </a:solidFill>
                <a:latin typeface="Arial Black" pitchFamily="34" charset="0"/>
              </a:rPr>
            </a:br>
            <a:r>
              <a:rPr lang="ru-RU" sz="2800" dirty="0" smtClean="0">
                <a:solidFill>
                  <a:srgbClr val="990033"/>
                </a:solidFill>
                <a:latin typeface="Arial Black" pitchFamily="34" charset="0"/>
              </a:rPr>
              <a:t>в людях больше достоинств, чем недостатков; </a:t>
            </a:r>
            <a:br>
              <a:rPr lang="ru-RU" sz="2800" dirty="0" smtClean="0">
                <a:solidFill>
                  <a:srgbClr val="990033"/>
                </a:solidFill>
                <a:latin typeface="Arial Black" pitchFamily="34" charset="0"/>
              </a:rPr>
            </a:br>
            <a:r>
              <a:rPr lang="ru-RU" sz="2800" dirty="0" smtClean="0">
                <a:solidFill>
                  <a:srgbClr val="990033"/>
                </a:solidFill>
                <a:latin typeface="Arial Black" pitchFamily="34" charset="0"/>
              </a:rPr>
              <a:t>в будущем обязательно произойдет что-то хорошее.</a:t>
            </a:r>
            <a:endParaRPr lang="ru-RU" sz="2800" dirty="0">
              <a:solidFill>
                <a:srgbClr val="990033"/>
              </a:solidFill>
            </a:endParaRPr>
          </a:p>
        </p:txBody>
      </p:sp>
      <p:pic>
        <p:nvPicPr>
          <p:cNvPr id="4" name="Picture 12" descr="веселые колобки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4786322"/>
            <a:ext cx="3645048" cy="1973468"/>
          </a:xfrm>
          <a:prstGeom prst="rect">
            <a:avLst/>
          </a:prstGeom>
          <a:noFill/>
        </p:spPr>
      </p:pic>
      <p:pic>
        <p:nvPicPr>
          <p:cNvPr id="5" name="Picture 8" descr="блестяшка радуга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72359">
            <a:off x="3258282" y="4763624"/>
            <a:ext cx="1879274" cy="180909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7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83432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7686" y="188640"/>
            <a:ext cx="4786314" cy="6552728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Arial Black" pitchFamily="34" charset="0"/>
              </a:rPr>
              <a:t>Люди с позитивным мышлением</a:t>
            </a:r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en-US" b="1" dirty="0" smtClean="0">
              <a:solidFill>
                <a:srgbClr val="0070C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ru-RU" sz="3100" b="1" dirty="0" smtClean="0">
                <a:solidFill>
                  <a:srgbClr val="990033"/>
                </a:solidFill>
                <a:latin typeface="Arial Black" pitchFamily="34" charset="0"/>
              </a:rPr>
              <a:t>считают:</a:t>
            </a:r>
            <a:r>
              <a:rPr lang="ru-RU" sz="3100" dirty="0" smtClean="0">
                <a:solidFill>
                  <a:srgbClr val="990033"/>
                </a:solidFill>
                <a:latin typeface="Arial Black" pitchFamily="34" charset="0"/>
              </a:rPr>
              <a:t> </a:t>
            </a:r>
            <a:br>
              <a:rPr lang="ru-RU" sz="3100" dirty="0" smtClean="0">
                <a:solidFill>
                  <a:srgbClr val="990033"/>
                </a:solidFill>
                <a:latin typeface="Arial Black" pitchFamily="34" charset="0"/>
              </a:rPr>
            </a:br>
            <a:r>
              <a:rPr lang="ru-RU" sz="3100" dirty="0" smtClean="0">
                <a:solidFill>
                  <a:srgbClr val="990033"/>
                </a:solidFill>
                <a:latin typeface="Arial Black" pitchFamily="34" charset="0"/>
              </a:rPr>
              <a:t>человек, который смотрит на нас, думает о нас хорошо либо думает о своих делах, не имеющих к нам отношения; </a:t>
            </a:r>
            <a:br>
              <a:rPr lang="ru-RU" sz="3100" dirty="0" smtClean="0">
                <a:solidFill>
                  <a:srgbClr val="990033"/>
                </a:solidFill>
                <a:latin typeface="Arial Black" pitchFamily="34" charset="0"/>
              </a:rPr>
            </a:br>
            <a:r>
              <a:rPr lang="ru-RU" sz="3100" dirty="0" smtClean="0">
                <a:solidFill>
                  <a:srgbClr val="990033"/>
                </a:solidFill>
                <a:latin typeface="Arial Black" pitchFamily="34" charset="0"/>
              </a:rPr>
              <a:t>любовь вездесущна, меня многие любят, и я люблю других ; </a:t>
            </a:r>
            <a:br>
              <a:rPr lang="ru-RU" sz="3100" dirty="0" smtClean="0">
                <a:solidFill>
                  <a:srgbClr val="990033"/>
                </a:solidFill>
                <a:latin typeface="Arial Black" pitchFamily="34" charset="0"/>
              </a:rPr>
            </a:br>
            <a:r>
              <a:rPr lang="ru-RU" sz="3100" dirty="0" smtClean="0">
                <a:solidFill>
                  <a:srgbClr val="990033"/>
                </a:solidFill>
                <a:latin typeface="Arial Black" pitchFamily="34" charset="0"/>
              </a:rPr>
              <a:t>в моей помощи нуждаются  многие люди, и я готов к этому. </a:t>
            </a:r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27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42908" y="142852"/>
            <a:ext cx="9286908" cy="417646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Arial Black" pitchFamily="34" charset="0"/>
              </a:rPr>
              <a:t>Если будем стремиться к чему-то и много над этим работать, обязательно этого добьёмся. Если мы сами позитивно относимся к миру и другим людям, то в ответ получаем тоже положительное отношение и притягиваем к себе позитивные события. 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Arial Black" pitchFamily="34" charset="0"/>
              </a:rPr>
              <a:t>Это основной закон человеческой жизни.</a:t>
            </a:r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</a:p>
          <a:p>
            <a:pPr algn="ctr">
              <a:buNone/>
            </a:pPr>
            <a:endParaRPr lang="ru-RU" dirty="0"/>
          </a:p>
        </p:txBody>
      </p:sp>
      <p:pic>
        <p:nvPicPr>
          <p:cNvPr id="7" name="Picture 2" descr="http://li-web.ru/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4214818"/>
            <a:ext cx="1212427" cy="1193028"/>
          </a:xfrm>
          <a:prstGeom prst="rect">
            <a:avLst/>
          </a:prstGeom>
          <a:noFill/>
        </p:spPr>
      </p:pic>
      <p:pic>
        <p:nvPicPr>
          <p:cNvPr id="9" name="Picture 2" descr="http://li-web.ru/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5286388"/>
            <a:ext cx="1390398" cy="1368152"/>
          </a:xfrm>
          <a:prstGeom prst="rect">
            <a:avLst/>
          </a:prstGeom>
          <a:noFill/>
        </p:spPr>
      </p:pic>
      <p:pic>
        <p:nvPicPr>
          <p:cNvPr id="15" name="Рисунок 14" descr="tsipa45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34" y="3643314"/>
            <a:ext cx="1066800" cy="962025"/>
          </a:xfrm>
          <a:prstGeom prst="rect">
            <a:avLst/>
          </a:prstGeom>
        </p:spPr>
      </p:pic>
      <p:pic>
        <p:nvPicPr>
          <p:cNvPr id="18" name="Рисунок 17" descr="obuv51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3834" y="5429264"/>
            <a:ext cx="1214446" cy="1278357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7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116632"/>
            <a:ext cx="5364088" cy="674136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i="1" dirty="0" smtClean="0">
                <a:solidFill>
                  <a:srgbClr val="990000"/>
                </a:solidFill>
                <a:latin typeface="Arial Black" pitchFamily="34" charset="0"/>
              </a:rPr>
              <a:t>Радуйтесь жизни во всех её проявлениях!</a:t>
            </a:r>
          </a:p>
          <a:p>
            <a:pPr algn="ctr">
              <a:buNone/>
            </a:pPr>
            <a:r>
              <a:rPr lang="ru-RU" sz="3600" i="1" dirty="0" smtClean="0">
                <a:solidFill>
                  <a:srgbClr val="990000"/>
                </a:solidFill>
                <a:latin typeface="Arial Black" pitchFamily="34" charset="0"/>
              </a:rPr>
              <a:t>Цените каждое мгновение, ибо оно больше никогда не повторится!</a:t>
            </a:r>
          </a:p>
          <a:p>
            <a:pPr algn="ctr">
              <a:buNone/>
            </a:pPr>
            <a:r>
              <a:rPr lang="ru-RU" sz="3600" i="1" dirty="0" smtClean="0">
                <a:solidFill>
                  <a:srgbClr val="990000"/>
                </a:solidFill>
                <a:latin typeface="Arial Black" pitchFamily="34" charset="0"/>
              </a:rPr>
              <a:t>Будьте счастливы!</a:t>
            </a:r>
          </a:p>
          <a:p>
            <a:pPr algn="ctr">
              <a:buNone/>
            </a:pPr>
            <a:r>
              <a:rPr lang="ru-RU" sz="2000" i="1" dirty="0" smtClean="0">
                <a:solidFill>
                  <a:srgbClr val="660033"/>
                </a:solidFill>
                <a:latin typeface="Arial Black" pitchFamily="34" charset="0"/>
              </a:rPr>
              <a:t>Педагог-психолог</a:t>
            </a:r>
          </a:p>
          <a:p>
            <a:pPr algn="ctr">
              <a:buNone/>
            </a:pPr>
            <a:r>
              <a:rPr lang="ru-RU" sz="2000" i="1" dirty="0" smtClean="0">
                <a:solidFill>
                  <a:srgbClr val="660033"/>
                </a:solidFill>
                <a:latin typeface="Arial Black" pitchFamily="34" charset="0"/>
              </a:rPr>
              <a:t>СШ № 26 г. Бреста</a:t>
            </a:r>
          </a:p>
          <a:p>
            <a:pPr algn="ctr">
              <a:buNone/>
            </a:pPr>
            <a:r>
              <a:rPr lang="ru-RU" sz="2000" i="1" dirty="0" err="1" smtClean="0">
                <a:solidFill>
                  <a:srgbClr val="660033"/>
                </a:solidFill>
                <a:latin typeface="Arial Black" pitchFamily="34" charset="0"/>
              </a:rPr>
              <a:t>Бакунец</a:t>
            </a:r>
            <a:r>
              <a:rPr lang="ru-RU" sz="2000" i="1" dirty="0" smtClean="0">
                <a:solidFill>
                  <a:srgbClr val="660033"/>
                </a:solidFill>
                <a:latin typeface="Arial Black" pitchFamily="34" charset="0"/>
              </a:rPr>
              <a:t> Светлана Валерьевна</a:t>
            </a:r>
            <a:endParaRPr lang="ru-RU" sz="2000" i="1" dirty="0">
              <a:solidFill>
                <a:srgbClr val="660033"/>
              </a:solidFill>
              <a:latin typeface="Arial Black" pitchFamily="34" charset="0"/>
            </a:endParaRPr>
          </a:p>
        </p:txBody>
      </p:sp>
      <p:pic>
        <p:nvPicPr>
          <p:cNvPr id="5" name="Рисунок 4" descr="babochka135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428604"/>
            <a:ext cx="3333750" cy="3248025"/>
          </a:xfrm>
          <a:prstGeom prst="rect">
            <a:avLst/>
          </a:prstGeom>
        </p:spPr>
      </p:pic>
      <p:pic>
        <p:nvPicPr>
          <p:cNvPr id="6" name="Рисунок 5" descr="babochka130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6" y="3786190"/>
            <a:ext cx="3762375" cy="2428875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223</Words>
  <Application>Microsoft Office PowerPoint</Application>
  <PresentationFormat>Экран (4:3)</PresentationFormat>
  <Paragraphs>28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Vanda</dc:creator>
  <cp:lastModifiedBy>Vanda</cp:lastModifiedBy>
  <cp:revision>3</cp:revision>
  <dcterms:created xsi:type="dcterms:W3CDTF">2012-03-14T07:40:26Z</dcterms:created>
  <dcterms:modified xsi:type="dcterms:W3CDTF">2012-03-14T09:18:05Z</dcterms:modified>
</cp:coreProperties>
</file>