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56" r:id="rId2"/>
    <p:sldId id="257" r:id="rId3"/>
    <p:sldId id="258" r:id="rId4"/>
    <p:sldId id="277" r:id="rId5"/>
    <p:sldId id="259" r:id="rId6"/>
    <p:sldId id="280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1" r:id="rId17"/>
    <p:sldId id="278" r:id="rId18"/>
    <p:sldId id="274" r:id="rId19"/>
    <p:sldId id="275" r:id="rId20"/>
    <p:sldId id="281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7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D8748C4-9BA3-4FFF-963E-1ABF428B73BD}" type="datetimeFigureOut">
              <a:rPr lang="ru-RU"/>
              <a:pPr>
                <a:defRPr/>
              </a:pPr>
              <a:t>15.03.2013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8393666-94A7-4CE3-BB7B-CA29FB0CDB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CE3134-0D92-47A3-98F6-25AC840CC71B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рямоугольник 18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оугольник 11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ая соединительная линия 6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D4B24-7FE0-43DC-B954-810BB586192F}" type="datetimeFigureOut">
              <a:rPr lang="ru-RU"/>
              <a:pPr>
                <a:defRPr/>
              </a:pPr>
              <a:t>15.03.2013</a:t>
            </a:fld>
            <a:endParaRPr lang="ru-RU"/>
          </a:p>
        </p:txBody>
      </p:sp>
      <p:sp>
        <p:nvSpPr>
          <p:cNvPr id="1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20624238-78F0-4A40-83C0-F443E97777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1FF77-02C8-4B3E-B229-CDFFB48F13B6}" type="datetimeFigureOut">
              <a:rPr lang="ru-RU"/>
              <a:pPr>
                <a:defRPr/>
              </a:pPr>
              <a:t>15.03.2013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530E2C-AD61-4CC3-AE9D-E66E033E0B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оугольник 11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оугольник 12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Овал 9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Овал 10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C0BFE-C8F0-45FD-8DFB-3621E3A09E3B}" type="datetimeFigureOut">
              <a:rPr lang="ru-RU"/>
              <a:pPr>
                <a:defRPr/>
              </a:pPr>
              <a:t>15.03.2013</a:t>
            </a:fld>
            <a:endParaRPr lang="ru-RU"/>
          </a:p>
        </p:txBody>
      </p:sp>
      <p:sp>
        <p:nvSpPr>
          <p:cNvPr id="1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3E499706-F158-44C0-BDAB-A1A9A0A656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50B226-ACC0-4818-9FED-96AA180BAE07}" type="datetimeFigureOut">
              <a:rPr lang="ru-RU"/>
              <a:pPr>
                <a:defRPr/>
              </a:pPr>
              <a:t>15.03.2013</a:t>
            </a:fld>
            <a:endParaRPr lang="ru-RU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4B0EB-2005-4EDC-B996-7698696AD4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оугольник 10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Прямоугольник 1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6" name="Овал 24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Овал 2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8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62CC6-9A18-43A5-B0E6-02734CB2229D}" type="datetimeFigureOut">
              <a:rPr lang="ru-RU"/>
              <a:pPr>
                <a:defRPr/>
              </a:pPr>
              <a:t>15.03.2013</a:t>
            </a:fld>
            <a:endParaRPr lang="ru-RU"/>
          </a:p>
        </p:txBody>
      </p:sp>
      <p:sp>
        <p:nvSpPr>
          <p:cNvPr id="19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95ED88A8-D856-4AC2-83DF-F178CFD5BD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DCD4F-F530-4934-AC57-6849F5D9590B}" type="datetimeFigureOut">
              <a:rPr lang="ru-RU"/>
              <a:pPr>
                <a:defRPr/>
              </a:pPr>
              <a:t>15.03.2013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D47237-A98E-4098-B8FD-4371BE864C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3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4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рямоугольник 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ик 5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02A90-0599-4FB4-918B-BE80942ECC91}" type="datetimeFigureOut">
              <a:rPr lang="ru-RU"/>
              <a:pPr>
                <a:defRPr/>
              </a:pPr>
              <a:t>15.03.2013</a:t>
            </a:fld>
            <a:endParaRPr lang="ru-RU"/>
          </a:p>
        </p:txBody>
      </p:sp>
      <p:sp>
        <p:nvSpPr>
          <p:cNvPr id="9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46593D2-5B3C-4D81-89FA-E6E04EA9A7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Овал 10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Прямоугольник 20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82872674-0E5D-4102-AF54-0251BBE3D2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077CAF-96CD-4AF9-A6F9-B2FB3D316B0A}" type="datetimeFigureOut">
              <a:rPr lang="ru-RU"/>
              <a:pPr>
                <a:defRPr/>
              </a:pPr>
              <a:t>15.03.2013</a:t>
            </a:fld>
            <a:endParaRPr lang="ru-RU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Прямоугольник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3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Овал 12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Прямоугольник 21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55FE8C-BD21-40C2-A355-E9FFB70667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3F043E-4D45-44C7-A172-8F3EABA6384A}" type="datetimeFigureOut">
              <a:rPr lang="ru-RU"/>
              <a:pPr>
                <a:defRPr/>
              </a:pPr>
              <a:t>15.03.2013</a:t>
            </a:fld>
            <a:endParaRPr lang="ru-RU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6F99C-98C7-4CD4-8705-26D9940EAD09}" type="datetimeFigureOut">
              <a:rPr lang="ru-RU"/>
              <a:pPr>
                <a:defRPr/>
              </a:pPr>
              <a:t>15.03.2013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DC561C-B769-4962-9129-5FC1C37E01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рямоугольник 10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оугольник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Овал 13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Овал 14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AB21F0-9A17-4646-BB7C-FFD0C392BF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619950-0381-4CBA-9156-8DC6C2DEF1F9}" type="datetimeFigureOut">
              <a:rPr lang="ru-RU"/>
              <a:pPr>
                <a:defRPr/>
              </a:pPr>
              <a:t>15.03.2013</a:t>
            </a:fld>
            <a:endParaRPr lang="ru-RU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180109A-F6EA-4DF4-BDAE-2EC54C845450}" type="datetimeFigureOut">
              <a:rPr lang="ru-RU"/>
              <a:pPr>
                <a:defRPr/>
              </a:pPr>
              <a:t>15.03.2013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Овал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136BC8A-D515-44CE-B2B7-76C2B5176C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8" name="Заголовок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39" name="Текст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93B4BD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93B4BD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93B4BD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93B4BD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93B4BD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93B4BD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93B4BD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93B4BD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93B4BD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A8CDD7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C0BEAF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CEC597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313" y="2781300"/>
            <a:ext cx="4175125" cy="3024188"/>
          </a:xfrm>
        </p:spPr>
        <p:txBody>
          <a:bodyPr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НОУ ПО ТЕХНОЛОГИИ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2000" dirty="0" smtClean="0"/>
          </a:p>
          <a:p>
            <a:pPr algn="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000" i="1" dirty="0" smtClean="0"/>
              <a:t>Выполнила:</a:t>
            </a:r>
            <a:r>
              <a:rPr lang="ru-RU" sz="2000" dirty="0" smtClean="0"/>
              <a:t>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Бычкова Александра</a:t>
            </a:r>
          </a:p>
          <a:p>
            <a:pPr algn="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/>
              <a:t>Ученица 9 «А» класса</a:t>
            </a:r>
          </a:p>
          <a:p>
            <a:pPr algn="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000" i="1" dirty="0" smtClean="0"/>
              <a:t>Руководитель:</a:t>
            </a:r>
          </a:p>
          <a:p>
            <a:pPr algn="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/>
              <a:t>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Бурцева Е. П.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sp>
        <p:nvSpPr>
          <p:cNvPr id="14338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z="8000" smtClean="0"/>
              <a:t>Молоко</a:t>
            </a:r>
          </a:p>
        </p:txBody>
      </p:sp>
      <p:pic>
        <p:nvPicPr>
          <p:cNvPr id="14339" name="Рисунок 3" descr="79778064_korove_moloko_polza_i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3800" y="2781300"/>
            <a:ext cx="3762375" cy="313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0" y="260350"/>
            <a:ext cx="8504238" cy="5838825"/>
          </a:xfrm>
        </p:spPr>
        <p:txBody>
          <a:bodyPr>
            <a:normAutofit fontScale="9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dirty="0" smtClean="0"/>
              <a:t>Цель моей работы </a:t>
            </a:r>
            <a:r>
              <a:rPr lang="ru-RU" dirty="0" smtClean="0"/>
              <a:t>–выяснить можно ли  в бытовых условиях определить, натуральное ли молоко продается на прилавках магазинов.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dirty="0" smtClean="0"/>
              <a:t>Задачи: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Дать определение продукта  "молоко".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Изучить состав молока, наиболее часто используемого в пищу.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Изучить вопрос необходимости термической обработки молока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Изучить  современные технологии получения аналогов молока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Изучить доступные методики определения качественного состава молока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Провести исследование молока с прилавков магазинов  в домашних условиях с целью выяснения  его натуральности.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323850" y="188913"/>
            <a:ext cx="3527425" cy="658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>
                <a:latin typeface="Georgia" pitchFamily="18" charset="0"/>
              </a:rPr>
              <a:t>Молоко</a:t>
            </a:r>
            <a:r>
              <a:rPr lang="ru-RU" sz="2400">
                <a:latin typeface="Georgia" pitchFamily="18" charset="0"/>
              </a:rPr>
              <a:t> - продукт нормальной физиологической секреции молочных желез сельскохозяйственных животных, полученный от одного или нескольких животных в период лактации при одном и более доении, без каких-либо добавлений к этому продукту или извлечений каких-либо веществ из него</a:t>
            </a:r>
          </a:p>
        </p:txBody>
      </p:sp>
      <p:pic>
        <p:nvPicPr>
          <p:cNvPr id="3" name="Рисунок 2" descr="item24_img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1638" y="981075"/>
            <a:ext cx="4530725" cy="458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11188" y="476250"/>
            <a:ext cx="8208962" cy="536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Молоко по праву можно считать одним из чудес на земле. Из составных частей материнской крови образуется нечто новое, необходимое для поддержания только что возникшей жизни. В течение некоторого времени оно служит единственной пищей для новорожденного. Поэтому физиологически молоко предназначено удовлетворять все нужды живого организма. Не случайно природа особо позаботилась о молоке. Она щедро наделила его биологически активными веществами, притом в наиболее полезных сочетаниях. </a:t>
            </a:r>
            <a:endParaRPr lang="ru-RU"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2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пользе женского молока для новорожденного ребенка нет сомнений. Но продолжительность грудного вскармливания очень непродолжительная. Постепенно малышам в пищу добавляют молоко животных.</a:t>
            </a:r>
            <a:endParaRPr lang="ru-RU" sz="3200">
              <a:ea typeface="Calibri" pitchFamily="34" charset="0"/>
            </a:endParaRPr>
          </a:p>
        </p:txBody>
      </p:sp>
      <p:pic>
        <p:nvPicPr>
          <p:cNvPr id="3" name="Рисунок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2988" y="1268413"/>
            <a:ext cx="4729162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4663" y="2708275"/>
            <a:ext cx="4608512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/>
      <p:bldP spid="102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b="1" i="1" smtClean="0">
                <a:solidFill>
                  <a:srgbClr val="93B4BD"/>
                </a:solidFill>
              </a:rPr>
              <a:t>Сравнительный состав женского, коровьего и козьего молока (г в 1 литре)</a:t>
            </a:r>
            <a:endParaRPr lang="ru-RU" sz="2800" smtClean="0">
              <a:solidFill>
                <a:srgbClr val="93B4BD"/>
              </a:solidFill>
            </a:endParaRPr>
          </a:p>
        </p:txBody>
      </p:sp>
      <p:sp>
        <p:nvSpPr>
          <p:cNvPr id="19458" name="Содержимое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mtClean="0"/>
              <a:t> </a:t>
            </a:r>
          </a:p>
          <a:p>
            <a:pPr eaLnBrk="1" hangingPunct="1">
              <a:buFont typeface="Wingdings 2" pitchFamily="18" charset="2"/>
              <a:buNone/>
            </a:pPr>
            <a:endParaRPr lang="ru-RU" smtClean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755650" y="1628775"/>
          <a:ext cx="7488238" cy="2232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7767"/>
                <a:gridCol w="1497767"/>
                <a:gridCol w="1497767"/>
                <a:gridCol w="1497767"/>
                <a:gridCol w="1497767"/>
              </a:tblGrid>
              <a:tr h="6832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Вид молока	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Белки, г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Жиры, г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Углеводы, г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Калории, ккал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63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Женское	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14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35	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75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690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63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Коровье	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33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35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47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660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63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Козье	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41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44	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44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800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39750" y="4508500"/>
            <a:ext cx="7848600" cy="120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пищевых целей используется в основном коровье молоко. Оно составляет около 95 % от общего количества молока, потребляемого населением.</a:t>
            </a:r>
            <a:r>
              <a:rPr lang="ru-RU" sz="240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2400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8534400" cy="90328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solidFill>
                  <a:schemeClr val="accent3">
                    <a:shade val="75000"/>
                  </a:schemeClr>
                </a:solidFill>
              </a:rPr>
              <a:t>Содержание минеральных веществ в женском и коровьем молоке </a:t>
            </a:r>
            <a:endParaRPr lang="ru-RU" dirty="0">
              <a:solidFill>
                <a:schemeClr val="accent3">
                  <a:shade val="75000"/>
                </a:schemeClr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301625" y="1371600"/>
          <a:ext cx="4038600" cy="4689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200"/>
                <a:gridCol w="1346200"/>
                <a:gridCol w="1346200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Минеральные вещества	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Женское молоко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Calibri"/>
                          <a:cs typeface="Times New Roman"/>
                        </a:rPr>
                        <a:t>Коровье молоко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Калий	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55,0	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140,0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Кальций	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34,0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130,0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Магний	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4,0	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Натрий	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19,3	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60,0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Фосфор	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16,6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40,0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Сера	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15,0	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Хлор	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40,0	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100,0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Железо	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0,16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Медь		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0,04	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0,007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Марганец	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0,0007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--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Цинк	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0,12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--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538"/>
          </a:xfrm>
        </p:spPr>
        <p:txBody>
          <a:bodyPr/>
          <a:lstStyle/>
          <a:p>
            <a:pPr eaLnBrk="1" hangingPunct="1"/>
            <a:r>
              <a:rPr lang="ru-RU" smtClean="0"/>
              <a:t>Сравнивая женское и коровье молоко можно отметить, что их показатели схожи, и различаются лишь в процентном соотношении.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0" y="2205038"/>
            <a:ext cx="4572000" cy="4319587"/>
          </a:xfrm>
        </p:spPr>
        <p:txBody>
          <a:bodyPr/>
          <a:lstStyle/>
          <a:p>
            <a:pPr eaLnBrk="1" hangingPunct="1"/>
            <a:r>
              <a:rPr lang="ru-RU" sz="1600" smtClean="0"/>
              <a:t>Молоко коров имеет слегка сладковатый вкус и желтовато-белый цвет, обладает специфическим запахом, который легко ощущается при открытии посуды. Белый цвет и непрозрачность молока обуславливают рассеивающие свет коллоидные частицы белков и шарики жира, кремовый оттенок -- растворенный в жире каротин, приятный, сладковато-солоноватый вкус -- лактоза, хлориды, жирные кислоты, а также жир и белки. Жир придает молоку некоторую нежность, лактоза -- сладость, хлориды -- солоноватость, белки и некоторые соли -- полноту вкуса. При нагревании оно становится более жидким , при охлаждении уплотняется.  </a:t>
            </a:r>
          </a:p>
          <a:p>
            <a:pPr eaLnBrk="1" hangingPunct="1"/>
            <a:endParaRPr lang="ru-RU" sz="1600" smtClean="0"/>
          </a:p>
        </p:txBody>
      </p:sp>
      <p:pic>
        <p:nvPicPr>
          <p:cNvPr id="7" name="Содержимое 6"/>
          <p:cNvPicPr>
            <a:picLocks noGrp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>
          <a:xfrm>
            <a:off x="4859338" y="2636838"/>
            <a:ext cx="3673475" cy="3168650"/>
          </a:xfrm>
        </p:spPr>
      </p:pic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971550" y="476250"/>
            <a:ext cx="69135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latin typeface="Georgia" pitchFamily="18" charset="0"/>
              </a:rPr>
              <a:t>Характеристика коровьего молока</a:t>
            </a:r>
          </a:p>
        </p:txBody>
      </p:sp>
      <p:pic>
        <p:nvPicPr>
          <p:cNvPr id="21508" name="Рисунок 4" descr="K:\картинки\39ab3435cacf1a08e9825cb605dc66ac_X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2420938"/>
            <a:ext cx="3960813" cy="3922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1268413"/>
            <a:ext cx="6264275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Содержимое 4"/>
          <p:cNvPicPr>
            <a:picLocks noGrp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684213" y="620713"/>
            <a:ext cx="7345362" cy="5400675"/>
          </a:xfrm>
        </p:spPr>
      </p:pic>
      <p:sp>
        <p:nvSpPr>
          <p:cNvPr id="3" name="Содержимое 2"/>
          <p:cNvSpPr>
            <a:spLocks noGrp="1"/>
          </p:cNvSpPr>
          <p:nvPr>
            <p:ph type="body" idx="4294967295"/>
          </p:nvPr>
        </p:nvSpPr>
        <p:spPr>
          <a:xfrm>
            <a:off x="0" y="549275"/>
            <a:ext cx="8170863" cy="5688013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 результате дойки с оборудования, тары и воды появляются посторонние привкусы, понижается устойчивость при хранении, кроме того, загрязнение молока токсичными элементами и радионуклидами представляет угрозу для здоровья человека.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Чтобы продлить бактерицидные свойства молока, его сразу же после очистки охлаждают.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" grpId="1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89693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Тепловая и вакуумная обработка молока и молочных продуктов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eaLnBrk="1" hangingPunct="1"/>
            <a:r>
              <a:rPr lang="ru-RU" b="1" i="1" smtClean="0"/>
              <a:t>Охлаждение молочного сырья и молочных продуктов</a:t>
            </a:r>
            <a:endParaRPr lang="ru-RU" smtClean="0"/>
          </a:p>
          <a:p>
            <a:pPr eaLnBrk="1" hangingPunct="1"/>
            <a:r>
              <a:rPr lang="ru-RU" b="1" i="1" smtClean="0"/>
              <a:t>Замораживание молочного сырья и молочных продуктов</a:t>
            </a:r>
          </a:p>
          <a:p>
            <a:pPr eaLnBrk="1" hangingPunct="1"/>
            <a:r>
              <a:rPr lang="ru-RU" b="1" i="1" smtClean="0"/>
              <a:t>Термизация</a:t>
            </a:r>
            <a:endParaRPr lang="ru-RU" smtClean="0"/>
          </a:p>
          <a:p>
            <a:pPr eaLnBrk="1" hangingPunct="1"/>
            <a:r>
              <a:rPr lang="ru-RU" b="1" i="1" smtClean="0"/>
              <a:t>Пастеризация и ультрапастеризация молочного сырья</a:t>
            </a:r>
            <a:endParaRPr lang="ru-RU" smtClean="0"/>
          </a:p>
          <a:p>
            <a:pPr eaLnBrk="1" hangingPunct="1"/>
            <a:r>
              <a:rPr lang="ru-RU" b="1" i="1" smtClean="0"/>
              <a:t>Стерилизация молочного сырья</a:t>
            </a:r>
          </a:p>
          <a:p>
            <a:pPr eaLnBrk="1" hangingPunct="1"/>
            <a:r>
              <a:rPr lang="ru-RU" b="1" i="1" smtClean="0"/>
              <a:t>УВТ- обработка</a:t>
            </a:r>
            <a:endParaRPr lang="ru-RU" smtClean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rgbClr val="93B4BD"/>
                </a:solidFill>
              </a:rPr>
              <a:t>Дополнительная  обработка молока</a:t>
            </a:r>
            <a:endParaRPr lang="ru-RU" smtClean="0">
              <a:solidFill>
                <a:srgbClr val="93B4BD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>
            <a:normAutofit fontScale="925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Гомогенизированное молоко получают путем пропускания его через фильтры, в которых дробятся жировые капельки ( оно легче усваивается)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Витаминизация молока производится аскорбиновой кислотой с доведением содержания ее до уровня 10 </a:t>
            </a:r>
            <a:r>
              <a:rPr lang="ru-RU" dirty="0" err="1" smtClean="0"/>
              <a:t>мг%</a:t>
            </a:r>
            <a:r>
              <a:rPr lang="ru-RU" dirty="0" smtClean="0"/>
              <a:t>.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err="1" smtClean="0"/>
              <a:t>Ионитное</a:t>
            </a:r>
            <a:r>
              <a:rPr lang="ru-RU" dirty="0" smtClean="0"/>
              <a:t> или </a:t>
            </a:r>
            <a:r>
              <a:rPr lang="ru-RU" dirty="0" err="1" smtClean="0"/>
              <a:t>гуманизированное</a:t>
            </a:r>
            <a:r>
              <a:rPr lang="ru-RU" dirty="0" smtClean="0"/>
              <a:t> молоко получают путем специальной обработки молока из обработанного молока, при которой удаляется часть кальция( подходит для замены женского молока).</a:t>
            </a:r>
            <a:endParaRPr lang="ru-RU" dirty="0"/>
          </a:p>
        </p:txBody>
      </p:sp>
      <p:sp>
        <p:nvSpPr>
          <p:cNvPr id="24579" name="Прямоугольник 3"/>
          <p:cNvSpPr>
            <a:spLocks noChangeArrowheads="1"/>
          </p:cNvSpPr>
          <p:nvPr/>
        </p:nvSpPr>
        <p:spPr bwMode="auto">
          <a:xfrm>
            <a:off x="611188" y="260350"/>
            <a:ext cx="82089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latin typeface="Georgia" pitchFamily="18" charset="0"/>
              </a:rPr>
              <a:t> </a:t>
            </a:r>
            <a:endParaRPr lang="ru-RU" sz="2800">
              <a:latin typeface="Georgia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758825"/>
          </a:xfrm>
        </p:spPr>
        <p:txBody>
          <a:bodyPr/>
          <a:lstStyle/>
          <a:p>
            <a:pPr eaLnBrk="1" hangingPunct="1"/>
            <a:r>
              <a:rPr lang="ru-RU" b="1" smtClean="0"/>
              <a:t>Виды упаковки молока</a:t>
            </a:r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371600"/>
            <a:ext cx="4038600" cy="4681538"/>
          </a:xfrm>
        </p:spPr>
        <p:txBody>
          <a:bodyPr>
            <a:normAutofit fontScale="925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По гигиеническим свойствам лучшей по сей день остается стеклянная бутылка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Отличной заменой являются картонные пакеты с полимерным или алюминиевым покрытием.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Упаковка в пленку не лучшее, но экономически выгодное решение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pic>
        <p:nvPicPr>
          <p:cNvPr id="5" name="Содержимое 4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800600" y="1811338"/>
            <a:ext cx="4038600" cy="3802062"/>
          </a:xfrm>
        </p:spPr>
      </p:pic>
      <p:pic>
        <p:nvPicPr>
          <p:cNvPr id="6" name="Рисунок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4163" y="1844675"/>
            <a:ext cx="3035300" cy="367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8625" y="1989138"/>
            <a:ext cx="2663825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3800" y="2492375"/>
            <a:ext cx="352425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198438"/>
            <a:ext cx="8534400" cy="89535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3">
                    <a:shade val="75000"/>
                  </a:schemeClr>
                </a:solidFill>
              </a:rPr>
              <a:t>Требования к маркировке молока и продуктов его переработки</a:t>
            </a:r>
            <a:endParaRPr lang="ru-RU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01625" y="1341438"/>
            <a:ext cx="4038600" cy="4681537"/>
          </a:xfrm>
        </p:spPr>
        <p:txBody>
          <a:bodyPr>
            <a:normAutofit fontScale="6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900" b="1" dirty="0" smtClean="0">
                <a:solidFill>
                  <a:schemeClr val="accent6">
                    <a:lumMod val="50000"/>
                  </a:schemeClr>
                </a:solidFill>
              </a:rPr>
              <a:t>Н</a:t>
            </a:r>
            <a:r>
              <a:rPr lang="ru-RU" sz="2900" dirty="0" smtClean="0"/>
              <a:t>аименование молока и молочной продукции в соответствии с требованиями  Федерального закона;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900" b="1" dirty="0" smtClean="0">
                <a:solidFill>
                  <a:schemeClr val="accent6">
                    <a:lumMod val="50000"/>
                  </a:schemeClr>
                </a:solidFill>
              </a:rPr>
              <a:t>Н</a:t>
            </a:r>
            <a:r>
              <a:rPr lang="ru-RU" sz="2900" dirty="0" smtClean="0"/>
              <a:t>аименование и место нахождения изготовителя такой продукции в России на русском языке;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900" b="1" dirty="0" smtClean="0">
                <a:solidFill>
                  <a:schemeClr val="accent6">
                    <a:lumMod val="50000"/>
                  </a:schemeClr>
                </a:solidFill>
              </a:rPr>
              <a:t>Т</a:t>
            </a:r>
            <a:r>
              <a:rPr lang="ru-RU" sz="2900" dirty="0" smtClean="0"/>
              <a:t>оварный знак изготовителя такой продукции (при его наличии);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900" dirty="0" smtClean="0"/>
              <a:t> </a:t>
            </a:r>
            <a:r>
              <a:rPr lang="ru-RU" sz="2900" b="1" dirty="0" smtClean="0">
                <a:solidFill>
                  <a:schemeClr val="accent6">
                    <a:lumMod val="50000"/>
                  </a:schemeClr>
                </a:solidFill>
              </a:rPr>
              <a:t>С</a:t>
            </a:r>
            <a:r>
              <a:rPr lang="ru-RU" sz="2900" dirty="0" smtClean="0"/>
              <a:t>рок годности такой продукции;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900" b="1" dirty="0" smtClean="0">
                <a:solidFill>
                  <a:schemeClr val="accent6">
                    <a:lumMod val="50000"/>
                  </a:schemeClr>
                </a:solidFill>
              </a:rPr>
              <a:t>Д</a:t>
            </a:r>
            <a:r>
              <a:rPr lang="ru-RU" sz="2900" dirty="0" smtClean="0"/>
              <a:t>ата производства такой продукции;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900" b="1" dirty="0" smtClean="0">
                <a:solidFill>
                  <a:schemeClr val="accent6">
                    <a:lumMod val="50000"/>
                  </a:schemeClr>
                </a:solidFill>
              </a:rPr>
              <a:t>У</a:t>
            </a:r>
            <a:r>
              <a:rPr lang="ru-RU" sz="2900" dirty="0" smtClean="0"/>
              <a:t>словия хранения такой продукции;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900" b="1" dirty="0" smtClean="0">
                <a:solidFill>
                  <a:schemeClr val="accent6">
                    <a:lumMod val="50000"/>
                  </a:schemeClr>
                </a:solidFill>
              </a:rPr>
              <a:t>М</a:t>
            </a:r>
            <a:r>
              <a:rPr lang="ru-RU" sz="2900" dirty="0" smtClean="0"/>
              <a:t>асса нетто потребительской упаковки такой продукции;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sz="29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sz="29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sz="27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538"/>
          </a:xfrm>
        </p:spPr>
        <p:txBody>
          <a:bodyPr>
            <a:normAutofit fontScale="6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27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900" b="1" dirty="0" smtClean="0">
                <a:solidFill>
                  <a:schemeClr val="accent6">
                    <a:lumMod val="50000"/>
                  </a:schemeClr>
                </a:solidFill>
              </a:rPr>
              <a:t>О</a:t>
            </a:r>
            <a:r>
              <a:rPr lang="ru-RU" sz="2900" dirty="0" smtClean="0"/>
              <a:t>бозначение стандарта, нормативного или технического документа, в соответствии с которыми произведена такая продукция;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29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900" b="1" dirty="0" smtClean="0">
                <a:solidFill>
                  <a:schemeClr val="accent6">
                    <a:lumMod val="50000"/>
                  </a:schemeClr>
                </a:solidFill>
              </a:rPr>
              <a:t>Н</a:t>
            </a:r>
            <a:r>
              <a:rPr lang="ru-RU" sz="2900" dirty="0" smtClean="0"/>
              <a:t>омер партии такой продукции;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sz="29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900" b="1" dirty="0" smtClean="0">
                <a:solidFill>
                  <a:schemeClr val="accent6">
                    <a:lumMod val="50000"/>
                  </a:schemeClr>
                </a:solidFill>
              </a:rPr>
              <a:t>И</a:t>
            </a:r>
            <a:r>
              <a:rPr lang="ru-RU" sz="2900" dirty="0" smtClean="0"/>
              <a:t>нформация о подтверждении соответствия такой продукции требованиям настоящего Федерального закона;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sz="29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2900" b="1" dirty="0" smtClean="0">
                <a:solidFill>
                  <a:schemeClr val="accent6">
                    <a:lumMod val="50000"/>
                  </a:schemeClr>
                </a:solidFill>
              </a:rPr>
              <a:t>П</a:t>
            </a:r>
            <a:r>
              <a:rPr lang="ru-RU" sz="2900" dirty="0" smtClean="0"/>
              <a:t>редупредительные надписи или манипуляторные знаки - "Беречь от солнечных лучей", "Ограничение температуры« и т.п.</a:t>
            </a:r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uiExpand="1" build="p"/>
      <p:bldP spid="5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i="1" smtClean="0">
                <a:solidFill>
                  <a:srgbClr val="93B4BD"/>
                </a:solidFill>
              </a:rPr>
              <a:t>Виды фальсификации молока</a:t>
            </a:r>
            <a:endParaRPr lang="ru-RU" smtClean="0">
              <a:solidFill>
                <a:srgbClr val="93B4BD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Разбавление молока водой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Добавка сырого молока к пастеризованному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Снижение кислотности путем использования соды, аммиака и, гораздо чаще, добавка солей- стабилизаторов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Добавление консервантов (формальдегида) 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Использование сухих молочных продуктов 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Добавка восстановленного молока 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Замена молочного жира на растительный жир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Внесение посторонних белков 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b="1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93B4BD"/>
                </a:solidFill>
              </a:rPr>
              <a:t>Методы исследования молока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i="1" dirty="0" smtClean="0"/>
              <a:t>Органолептический метод</a:t>
            </a: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i="1" dirty="0" smtClean="0"/>
              <a:t>Определение разбавленности молока водой</a:t>
            </a: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i="1" dirty="0" smtClean="0"/>
              <a:t>Лабораторные методы</a:t>
            </a: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i="1" dirty="0" smtClean="0"/>
              <a:t>Метод Дюма</a:t>
            </a:r>
          </a:p>
          <a:p>
            <a:pPr marL="274320" indent="-27432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i="1" dirty="0" smtClean="0"/>
              <a:t>Гельпроникающая хроматография.</a:t>
            </a: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i="1" dirty="0" smtClean="0"/>
              <a:t> Выявление маркеров - белков</a:t>
            </a: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i="1" dirty="0" smtClean="0"/>
              <a:t>Определение уровня фосфатов и хлоридов</a:t>
            </a:r>
          </a:p>
          <a:p>
            <a:pPr marL="274320" indent="-27432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i="1" dirty="0" smtClean="0"/>
              <a:t>Определение уровня </a:t>
            </a:r>
            <a:r>
              <a:rPr lang="ru-RU" i="1" dirty="0" err="1" smtClean="0"/>
              <a:t>лактатов</a:t>
            </a:r>
            <a:endParaRPr lang="ru-RU" i="1" dirty="0" smtClean="0"/>
          </a:p>
          <a:p>
            <a:pPr marL="274320" indent="-27432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i="1" dirty="0" smtClean="0"/>
              <a:t>Определение присутствия растительного жира</a:t>
            </a:r>
          </a:p>
          <a:p>
            <a:pPr marL="274320" indent="-27432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i="1" dirty="0" smtClean="0"/>
              <a:t>Метод спектрального анализа</a:t>
            </a: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Tx/>
              <a:buChar char="-"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3" y="228600"/>
            <a:ext cx="8534400" cy="758825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93B4BD"/>
                </a:solidFill>
              </a:rPr>
              <a:t>Образцы молока для исследования</a:t>
            </a:r>
          </a:p>
        </p:txBody>
      </p:sp>
      <p:pic>
        <p:nvPicPr>
          <p:cNvPr id="5" name="Содержимое 4" descr="12032013450.JPG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23850" y="4149725"/>
            <a:ext cx="3024188" cy="2447925"/>
          </a:xfrm>
        </p:spPr>
      </p:pic>
      <p:pic>
        <p:nvPicPr>
          <p:cNvPr id="4" name="Рисунок 3" descr="1203201345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3513" y="1341438"/>
            <a:ext cx="3097212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1203201345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59113" y="2349500"/>
            <a:ext cx="3241675" cy="273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1203201344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80063" y="1412875"/>
            <a:ext cx="316865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1203201345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24525" y="4365625"/>
            <a:ext cx="3022600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39750" y="1341438"/>
          <a:ext cx="8137525" cy="51768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6151"/>
                <a:gridCol w="1356151"/>
                <a:gridCol w="1356151"/>
                <a:gridCol w="1356151"/>
                <a:gridCol w="1356151"/>
                <a:gridCol w="1356151"/>
              </a:tblGrid>
              <a:tr h="39416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Образец 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Образец 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Образец 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Образец 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Образец 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416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Цвет молочный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19810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Прозрачность молока на просвет нормальная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9628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Отсутствие привкуса кипячения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9447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Молоко не разбавлено водой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26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Нет порошкового вкуса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786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Итого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084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Рисунок 4" descr="1203201345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196975"/>
            <a:ext cx="8243887" cy="501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i="1" smtClean="0">
                <a:solidFill>
                  <a:srgbClr val="93B4BD"/>
                </a:solidFill>
              </a:rPr>
              <a:t>Органолептическое исследование</a:t>
            </a:r>
            <a:endParaRPr lang="ru-RU" smtClean="0">
              <a:solidFill>
                <a:srgbClr val="93B4BD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288" y="1412875"/>
            <a:ext cx="7870825" cy="3917950"/>
          </a:xfrm>
        </p:spPr>
        <p:txBody>
          <a:bodyPr/>
          <a:lstStyle/>
          <a:p>
            <a:pPr eaLnBrk="1" hangingPunct="1"/>
            <a:r>
              <a:rPr lang="ru-RU" smtClean="0"/>
              <a:t>Используется при оценке внешних и вкусовых характеристик продукта. для проведения исследований этим методом необходимы дегустаторы, имеющие представления о натуральном продукте.</a:t>
            </a:r>
          </a:p>
          <a:p>
            <a:pPr eaLnBrk="1" hangingPunct="1"/>
            <a:r>
              <a:rPr lang="ru-RU" smtClean="0"/>
              <a:t>Дегустаторами были мои одноклассники  и учителя, знающие вкус настоящего молока из под коровы. Дегустаторы заполняли предложенные карточки: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" grpI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147161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 smtClean="0"/>
              <a:t>Исследование молока путем наблюдения за процессом сквашивания и получения творога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625" y="2060575"/>
            <a:ext cx="8504238" cy="40386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mtClean="0"/>
              <a:t>    Органолептическая экспертиза носит субъективный характер и не дает полного представления о натуральности молока. Использование промышленно-лабораторных методов очень дорогостоящее. Поэтому я выдвинула гипотезу: если представленное молоко натуральное, то из него можно получить творог в количестве 20 % от общего объёма  молока. </a:t>
            </a:r>
          </a:p>
          <a:p>
            <a:pPr eaLnBrk="1" hangingPunct="1"/>
            <a:endParaRPr lang="ru-RU" smtClean="0"/>
          </a:p>
        </p:txBody>
      </p:sp>
      <p:pic>
        <p:nvPicPr>
          <p:cNvPr id="4" name="Рисунок 3" descr="K:\картинки\img_212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628775"/>
            <a:ext cx="7848600" cy="460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half" idx="4294967295"/>
          </p:nvPr>
        </p:nvSpPr>
        <p:spPr>
          <a:xfrm>
            <a:off x="0" y="188640"/>
            <a:ext cx="8353425" cy="5904185"/>
          </a:xfrm>
        </p:spPr>
        <p:txBody>
          <a:bodyPr numCol="2">
            <a:normAutofit fontScale="25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9600" dirty="0" smtClean="0">
                <a:solidFill>
                  <a:schemeClr val="bg2">
                    <a:lumMod val="50000"/>
                  </a:schemeClr>
                </a:solidFill>
              </a:rPr>
              <a:t>Сначала молоко скисает до состояния простокваши. Для ускорения скисания молоко ставится в теплое место на ночь; в него можно добавить немного кефира, сметаны, лимонной кислоты или корочку хлеба.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9600" dirty="0" smtClean="0"/>
              <a:t>Затем емкость с простоквашей или кислым молоком помещается в большую емкость с холодной водой. Это – «водяная баня», которая ставится на огонь. Простокваша нагревается в емкости до появления желтоватой жидкости на поверхности, но ни в коем случае не до кипячения – иначе творог получится жестким. Недостаточный прогрев простокваши сделает его слишком кислым.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9600" dirty="0" smtClean="0">
                <a:solidFill>
                  <a:schemeClr val="accent6">
                    <a:lumMod val="50000"/>
                  </a:schemeClr>
                </a:solidFill>
              </a:rPr>
              <a:t>Затем сгустившуюся и отделившуюся от сыворотки массу помещают в марлю и отцеживают сыворотку на дуршлаге до получения плотного клинкового творога, которого получится по массе приблизительно 20% от массы использованного молока: из одного литра молока 200 граммов творога.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0320134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60350"/>
            <a:ext cx="8135937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39750" y="692150"/>
          <a:ext cx="7848600" cy="4321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8146"/>
                <a:gridCol w="654073"/>
                <a:gridCol w="654073"/>
                <a:gridCol w="654073"/>
                <a:gridCol w="654073"/>
                <a:gridCol w="654073"/>
                <a:gridCol w="654073"/>
                <a:gridCol w="654073"/>
                <a:gridCol w="654073"/>
                <a:gridCol w="654073"/>
                <a:gridCol w="654073"/>
              </a:tblGrid>
              <a:tr h="36004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Образец 1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Образец 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Образец 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Образец 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Образец 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8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Calibri"/>
                          <a:cs typeface="Times New Roman"/>
                        </a:rPr>
                        <a:t>24ч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Calibri"/>
                          <a:cs typeface="Times New Roman"/>
                        </a:rPr>
                        <a:t>48ч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Calibri"/>
                          <a:cs typeface="Times New Roman"/>
                        </a:rPr>
                        <a:t>24ч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Calibri"/>
                          <a:cs typeface="Times New Roman"/>
                        </a:rPr>
                        <a:t>48ч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Calibri"/>
                          <a:cs typeface="Times New Roman"/>
                        </a:rPr>
                        <a:t>24ч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Calibri"/>
                          <a:cs typeface="Times New Roman"/>
                        </a:rPr>
                        <a:t>48ч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Calibri"/>
                          <a:cs typeface="Times New Roman"/>
                        </a:rPr>
                        <a:t>24ч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Calibri"/>
                          <a:cs typeface="Times New Roman"/>
                        </a:rPr>
                        <a:t>48ч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Calibri"/>
                          <a:cs typeface="Times New Roman"/>
                        </a:rPr>
                        <a:t>24ч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Calibri"/>
                          <a:cs typeface="Times New Roman"/>
                        </a:rPr>
                        <a:t>48ч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737085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Время скисания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-простого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-с закваской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870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37085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Характер сгустка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-простого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-с закваской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870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37085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Выход творога в (г)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-простого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-с закваской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870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pic>
        <p:nvPicPr>
          <p:cNvPr id="33899" name="Рисунок 16" descr="1403201346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260350"/>
            <a:ext cx="8388350" cy="559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33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93B4BD"/>
                </a:solidFill>
              </a:rPr>
              <a:t>Заключение</a:t>
            </a:r>
          </a:p>
        </p:txBody>
      </p:sp>
      <p:sp>
        <p:nvSpPr>
          <p:cNvPr id="34818" name="Содержимое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99745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2000" smtClean="0"/>
              <a:t>В своей работе я выполнила поставленные задачи.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smtClean="0"/>
              <a:t>Подводя итог своего исследования, я делаю выводы: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smtClean="0"/>
              <a:t>При современном уровне развития химической промышленности и внедрения её в пищевую, в частности молочную отрасль, очень сложно в бытовых условиях достоверно определить качество продаваемого молока.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smtClean="0"/>
              <a:t>Таким образом, мне удалось не только ответить на интересующий меня вопрос о возможности определения качества молока в бытовых условиях, но и понять причину, которая дает возможность выпускать фальсифицированное молоко недобросовестным производителям. 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b="1" smtClean="0"/>
              <a:t>Без дорогостоящих лабораторных исследований невозможно достоверно доказать факт фальсификации молока.</a:t>
            </a:r>
            <a:endParaRPr lang="ru-RU" sz="2000" smtClean="0"/>
          </a:p>
          <a:p>
            <a:pPr eaLnBrk="1" hangingPunct="1">
              <a:buFont typeface="Wingdings 2" pitchFamily="18" charset="2"/>
              <a:buNone/>
            </a:pPr>
            <a:r>
              <a:rPr lang="ru-RU" sz="2000" smtClean="0"/>
              <a:t> 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2000" smtClean="0"/>
              <a:t> </a:t>
            </a:r>
          </a:p>
          <a:p>
            <a:pPr eaLnBrk="1" hangingPunct="1"/>
            <a:endParaRPr lang="ru-RU" sz="2000" smtClean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589</TotalTime>
  <Words>955</Words>
  <Application>Microsoft Office PowerPoint</Application>
  <PresentationFormat>Экран (4:3)</PresentationFormat>
  <Paragraphs>188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12</vt:i4>
      </vt:variant>
      <vt:variant>
        <vt:lpstr>Заголовки слайдов</vt:lpstr>
      </vt:variant>
      <vt:variant>
        <vt:i4>20</vt:i4>
      </vt:variant>
    </vt:vector>
  </HeadingPairs>
  <TitlesOfParts>
    <vt:vector size="38" baseType="lpstr">
      <vt:lpstr>Arial</vt:lpstr>
      <vt:lpstr>Georgia</vt:lpstr>
      <vt:lpstr>Wingdings 2</vt:lpstr>
      <vt:lpstr>Wingdings</vt:lpstr>
      <vt:lpstr>Calibri</vt:lpstr>
      <vt:lpstr>Times New Roman</vt:lpstr>
      <vt:lpstr>Официальная</vt:lpstr>
      <vt:lpstr>Официальная</vt:lpstr>
      <vt:lpstr>Официальная</vt:lpstr>
      <vt:lpstr>Официальная</vt:lpstr>
      <vt:lpstr>Официальная</vt:lpstr>
      <vt:lpstr>Официальная</vt:lpstr>
      <vt:lpstr>Официальная</vt:lpstr>
      <vt:lpstr>Официальная</vt:lpstr>
      <vt:lpstr>Официальная</vt:lpstr>
      <vt:lpstr>Официальная</vt:lpstr>
      <vt:lpstr>Официальная</vt:lpstr>
      <vt:lpstr>Официальная</vt:lpstr>
      <vt:lpstr>Молоко</vt:lpstr>
      <vt:lpstr>Слайд 2</vt:lpstr>
      <vt:lpstr>Слайд 3</vt:lpstr>
      <vt:lpstr>Слайд 4</vt:lpstr>
      <vt:lpstr>Сравнительный состав женского, коровьего и козьего молока (г в 1 литре)</vt:lpstr>
      <vt:lpstr>Содержание минеральных веществ в женском и коровьем молоке </vt:lpstr>
      <vt:lpstr>Слайд 7</vt:lpstr>
      <vt:lpstr>Слайд 8</vt:lpstr>
      <vt:lpstr>Тепловая и вакуумная обработка молока и молочных продуктов</vt:lpstr>
      <vt:lpstr>Дополнительная  обработка молока</vt:lpstr>
      <vt:lpstr>Виды упаковки молока</vt:lpstr>
      <vt:lpstr>Требования к маркировке молока и продуктов его переработки</vt:lpstr>
      <vt:lpstr>Виды фальсификации молока</vt:lpstr>
      <vt:lpstr>Методы исследования молока</vt:lpstr>
      <vt:lpstr>Образцы молока для исследования</vt:lpstr>
      <vt:lpstr>Органолептическое исследование</vt:lpstr>
      <vt:lpstr>Исследование молока путем наблюдения за процессом сквашивания и получения творога</vt:lpstr>
      <vt:lpstr>Слайд 18</vt:lpstr>
      <vt:lpstr>Слайд 19</vt:lpstr>
      <vt:lpstr>Заключение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DNS</cp:lastModifiedBy>
  <cp:revision>60</cp:revision>
  <dcterms:created xsi:type="dcterms:W3CDTF">2013-03-13T08:54:19Z</dcterms:created>
  <dcterms:modified xsi:type="dcterms:W3CDTF">2013-03-15T07:35:16Z</dcterms:modified>
</cp:coreProperties>
</file>