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1" r:id="rId6"/>
    <p:sldId id="276" r:id="rId7"/>
    <p:sldId id="278" r:id="rId8"/>
    <p:sldId id="281" r:id="rId9"/>
    <p:sldId id="282" r:id="rId10"/>
    <p:sldId id="283" r:id="rId11"/>
    <p:sldId id="262" r:id="rId12"/>
    <p:sldId id="263" r:id="rId13"/>
    <p:sldId id="279" r:id="rId14"/>
    <p:sldId id="280" r:id="rId15"/>
    <p:sldId id="266" r:id="rId16"/>
    <p:sldId id="267" r:id="rId17"/>
    <p:sldId id="268" r:id="rId18"/>
    <p:sldId id="26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A825CE6-66FF-42EC-8D92-673B4467E272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D8C34FB-AE20-4628-A597-ACC62BF7E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A825CE6-66FF-42EC-8D92-673B4467E272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D8C34FB-AE20-4628-A597-ACC62BF7E8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A825CE6-66FF-42EC-8D92-673B4467E272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D8C34FB-AE20-4628-A597-ACC62BF7E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5CE6-66FF-42EC-8D92-673B4467E272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34FB-AE20-4628-A597-ACC62BF7E8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5CE6-66FF-42EC-8D92-673B4467E272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34FB-AE20-4628-A597-ACC62BF7E8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A825CE6-66FF-42EC-8D92-673B4467E272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D8C34FB-AE20-4628-A597-ACC62BF7E8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5CE6-66FF-42EC-8D92-673B4467E272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34FB-AE20-4628-A597-ACC62BF7E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A825CE6-66FF-42EC-8D92-673B4467E272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D8C34FB-AE20-4628-A597-ACC62BF7E8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A825CE6-66FF-42EC-8D92-673B4467E272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D8C34FB-AE20-4628-A597-ACC62BF7E8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5CE6-66FF-42EC-8D92-673B4467E272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34FB-AE20-4628-A597-ACC62BF7E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25CE6-66FF-42EC-8D92-673B4467E272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C34FB-AE20-4628-A597-ACC62BF7E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A825CE6-66FF-42EC-8D92-673B4467E272}" type="datetimeFigureOut">
              <a:rPr lang="ru-RU" smtClean="0"/>
              <a:pPr/>
              <a:t>20.11.2014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D8C34FB-AE20-4628-A597-ACC62BF7E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4%D0%B8%D1%8D%D0%BB%D0%B5%D0%BA%D1%82%D1%80%D0%B8%D0%BA" TargetMode="External"/><Relationship Id="rId2" Type="http://schemas.openxmlformats.org/officeDocument/2006/relationships/hyperlink" Target="http://ru.wikipedia.org/wiki/%D0%AD%D0%BB%D0%B5%D0%BA%D1%82%D1%80%D0%B8%D1%87%D0%B5%D1%81%D0%BA%D0%B8%D0%B9_%D0%B7%D0%B0%D1%80%D1%8F%D0%B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ru.wikipedia.org/wiki/%D0%AD%D0%BB%D0%B5%D0%BA%D1%82%D1%80%D0%B8%D1%87%D0%B5%D1%81%D0%BA%D0%B8%D0%B9_%D0%BF%D1%80%D0%BE%D0%B2%D0%BE%D0%B4%D0%BD%D0%B8%D0%BA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C%D0%B5%D0%B6%D0%BC%D0%BE%D0%BB%D0%B5%D0%BA%D1%83%D0%BB%D1%8F%D1%80%D0%BD%D0%BE%D0%B5_%D0%B2%D0%B7%D0%B0%D0%B8%D0%BC%D0%BE%D0%B4%D0%B5%D0%B9%D1%81%D1%82%D0%B2%D0%B8%D0%B5" TargetMode="External"/><Relationship Id="rId7" Type="http://schemas.openxmlformats.org/officeDocument/2006/relationships/hyperlink" Target="http://ru.wikipedia.org/wiki/%D0%9C%D0%BE%D0%BB%D0%B5%D0%BA%D1%83%D0%BB%D0%B0" TargetMode="External"/><Relationship Id="rId2" Type="http://schemas.openxmlformats.org/officeDocument/2006/relationships/hyperlink" Target="http://ru.wikipedia.org/wiki/%D0%9C%D0%B5%D0%B6%D0%B0%D1%82%D0%BE%D0%BC%D0%BD%D0%BE%D0%B5_%D0%B2%D0%B7%D0%B0%D0%B8%D0%BC%D0%BE%D0%B4%D0%B5%D0%B9%D1%81%D1%82%D0%B2%D0%B8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0%D1%82%D0%BE%D0%BC" TargetMode="External"/><Relationship Id="rId5" Type="http://schemas.openxmlformats.org/officeDocument/2006/relationships/hyperlink" Target="http://ru.wikipedia.org/wiki/%D0%AD%D0%BB%D0%B5%D0%BA%D1%82%D1%80%D0%BE%D0%BD" TargetMode="External"/><Relationship Id="rId4" Type="http://schemas.openxmlformats.org/officeDocument/2006/relationships/hyperlink" Target="http://ru.wikipedia.org/wiki/%D0%A0%D0%B0%D0%B1%D0%BE%D1%82%D0%B0_%D0%B2%D1%8B%D1%85%D0%BE%D0%B4%D0%B0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052736"/>
            <a:ext cx="6172200" cy="2304256"/>
          </a:xfrm>
        </p:spPr>
        <p:txBody>
          <a:bodyPr>
            <a:normAutofit/>
          </a:bodyPr>
          <a:lstStyle/>
          <a:p>
            <a:r>
              <a:rPr lang="ru-RU" b="1" dirty="0"/>
              <a:t>Исследование </a:t>
            </a:r>
            <a:r>
              <a:rPr lang="ru-RU" b="1" dirty="0" err="1"/>
              <a:t>электризуемости</a:t>
            </a:r>
            <a:r>
              <a:rPr lang="ru-RU" b="1" dirty="0"/>
              <a:t> тканей.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149080"/>
            <a:ext cx="6400800" cy="2708920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b="1" dirty="0"/>
              <a:t> </a:t>
            </a:r>
            <a:r>
              <a:rPr lang="ru-RU" sz="2400" b="1" dirty="0"/>
              <a:t>Выполнила: </a:t>
            </a:r>
            <a:r>
              <a:rPr lang="ru-RU" sz="2400" b="1" dirty="0" err="1"/>
              <a:t>Латаева</a:t>
            </a:r>
            <a:r>
              <a:rPr lang="ru-RU" sz="2400" b="1" dirty="0"/>
              <a:t> Елизавета,                                                                                     ученица </a:t>
            </a:r>
            <a:r>
              <a:rPr lang="ru-RU" sz="2400" b="1" dirty="0" smtClean="0"/>
              <a:t>8 класса МАОУ СОШ №118</a:t>
            </a:r>
            <a:endParaRPr lang="ru-RU" sz="2400" dirty="0"/>
          </a:p>
          <a:p>
            <a:r>
              <a:rPr lang="ru-RU" sz="2400" b="1" dirty="0" smtClean="0"/>
              <a:t>Руководитель</a:t>
            </a:r>
            <a:r>
              <a:rPr lang="ru-RU" sz="2400" b="1" dirty="0"/>
              <a:t>:                                                                                 Бурцева Е. П.,                                                                                                               учитель технологии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/>
          <a:lstStyle/>
          <a:p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355976" y="404664"/>
            <a:ext cx="4608512" cy="6453336"/>
          </a:xfrm>
        </p:spPr>
        <p:txBody>
          <a:bodyPr>
            <a:normAutofit fontScale="92500"/>
          </a:bodyPr>
          <a:lstStyle/>
          <a:p>
            <a:r>
              <a:rPr lang="ru-RU" sz="2400" dirty="0" smtClean="0"/>
              <a:t>С явлением </a:t>
            </a:r>
            <a:r>
              <a:rPr lang="ru-RU" sz="2400" dirty="0" err="1" smtClean="0"/>
              <a:t>электризуемости</a:t>
            </a:r>
            <a:r>
              <a:rPr lang="ru-RU" sz="2400" dirty="0" smtClean="0"/>
              <a:t> ткани мы сталкиваемся практически каждый день: </a:t>
            </a:r>
          </a:p>
          <a:p>
            <a:pPr>
              <a:buNone/>
            </a:pPr>
            <a:r>
              <a:rPr lang="ru-RU" sz="2400" dirty="0" smtClean="0"/>
              <a:t>    волосы встают дыбом, юбка прилипает к ногам, к одежде липнет вся пыль и ворсинки. Но мы специально не терли по одежде эбонитовой или стеклянной палочкой, чтобы получить этот эффект! Меня заинтересовала эта тема, и я решила исследовать </a:t>
            </a:r>
            <a:r>
              <a:rPr lang="ru-RU" sz="2400" dirty="0" err="1" smtClean="0"/>
              <a:t>электризуемость</a:t>
            </a:r>
            <a:r>
              <a:rPr lang="ru-RU" sz="2400" dirty="0" smtClean="0"/>
              <a:t> различных тканей более подробно, а также выявить эффективные способы снижения </a:t>
            </a:r>
            <a:r>
              <a:rPr lang="ru-RU" sz="2400" dirty="0" err="1" smtClean="0"/>
              <a:t>электризуемости</a:t>
            </a:r>
            <a:r>
              <a:rPr lang="ru-RU" sz="2400" dirty="0" smtClean="0"/>
              <a:t> тканей.</a:t>
            </a:r>
          </a:p>
          <a:p>
            <a:endParaRPr lang="ru-RU" sz="2000" dirty="0"/>
          </a:p>
        </p:txBody>
      </p:sp>
      <p:pic>
        <p:nvPicPr>
          <p:cNvPr id="4" name="Рисунок 3" descr="https://encrypted-tbn3.gstatic.com/images?q=tbn:ANd9GcRNoB-tVKV-8Dt_R2az6hfPg6pwdFY9aYkTmIc10KT0hMnP4JF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367240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354162"/>
          </a:xfrm>
        </p:spPr>
        <p:txBody>
          <a:bodyPr>
            <a:noAutofit/>
          </a:bodyPr>
          <a:lstStyle/>
          <a:p>
            <a:r>
              <a:rPr lang="ru-RU" sz="2800" dirty="0" smtClean="0"/>
              <a:t>Цель работы: </a:t>
            </a:r>
            <a:br>
              <a:rPr lang="ru-RU" sz="2800" dirty="0" smtClean="0"/>
            </a:br>
            <a:r>
              <a:rPr lang="ru-RU" sz="2800" dirty="0" smtClean="0"/>
              <a:t>Исследование </a:t>
            </a:r>
            <a:r>
              <a:rPr lang="ru-RU" sz="2800" dirty="0" err="1" smtClean="0"/>
              <a:t>электризуемости</a:t>
            </a:r>
            <a:r>
              <a:rPr lang="ru-RU" sz="2800" dirty="0" smtClean="0"/>
              <a:t> тканей различного волокнистого состава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700808"/>
            <a:ext cx="7772400" cy="4680520"/>
          </a:xfrm>
        </p:spPr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ru-RU" dirty="0" smtClean="0"/>
              <a:t>Задачи:</a:t>
            </a:r>
          </a:p>
          <a:p>
            <a:pPr lvl="0"/>
            <a:r>
              <a:rPr lang="ru-RU" dirty="0" smtClean="0"/>
              <a:t>Дать определение понятия статическое электричество и его влияние на  здоровье человека.</a:t>
            </a:r>
          </a:p>
          <a:p>
            <a:pPr lvl="0"/>
            <a:r>
              <a:rPr lang="ru-RU" dirty="0" smtClean="0"/>
              <a:t>Изучить причину </a:t>
            </a:r>
            <a:r>
              <a:rPr lang="ru-RU" dirty="0" err="1" smtClean="0"/>
              <a:t>электризуемости</a:t>
            </a:r>
            <a:r>
              <a:rPr lang="ru-RU" dirty="0" smtClean="0"/>
              <a:t> одежды</a:t>
            </a:r>
          </a:p>
          <a:p>
            <a:pPr lvl="0"/>
            <a:r>
              <a:rPr lang="ru-RU" dirty="0" smtClean="0"/>
              <a:t>Дать определение понятия </a:t>
            </a:r>
            <a:r>
              <a:rPr lang="ru-RU" dirty="0" err="1" smtClean="0"/>
              <a:t>электризуемость</a:t>
            </a:r>
            <a:r>
              <a:rPr lang="ru-RU" dirty="0" smtClean="0"/>
              <a:t> тканей</a:t>
            </a:r>
          </a:p>
          <a:p>
            <a:pPr lvl="0"/>
            <a:r>
              <a:rPr lang="ru-RU" dirty="0" smtClean="0"/>
              <a:t>Изучить способность тканей различного волокнистого состава к </a:t>
            </a:r>
            <a:r>
              <a:rPr lang="ru-RU" dirty="0" err="1" smtClean="0"/>
              <a:t>электризуемости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Изучить нормативную документацию, регламентирующую санитарно - гигиенические нормы </a:t>
            </a:r>
            <a:r>
              <a:rPr lang="ru-RU" dirty="0" err="1" smtClean="0"/>
              <a:t>электризуемости</a:t>
            </a:r>
            <a:r>
              <a:rPr lang="ru-RU" dirty="0" smtClean="0"/>
              <a:t> тканей.</a:t>
            </a:r>
          </a:p>
          <a:p>
            <a:pPr lvl="0"/>
            <a:r>
              <a:rPr lang="ru-RU" dirty="0" smtClean="0"/>
              <a:t>Изучить влияние </a:t>
            </a:r>
            <a:r>
              <a:rPr lang="ru-RU" dirty="0" err="1" smtClean="0"/>
              <a:t>электризуемости</a:t>
            </a:r>
            <a:r>
              <a:rPr lang="ru-RU" dirty="0" smtClean="0"/>
              <a:t> тканей на гигиенические свойства тканей и влияние на здоровье и самочувствие человека.</a:t>
            </a:r>
          </a:p>
          <a:p>
            <a:pPr lvl="0"/>
            <a:r>
              <a:rPr lang="ru-RU" dirty="0" smtClean="0"/>
              <a:t>Изучить методы снижения </a:t>
            </a:r>
            <a:r>
              <a:rPr lang="ru-RU" dirty="0" err="1" smtClean="0"/>
              <a:t>электолизуемости</a:t>
            </a:r>
            <a:r>
              <a:rPr lang="ru-RU" dirty="0" smtClean="0"/>
              <a:t> тканей в промышленных и бытовых условиях.</a:t>
            </a:r>
          </a:p>
          <a:p>
            <a:pPr lvl="0"/>
            <a:r>
              <a:rPr lang="ru-RU" dirty="0" smtClean="0"/>
              <a:t>Провести эксперименты, демонстрирующие   </a:t>
            </a:r>
            <a:r>
              <a:rPr lang="ru-RU" dirty="0" err="1" smtClean="0"/>
              <a:t>электризуемость</a:t>
            </a:r>
            <a:r>
              <a:rPr lang="ru-RU" dirty="0" smtClean="0"/>
              <a:t> тканей различного волокнистого состава в результате трения о </a:t>
            </a:r>
            <a:r>
              <a:rPr lang="ru-RU" dirty="0" err="1" smtClean="0"/>
              <a:t>синтнтические</a:t>
            </a:r>
            <a:r>
              <a:rPr lang="ru-RU" dirty="0" smtClean="0"/>
              <a:t> колготки, а также исследовать пути снижения </a:t>
            </a:r>
            <a:r>
              <a:rPr lang="ru-RU" dirty="0" err="1" smtClean="0"/>
              <a:t>электризуемости</a:t>
            </a:r>
            <a:r>
              <a:rPr lang="ru-RU" dirty="0" smtClean="0"/>
              <a:t> тканей в бытовых условиях.</a:t>
            </a:r>
          </a:p>
          <a:p>
            <a:pPr lvl="0"/>
            <a:r>
              <a:rPr lang="ru-RU" dirty="0" smtClean="0"/>
              <a:t>Разработать рекомендации для снижения электризации одежды.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42852"/>
            <a:ext cx="8358246" cy="4572000"/>
          </a:xfrm>
        </p:spPr>
        <p:txBody>
          <a:bodyPr/>
          <a:lstStyle/>
          <a:p>
            <a:r>
              <a:rPr lang="ru-RU" sz="2400" b="1" dirty="0" err="1" smtClean="0"/>
              <a:t>Стати́ческое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электри́чество</a:t>
            </a:r>
            <a:r>
              <a:rPr lang="ru-RU" sz="2400" dirty="0" smtClean="0"/>
              <a:t> — совокупность явлений, связанных с возникновением, сохранением и релаксацией свободного </a:t>
            </a:r>
            <a:r>
              <a:rPr lang="ru-RU" sz="2400" dirty="0" smtClean="0">
                <a:hlinkClick r:id="rId2" tooltip="Электрический заряд"/>
              </a:rPr>
              <a:t>электрического заряда</a:t>
            </a:r>
            <a:r>
              <a:rPr lang="ru-RU" sz="2400" dirty="0" smtClean="0"/>
              <a:t> на поверхности или в объеме </a:t>
            </a:r>
            <a:r>
              <a:rPr lang="ru-RU" sz="2400" dirty="0" smtClean="0">
                <a:hlinkClick r:id="rId3" tooltip="Диэлектрик"/>
              </a:rPr>
              <a:t>диэлектриков</a:t>
            </a:r>
            <a:r>
              <a:rPr lang="ru-RU" sz="2400" dirty="0" smtClean="0"/>
              <a:t> или на изолированных </a:t>
            </a:r>
            <a:r>
              <a:rPr lang="ru-RU" sz="2400" dirty="0" smtClean="0">
                <a:hlinkClick r:id="rId4" tooltip="Электрический проводник"/>
              </a:rPr>
              <a:t>проводниках</a:t>
            </a:r>
            <a:r>
              <a:rPr lang="ru-RU" sz="2400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http://elektroas.ru/wp-content/uploads/2011/03/staticheskoe_elektrichestvo_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2143116"/>
            <a:ext cx="6264696" cy="402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285728"/>
            <a:ext cx="8329642" cy="6143668"/>
          </a:xfrm>
        </p:spPr>
        <p:txBody>
          <a:bodyPr>
            <a:normAutofit/>
          </a:bodyPr>
          <a:lstStyle/>
          <a:p>
            <a:r>
              <a:rPr lang="ru-RU" dirty="0" smtClean="0"/>
              <a:t>Электризация диэлектриков трением может возникнуть при соприкосновении двух разнородных веществ из-за различия </a:t>
            </a:r>
            <a:r>
              <a:rPr lang="ru-RU" dirty="0" smtClean="0">
                <a:hlinkClick r:id="rId2" tooltip="Межатомное взаимодействие"/>
              </a:rPr>
              <a:t>атомных</a:t>
            </a:r>
            <a:r>
              <a:rPr lang="ru-RU" dirty="0" smtClean="0"/>
              <a:t> и </a:t>
            </a:r>
            <a:r>
              <a:rPr lang="ru-RU" dirty="0" smtClean="0">
                <a:hlinkClick r:id="rId3" tooltip="Межмолекулярное взаимодействие"/>
              </a:rPr>
              <a:t>молекулярных сил</a:t>
            </a:r>
            <a:r>
              <a:rPr lang="ru-RU" dirty="0" smtClean="0"/>
              <a:t> (из-за различия </a:t>
            </a:r>
            <a:r>
              <a:rPr lang="ru-RU" dirty="0" smtClean="0">
                <a:hlinkClick r:id="rId4" tooltip="Работа выхода"/>
              </a:rPr>
              <a:t>работы выхода</a:t>
            </a:r>
            <a:r>
              <a:rPr lang="ru-RU" dirty="0" smtClean="0"/>
              <a:t> электрона из материалов). При этом происходит перераспределение </a:t>
            </a:r>
            <a:r>
              <a:rPr lang="ru-RU" dirty="0" smtClean="0">
                <a:hlinkClick r:id="rId5" tooltip="Электрон"/>
              </a:rPr>
              <a:t>электронов</a:t>
            </a:r>
            <a:r>
              <a:rPr lang="ru-RU" dirty="0" smtClean="0"/>
              <a:t> с образованием на соприкасающихся поверхностях электрических слоёв с противоположными знаками электрических зарядов. Фактически </a:t>
            </a:r>
            <a:r>
              <a:rPr lang="ru-RU" dirty="0" smtClean="0">
                <a:hlinkClick r:id="rId6" tooltip="Атом"/>
              </a:rPr>
              <a:t>атомы</a:t>
            </a:r>
            <a:r>
              <a:rPr lang="ru-RU" dirty="0" smtClean="0"/>
              <a:t> и </a:t>
            </a:r>
            <a:r>
              <a:rPr lang="ru-RU" dirty="0" smtClean="0">
                <a:hlinkClick r:id="rId7" tooltip="Молекула"/>
              </a:rPr>
              <a:t>молекулы</a:t>
            </a:r>
            <a:r>
              <a:rPr lang="ru-RU" dirty="0" smtClean="0"/>
              <a:t> одного вещества, обладающие более сильным притяжением, отрывают электроны от другого вещества.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исследования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Наблюдение</a:t>
            </a:r>
          </a:p>
          <a:p>
            <a:r>
              <a:rPr lang="ru-RU" dirty="0" smtClean="0"/>
              <a:t>Сравнение</a:t>
            </a:r>
          </a:p>
          <a:p>
            <a:r>
              <a:rPr lang="ru-RU" dirty="0" smtClean="0"/>
              <a:t>Анализ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Электризуемость</a:t>
            </a:r>
            <a:r>
              <a:rPr lang="ru-RU" b="1" dirty="0" smtClean="0"/>
              <a:t> тканей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err="1" smtClean="0"/>
              <a:t>Электризуемость</a:t>
            </a:r>
            <a:r>
              <a:rPr lang="ru-RU" dirty="0" smtClean="0"/>
              <a:t> - способность материалов в определенных условиях генерировать и накапливать на поверхности статическое электричество. </a:t>
            </a:r>
          </a:p>
          <a:p>
            <a:r>
              <a:rPr lang="ru-RU" dirty="0" err="1" smtClean="0"/>
              <a:t>Электризуемость</a:t>
            </a:r>
            <a:r>
              <a:rPr lang="ru-RU" dirty="0" smtClean="0"/>
              <a:t> непосредственно связана с природой материалов, их строением, влажностью.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Способность тканей различного волокнистого состава к </a:t>
            </a:r>
            <a:r>
              <a:rPr lang="ru-RU" sz="3200" dirty="0" err="1" smtClean="0"/>
              <a:t>электризуемости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2060848"/>
            <a:ext cx="7772400" cy="4572000"/>
          </a:xfrm>
        </p:spPr>
        <p:txBody>
          <a:bodyPr/>
          <a:lstStyle/>
          <a:p>
            <a:r>
              <a:rPr lang="ru-RU" dirty="0" smtClean="0"/>
              <a:t>Особенно сильно электризуются ацетатные, триацетатные и синтетические волокна и нити. Ткани и готовая одежда из этих волокон при эксплуатации также способны накапливать </a:t>
            </a:r>
            <a:r>
              <a:rPr lang="ru-RU" dirty="0" err="1" smtClean="0"/>
              <a:t>электростатистические</a:t>
            </a:r>
            <a:r>
              <a:rPr lang="ru-RU" dirty="0" smtClean="0"/>
              <a:t> заряды. Эта способность синтетики обусловлена её малой гигроскопичность.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Влияние </a:t>
            </a:r>
            <a:r>
              <a:rPr lang="ru-RU" dirty="0" err="1" smtClean="0"/>
              <a:t>электризуемости</a:t>
            </a:r>
            <a:r>
              <a:rPr lang="ru-RU" dirty="0" smtClean="0"/>
              <a:t> на здоровье и самочувствие человека</a:t>
            </a:r>
            <a:endParaRPr lang="ru-RU" dirty="0"/>
          </a:p>
        </p:txBody>
      </p:sp>
      <p:pic>
        <p:nvPicPr>
          <p:cNvPr id="4" name="Содержимое 3" descr="http://images.y10k.ru/articles/150411-rasstatelvcheltel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439248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788024" y="1484784"/>
            <a:ext cx="3816424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Статическое электричество действует и на людей. Оно уже стало самой настоящей угрозой для организма. Оно привело к росту заболеваний </a:t>
            </a:r>
            <a:r>
              <a:rPr lang="ru-RU" sz="2000" dirty="0" err="1" smtClean="0"/>
              <a:t>сердечно-сосудистой</a:t>
            </a:r>
            <a:r>
              <a:rPr lang="ru-RU" sz="2000" dirty="0" smtClean="0"/>
              <a:t> системы, увеличению числа психических заболеваний. Статическое электричество накапливается на предметах, в воздухе, на одежде и волосах. Оно приносит вред работе нервной системы.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64219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Способы снижения </a:t>
            </a:r>
            <a:r>
              <a:rPr lang="ru-RU" sz="2800" b="1" dirty="0" err="1" smtClean="0"/>
              <a:t>электризуемости</a:t>
            </a:r>
            <a:r>
              <a:rPr lang="ru-RU" sz="2800" b="1" dirty="0" smtClean="0"/>
              <a:t> тканей в промышленных и бытовых условиях</a:t>
            </a:r>
            <a:r>
              <a:rPr lang="ru-RU" sz="2800" dirty="0" smtClean="0"/>
              <a:t>.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2060848"/>
            <a:ext cx="7772400" cy="395895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Для снижения</a:t>
            </a:r>
            <a:r>
              <a:rPr lang="ru-RU" i="1" dirty="0" smtClean="0"/>
              <a:t> </a:t>
            </a:r>
            <a:r>
              <a:rPr lang="ru-RU" i="1" dirty="0" err="1" smtClean="0"/>
              <a:t>электризуемости</a:t>
            </a:r>
            <a:r>
              <a:rPr lang="ru-RU" i="1" dirty="0" smtClean="0"/>
              <a:t> изделий</a:t>
            </a:r>
            <a:r>
              <a:rPr lang="ru-RU" dirty="0" smtClean="0"/>
              <a:t>  (тканей или трикотажа) из ацетатного волокна в промышленных масштабах широко применяется  эффективный способ частичного поверхностного омыления.</a:t>
            </a:r>
          </a:p>
          <a:p>
            <a:r>
              <a:rPr lang="ru-RU" dirty="0" smtClean="0"/>
              <a:t>Для того чтобы уменьшить</a:t>
            </a:r>
            <a:r>
              <a:rPr lang="ru-RU" i="1" dirty="0" smtClean="0"/>
              <a:t> </a:t>
            </a:r>
            <a:r>
              <a:rPr lang="ru-RU" i="1" dirty="0" err="1" smtClean="0"/>
              <a:t>электризуемость</a:t>
            </a:r>
            <a:r>
              <a:rPr lang="ru-RU" i="1" dirty="0" smtClean="0"/>
              <a:t> нити</a:t>
            </a:r>
            <a:r>
              <a:rPr lang="ru-RU" dirty="0" smtClean="0"/>
              <a:t> или пряжи и тем самым уменьшить их обрывность при переработке, гидрофобные искусственные и синтетические волокна обрабатывают так называемыми антистатиками. В качестве антистатиков применяются различные производные фосфорной кислоты, </a:t>
            </a:r>
            <a:r>
              <a:rPr lang="ru-RU" dirty="0" err="1" smtClean="0"/>
              <a:t>оксиэтилированные</a:t>
            </a:r>
            <a:r>
              <a:rPr lang="ru-RU" dirty="0" smtClean="0"/>
              <a:t> производные жирных кислот и спиртов.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>1 эксперимент</a:t>
            </a:r>
            <a:br>
              <a:rPr lang="ru-RU" sz="2800" b="1" dirty="0" smtClean="0"/>
            </a:br>
            <a:r>
              <a:rPr lang="ru-RU" sz="2800" b="1" i="1" dirty="0" smtClean="0"/>
              <a:t>Исследование влияния влажности воздуха на  </a:t>
            </a:r>
            <a:r>
              <a:rPr lang="ru-RU" sz="2800" b="1" i="1" dirty="0" err="1" smtClean="0"/>
              <a:t>электризуемость</a:t>
            </a:r>
            <a:r>
              <a:rPr lang="ru-RU" sz="2800" b="1" i="1" dirty="0" smtClean="0"/>
              <a:t> тканей</a:t>
            </a:r>
            <a:r>
              <a:rPr lang="ru-RU" sz="2800" i="1" dirty="0" smtClean="0"/>
              <a:t>.</a:t>
            </a:r>
            <a:endParaRPr lang="ru-RU" sz="2800" i="1" dirty="0"/>
          </a:p>
        </p:txBody>
      </p:sp>
      <p:sp>
        <p:nvSpPr>
          <p:cNvPr id="16" name="Содержимое 15"/>
          <p:cNvSpPr>
            <a:spLocks noGrp="1"/>
          </p:cNvSpPr>
          <p:nvPr>
            <p:ph sz="quarter" idx="1"/>
          </p:nvPr>
        </p:nvSpPr>
        <p:spPr>
          <a:xfrm>
            <a:off x="214282" y="1447800"/>
            <a:ext cx="8715436" cy="519591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Первая часть эксперимента проводилась при влажности воздуха    55 %. По образцам материалов по 15 раз проводили рукой , обернутой </a:t>
            </a:r>
            <a:r>
              <a:rPr lang="ru-RU" dirty="0" err="1" smtClean="0"/>
              <a:t>эластановыми</a:t>
            </a:r>
            <a:r>
              <a:rPr lang="ru-RU" dirty="0" smtClean="0"/>
              <a:t> колготками. Затем визуально оценивалось прилипание или отталкивание  вертикально расположенного образца от руки. После каждого цикла трения рукой дотрагивались до металлической трубы системы отопления для снятия накопленного заряда с поверхности колготки и руки.</a:t>
            </a:r>
          </a:p>
          <a:p>
            <a:pPr>
              <a:buNone/>
            </a:pPr>
            <a:r>
              <a:rPr lang="ru-RU" i="1" dirty="0" smtClean="0"/>
              <a:t>Шкала оценок:</a:t>
            </a:r>
          </a:p>
          <a:p>
            <a:r>
              <a:rPr lang="ru-RU" dirty="0" smtClean="0"/>
              <a:t>+++++  очень сильно электризуется</a:t>
            </a:r>
          </a:p>
          <a:p>
            <a:r>
              <a:rPr lang="ru-RU" dirty="0" smtClean="0"/>
              <a:t>++++    сильно электризуется</a:t>
            </a:r>
          </a:p>
          <a:p>
            <a:r>
              <a:rPr lang="ru-RU" dirty="0" smtClean="0"/>
              <a:t>+++       умеренно электризуется</a:t>
            </a:r>
          </a:p>
          <a:p>
            <a:r>
              <a:rPr lang="ru-RU" dirty="0" smtClean="0"/>
              <a:t>++         плохо  электризуется</a:t>
            </a:r>
          </a:p>
          <a:p>
            <a:r>
              <a:rPr lang="ru-RU" dirty="0" smtClean="0"/>
              <a:t>+           совсем не электризуется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14290"/>
            <a:ext cx="8715436" cy="6429420"/>
          </a:xfrm>
        </p:spPr>
        <p:txBody>
          <a:bodyPr>
            <a:normAutofit/>
          </a:bodyPr>
          <a:lstStyle/>
          <a:p>
            <a:r>
              <a:rPr lang="ru-RU" dirty="0" smtClean="0"/>
              <a:t>Во второй части эксперимента влажность воздуха увеличили до 65% при помощи </a:t>
            </a:r>
            <a:r>
              <a:rPr lang="ru-RU" dirty="0" err="1" smtClean="0"/>
              <a:t>пароувлажнителя</a:t>
            </a:r>
            <a:r>
              <a:rPr lang="ru-RU" dirty="0" smtClean="0"/>
              <a:t> </a:t>
            </a:r>
            <a:r>
              <a:rPr lang="en-US" dirty="0" err="1" smtClean="0"/>
              <a:t>Carel</a:t>
            </a:r>
            <a:r>
              <a:rPr lang="ru-RU" dirty="0" smtClean="0"/>
              <a:t>. Все действия повторили вновь и оценили результат. Результаты занесли в таблицу 1.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42975" y="1928803"/>
          <a:ext cx="6786612" cy="4357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2204"/>
                <a:gridCol w="2262204"/>
                <a:gridCol w="2262204"/>
              </a:tblGrid>
              <a:tr h="539557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200" b="1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 ткани, волокнистый состав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200" b="1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Влажность воздуха   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200" b="1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Влажность воздуха   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9336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1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Костюмная поливискоза 100%полиэстр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4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4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9557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1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Шелк подкладочный вискозный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4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4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9557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1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Шелк подкладочный 100%полиэстр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4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4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3385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1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Атлас 100% полиэстер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4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4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3385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1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Атлас 100% нат шелк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4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4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9557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1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Шифон 100% полиэстер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4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4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3385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1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Шифон100% нат шелк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4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++++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4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9592" y="0"/>
            <a:ext cx="7772400" cy="206084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2 эксперимент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400" b="1" i="1" dirty="0" smtClean="0"/>
              <a:t>Исследование влияния доступных бытовых антистатических средств на </a:t>
            </a:r>
            <a:r>
              <a:rPr lang="ru-RU" sz="2400" b="1" i="1" dirty="0" err="1" smtClean="0"/>
              <a:t>электризуемость</a:t>
            </a:r>
            <a:r>
              <a:rPr lang="ru-RU" sz="2400" b="1" i="1" dirty="0" smtClean="0"/>
              <a:t> тканей. </a:t>
            </a:r>
            <a:endParaRPr lang="ru-RU" sz="2800" b="1" dirty="0"/>
          </a:p>
        </p:txBody>
      </p:sp>
      <p:pic>
        <p:nvPicPr>
          <p:cNvPr id="9" name="Содержимое 8" descr="64900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611560" y="2247900"/>
            <a:ext cx="3181771" cy="3886200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572000" y="2132856"/>
            <a:ext cx="4114800" cy="4001244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smtClean="0"/>
              <a:t>Результаты оценки </a:t>
            </a:r>
            <a:r>
              <a:rPr lang="ru-RU" sz="2800" dirty="0" err="1" smtClean="0"/>
              <a:t>электизуемости</a:t>
            </a:r>
            <a:r>
              <a:rPr lang="ru-RU" sz="2800" dirty="0" smtClean="0"/>
              <a:t> тканей без обработки были взяты из первой таблицы. Образцы тканей обработали аэрозольным антистатиком «</a:t>
            </a:r>
            <a:r>
              <a:rPr lang="ru-RU" sz="2800" dirty="0" err="1" smtClean="0"/>
              <a:t>Антис</a:t>
            </a:r>
            <a:r>
              <a:rPr lang="ru-RU" sz="2800" dirty="0" smtClean="0"/>
              <a:t> К» и повторили действия, как в первом эксперименте.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476672"/>
          <a:ext cx="8424936" cy="5184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2808312"/>
                <a:gridCol w="2808312"/>
              </a:tblGrid>
              <a:tr h="666074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 b="1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 ткани, волокнистый состав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 b="1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 обработки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 b="1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После обработки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66074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Костюмная поливискоза ( 100% полиэстер)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66074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Шелк подкладочный вискозный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66074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Шелк подкладочный 100%полиэстр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+++++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66074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Атлас 100% полиэстер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+++++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66074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Атлас 100% шелк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66074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Шифон 100% полиэстер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+++++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2058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Шифон100% шелк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++++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142852"/>
            <a:ext cx="7772400" cy="112590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3 </a:t>
            </a:r>
            <a:r>
              <a:rPr lang="ru-RU" sz="2800" b="1" dirty="0" err="1" smtClean="0"/>
              <a:t>экперимент</a:t>
            </a:r>
            <a:r>
              <a:rPr lang="ru-RU" sz="2800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b="1" i="1" dirty="0" smtClean="0"/>
              <a:t>Изменение волокнистого </a:t>
            </a:r>
            <a:r>
              <a:rPr lang="ru-RU" sz="2400" b="1" dirty="0" smtClean="0"/>
              <a:t>состава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052736"/>
            <a:ext cx="8715436" cy="4233620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В исследовательской части моей работы я узнала, что  даже незначительное включение льна и хлопка  в состав ткани снижает </a:t>
            </a:r>
            <a:r>
              <a:rPr lang="ru-RU" sz="2400" dirty="0" err="1" smtClean="0"/>
              <a:t>электризуемость</a:t>
            </a:r>
            <a:r>
              <a:rPr lang="ru-RU" sz="2400" dirty="0" smtClean="0"/>
              <a:t> ткани.  Я решила прошить ткань хлопчатобумажными нитками и повторить действия как в первом эксперименте. Результаты занесены в таблицу 3.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IMG_20140310_161016.jpg"/>
          <p:cNvPicPr>
            <a:picLocks noChangeAspect="1"/>
          </p:cNvPicPr>
          <p:nvPr/>
        </p:nvPicPr>
        <p:blipFill>
          <a:blip r:embed="rId2" cstate="print"/>
          <a:srcRect r="8284"/>
          <a:stretch>
            <a:fillRect/>
          </a:stretch>
        </p:blipFill>
        <p:spPr>
          <a:xfrm>
            <a:off x="714348" y="2924944"/>
            <a:ext cx="6377932" cy="374441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914400" y="928672"/>
          <a:ext cx="7772400" cy="4727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590800"/>
                <a:gridCol w="2590800"/>
              </a:tblGrid>
              <a:tr h="562574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 b="1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 ткани, волокнистый состав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 b="1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Волокнистый состав без изменений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800" b="1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Волокнистый состав с добавлением хлопка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2574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6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Костюмная </a:t>
                      </a:r>
                      <a:r>
                        <a:rPr lang="ru-RU" sz="1600" dirty="0" err="1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поливискоза</a:t>
                      </a:r>
                      <a:r>
                        <a:rPr lang="ru-RU" sz="16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( 100% полиэстер)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20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20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2574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6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Шелк подкладочный вискозный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20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20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2574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6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Шелк подкладочный 100%полиэстр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20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+++++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20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2574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6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Атлас 100% полиэстер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20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+++++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20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2574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6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Атлас 100% шелк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20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20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2574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6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Шифон 100% полиэстер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20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+++++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20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3516"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16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Шифон100% шелк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200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++++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ts val="1665"/>
                        </a:lnSpc>
                        <a:spcBef>
                          <a:spcPts val="945"/>
                        </a:spcBef>
                        <a:spcAft>
                          <a:spcPts val="1420"/>
                        </a:spcAft>
                      </a:pPr>
                      <a:r>
                        <a:rPr lang="ru-RU" sz="2000" dirty="0">
                          <a:solidFill>
                            <a:srgbClr val="1D2D4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В результате проделанной работы я выяснила, что  </a:t>
            </a:r>
            <a:r>
              <a:rPr lang="ru-RU" dirty="0" err="1" smtClean="0"/>
              <a:t>электризуемость</a:t>
            </a:r>
            <a:r>
              <a:rPr lang="ru-RU" dirty="0" smtClean="0"/>
              <a:t> ткани и одежды создает не только внешний дискомфорт, но и оказывает негативное влияние на здоровье человека. В данной работе я познакомилась с нормативной  документацией, регламентирующей санитарно - гигиенические нормы </a:t>
            </a:r>
            <a:r>
              <a:rPr lang="ru-RU" dirty="0" err="1" smtClean="0"/>
              <a:t>электризуемости</a:t>
            </a:r>
            <a:r>
              <a:rPr lang="ru-RU" dirty="0" smtClean="0"/>
              <a:t> тканей, изучила способность тканей различного волокнистого состава наэлектризовываться, изучила пути снижения </a:t>
            </a:r>
            <a:r>
              <a:rPr lang="ru-RU" dirty="0" err="1" smtClean="0"/>
              <a:t>электризуемости</a:t>
            </a:r>
            <a:r>
              <a:rPr lang="ru-RU" dirty="0" smtClean="0"/>
              <a:t> ткани в промышленном производстве и в бытовых условиях.</a:t>
            </a:r>
          </a:p>
          <a:p>
            <a:r>
              <a:rPr lang="ru-RU" dirty="0" smtClean="0"/>
              <a:t>В ходе проведенных экспериментов я выяснила, что </a:t>
            </a:r>
            <a:r>
              <a:rPr lang="ru-RU" dirty="0" err="1" smtClean="0"/>
              <a:t>электризуемость</a:t>
            </a:r>
            <a:r>
              <a:rPr lang="ru-RU" dirty="0" smtClean="0"/>
              <a:t>  тканей зависит от очень многих факторов: волокнистого состава, технологии изготовления нитей для производства тканей, влажности воздуха, наличия специальных обработок. В условиях закрытых помещений человек может снизить </a:t>
            </a:r>
            <a:r>
              <a:rPr lang="ru-RU" dirty="0" err="1" smtClean="0"/>
              <a:t>электризуемость</a:t>
            </a:r>
            <a:r>
              <a:rPr lang="ru-RU" dirty="0" smtClean="0"/>
              <a:t> тканей, увлажняя воздух. Но в течение дня мы оказываемся в разных внешних условиях: на улице, в транспорте. В этом случае  решить эту проблему помогут различные антистатики. А знание свойств различных волокон и тканей и их способности к </a:t>
            </a:r>
            <a:r>
              <a:rPr lang="ru-RU" dirty="0" err="1" smtClean="0"/>
              <a:t>электризуемости</a:t>
            </a:r>
            <a:r>
              <a:rPr lang="ru-RU" dirty="0" smtClean="0"/>
              <a:t> поможет нам грамотно решить проблему прилипания одежды к ногам: одежда должна быть из натуральных или смесовых тканей.</a:t>
            </a:r>
            <a:endParaRPr lang="ru-RU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Литература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Постановление Главного государственного санитарного врача РФ от 17 апреля 2003 г. N 51 "О введении в действие санитарно-эпидемиологических правил и нормативов </a:t>
            </a:r>
            <a:r>
              <a:rPr lang="ru-RU" sz="1800" dirty="0" err="1" smtClean="0"/>
              <a:t>СанПиН</a:t>
            </a:r>
            <a:r>
              <a:rPr lang="ru-RU" sz="1800" dirty="0" smtClean="0"/>
              <a:t> 2.4.7./1.1.1286-03</a:t>
            </a:r>
          </a:p>
          <a:p>
            <a:pPr>
              <a:buNone/>
            </a:pPr>
            <a:r>
              <a:rPr lang="ru-RU" sz="1800" u="sng" smtClean="0"/>
              <a:t>Санитарно-эпидемиологические </a:t>
            </a:r>
            <a:r>
              <a:rPr lang="ru-RU" sz="1800" u="sng" dirty="0" smtClean="0"/>
              <a:t>правила и нормативы</a:t>
            </a:r>
            <a:r>
              <a:rPr lang="ru-RU" sz="1800" dirty="0" smtClean="0"/>
              <a:t> "Гигиенические требования к одежде для детей, подростков и взрослых.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2640</TotalTime>
  <Words>919</Words>
  <Application>Microsoft Office PowerPoint</Application>
  <PresentationFormat>Экран (4:3)</PresentationFormat>
  <Paragraphs>125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Эркер</vt:lpstr>
      <vt:lpstr>Исследование электризуемости тканей. </vt:lpstr>
      <vt:lpstr>    </vt:lpstr>
      <vt:lpstr>Цель работы:  Исследование электризуемости тканей различного волокнистого состава</vt:lpstr>
      <vt:lpstr>Слайд 4</vt:lpstr>
      <vt:lpstr>Слайд 5</vt:lpstr>
      <vt:lpstr>Методы исследования</vt:lpstr>
      <vt:lpstr>Электризуемость тканей</vt:lpstr>
      <vt:lpstr>Способность тканей различного волокнистого состава к электризуемости.</vt:lpstr>
      <vt:lpstr>Влияние электризуемости на здоровье и самочувствие человека</vt:lpstr>
      <vt:lpstr>Способы снижения электризуемости тканей в промышленных и бытовых условиях. </vt:lpstr>
      <vt:lpstr>1 эксперимент Исследование влияния влажности воздуха на  электризуемость тканей.</vt:lpstr>
      <vt:lpstr>Слайд 12</vt:lpstr>
      <vt:lpstr>2 эксперимент Исследование влияния доступных бытовых антистатических средств на электризуемость тканей. </vt:lpstr>
      <vt:lpstr>Слайд 14</vt:lpstr>
      <vt:lpstr>3 экперимент  Изменение волокнистого состава</vt:lpstr>
      <vt:lpstr>Слайд 16</vt:lpstr>
      <vt:lpstr>Заключение:</vt:lpstr>
      <vt:lpstr>Литература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Алексей</cp:lastModifiedBy>
  <cp:revision>53</cp:revision>
  <dcterms:created xsi:type="dcterms:W3CDTF">2014-03-07T18:06:10Z</dcterms:created>
  <dcterms:modified xsi:type="dcterms:W3CDTF">2014-11-20T17:12:36Z</dcterms:modified>
</cp:coreProperties>
</file>