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2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4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13" Type="http://schemas.openxmlformats.org/officeDocument/2006/relationships/image" Target="../media/image42.wmf"/><Relationship Id="rId18" Type="http://schemas.openxmlformats.org/officeDocument/2006/relationships/image" Target="../media/image47.wmf"/><Relationship Id="rId3" Type="http://schemas.openxmlformats.org/officeDocument/2006/relationships/image" Target="../media/image32.wmf"/><Relationship Id="rId7" Type="http://schemas.openxmlformats.org/officeDocument/2006/relationships/image" Target="../media/image36.wmf"/><Relationship Id="rId12" Type="http://schemas.openxmlformats.org/officeDocument/2006/relationships/image" Target="../media/image41.wmf"/><Relationship Id="rId17" Type="http://schemas.openxmlformats.org/officeDocument/2006/relationships/image" Target="../media/image46.wmf"/><Relationship Id="rId2" Type="http://schemas.openxmlformats.org/officeDocument/2006/relationships/image" Target="../media/image31.wmf"/><Relationship Id="rId16" Type="http://schemas.openxmlformats.org/officeDocument/2006/relationships/image" Target="../media/image45.wmf"/><Relationship Id="rId1" Type="http://schemas.openxmlformats.org/officeDocument/2006/relationships/image" Target="../media/image30.wmf"/><Relationship Id="rId6" Type="http://schemas.openxmlformats.org/officeDocument/2006/relationships/image" Target="../media/image35.wmf"/><Relationship Id="rId11" Type="http://schemas.openxmlformats.org/officeDocument/2006/relationships/image" Target="../media/image40.wmf"/><Relationship Id="rId5" Type="http://schemas.openxmlformats.org/officeDocument/2006/relationships/image" Target="../media/image34.wmf"/><Relationship Id="rId15" Type="http://schemas.openxmlformats.org/officeDocument/2006/relationships/image" Target="../media/image44.wmf"/><Relationship Id="rId10" Type="http://schemas.openxmlformats.org/officeDocument/2006/relationships/image" Target="../media/image39.wmf"/><Relationship Id="rId4" Type="http://schemas.openxmlformats.org/officeDocument/2006/relationships/image" Target="../media/image33.wmf"/><Relationship Id="rId9" Type="http://schemas.openxmlformats.org/officeDocument/2006/relationships/image" Target="../media/image38.wmf"/><Relationship Id="rId14" Type="http://schemas.openxmlformats.org/officeDocument/2006/relationships/image" Target="../media/image4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59BD866-D972-47DF-A153-948C7377CE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16D43A-D9EB-42D2-AEA9-77E60997146D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204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2048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7F2A50-A768-40E6-83E8-6207A5324ECF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58EE79-A3EE-4637-9FF8-65787C33569E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2253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B18C59-F161-4243-B623-1902DA2F7A5F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23555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8372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A896C95A-A732-4DC9-B59E-5AB8EAE37158}" type="slidenum">
              <a:rPr lang="ru-RU" sz="1200">
                <a:latin typeface="+mn-lt"/>
                <a:cs typeface="+mn-cs"/>
              </a:rPr>
              <a:pPr algn="r">
                <a:defRPr/>
              </a:pPr>
              <a:t>10</a:t>
            </a:fld>
            <a:endParaRPr lang="ru-RU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042DA-8D0F-4469-9BF7-6093D5D20C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C2531-0F09-4DD3-BFF7-B8DB65FE08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21F82-0127-4074-A119-81621CAEAC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187DE-422D-4796-A52C-3638B277CA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64119-639C-4BA0-8094-6C013440CF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25387-B476-4D7D-BB24-23A54DC726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805D6-6CD6-46E6-8BCF-AA808266D4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6B05D8-E749-4F38-8237-B17E7A0EA7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1E55A-2BAB-4953-8A2B-60686B06CD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73B03-A429-408C-A836-60A0A0E35B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D801D-4301-4F79-9CB1-2B3DC8C37C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2313E6D5-ABCA-41C3-9237-D7FDC8F00D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2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oleObject" Target="../embeddings/oleObject33.bin"/><Relationship Id="rId18" Type="http://schemas.openxmlformats.org/officeDocument/2006/relationships/oleObject" Target="../embeddings/oleObject38.bin"/><Relationship Id="rId3" Type="http://schemas.openxmlformats.org/officeDocument/2006/relationships/notesSlide" Target="../notesSlides/notesSlide4.xml"/><Relationship Id="rId21" Type="http://schemas.openxmlformats.org/officeDocument/2006/relationships/oleObject" Target="../embeddings/oleObject41.bin"/><Relationship Id="rId7" Type="http://schemas.openxmlformats.org/officeDocument/2006/relationships/oleObject" Target="../embeddings/oleObject27.bin"/><Relationship Id="rId12" Type="http://schemas.openxmlformats.org/officeDocument/2006/relationships/oleObject" Target="../embeddings/oleObject32.bin"/><Relationship Id="rId1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6.bin"/><Relationship Id="rId20" Type="http://schemas.openxmlformats.org/officeDocument/2006/relationships/oleObject" Target="../embeddings/oleObject40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6.bin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35.bin"/><Relationship Id="rId10" Type="http://schemas.openxmlformats.org/officeDocument/2006/relationships/oleObject" Target="../embeddings/oleObject30.bin"/><Relationship Id="rId19" Type="http://schemas.openxmlformats.org/officeDocument/2006/relationships/oleObject" Target="../embeddings/oleObject39.bin"/><Relationship Id="rId4" Type="http://schemas.openxmlformats.org/officeDocument/2006/relationships/slide" Target="slide15.xml"/><Relationship Id="rId9" Type="http://schemas.openxmlformats.org/officeDocument/2006/relationships/oleObject" Target="../embeddings/oleObject29.bin"/><Relationship Id="rId14" Type="http://schemas.openxmlformats.org/officeDocument/2006/relationships/oleObject" Target="../embeddings/oleObject34.bin"/><Relationship Id="rId22" Type="http://schemas.openxmlformats.org/officeDocument/2006/relationships/oleObject" Target="../embeddings/oleObject42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slide" Target="slide9.xml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81000" y="4853411"/>
            <a:ext cx="8458200" cy="1222375"/>
          </a:xfrm>
        </p:spPr>
        <p:txBody>
          <a:bodyPr anchor="t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t-RU" sz="3600" kern="1200" cap="all" dirty="0">
                <a:effectLst>
                  <a:reflection blurRad="12700" stA="48000" endA="300" endPos="55000" dir="5400000" sy="-90000" algn="bl" rotWithShape="0"/>
                </a:effectLst>
              </a:rPr>
              <a:t>Логарифмы. Логарифмическая функция</a:t>
            </a:r>
            <a:endParaRPr lang="ru-RU" sz="3600" kern="1200" cap="all" dirty="0">
              <a:effectLst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45059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30225" y="4024313"/>
            <a:ext cx="8012113" cy="831850"/>
          </a:xfrm>
        </p:spPr>
        <p:txBody>
          <a:bodyPr anchor="b"/>
          <a:lstStyle/>
          <a:p>
            <a:pPr marL="0" indent="0" eaLnBrk="1" hangingPunct="1">
              <a:buFontTx/>
              <a:buNone/>
              <a:defRPr/>
            </a:pPr>
            <a:r>
              <a:rPr lang="tt-RU" sz="2400" smtClean="0">
                <a:solidFill>
                  <a:srgbClr val="BCD0E1"/>
                </a:solidFill>
              </a:rPr>
              <a:t>11 класс</a:t>
            </a:r>
            <a:endParaRPr lang="ru-RU" sz="2400" smtClean="0">
              <a:solidFill>
                <a:srgbClr val="BCD0E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571500" y="500063"/>
            <a:ext cx="7772400" cy="857250"/>
          </a:xfrm>
        </p:spPr>
        <p:txBody>
          <a:bodyPr anchor="b">
            <a:normAutofit/>
          </a:bodyPr>
          <a:lstStyle/>
          <a:p>
            <a:pPr marL="0" indent="0" algn="r" eaLnBrk="1" hangingPunct="1">
              <a:buFontTx/>
              <a:buNone/>
              <a:defRPr/>
            </a:pPr>
            <a:r>
              <a:rPr lang="ru-RU" sz="4800" smtClean="0">
                <a:solidFill>
                  <a:srgbClr val="006600"/>
                </a:solidFill>
              </a:rPr>
              <a:t>На уроке: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85863" y="1457309"/>
            <a:ext cx="7772400" cy="4554554"/>
          </a:xfrm>
        </p:spPr>
        <p:txBody>
          <a:bodyPr rtlCol="0" anchor="t">
            <a:no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2400" kern="1200" cap="all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</a:rPr>
              <a:t>Применение свойств логарифмов. Свойства и график логарифмической функции.</a:t>
            </a:r>
            <a:br>
              <a:rPr lang="ru-RU" sz="2400" kern="1200" cap="all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</a:rPr>
            </a:br>
            <a:r>
              <a:rPr lang="ru-RU" sz="2400" kern="1200" cap="all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</a:rPr>
              <a:t/>
            </a:r>
            <a:br>
              <a:rPr lang="ru-RU" sz="2400" kern="1200" cap="all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</a:rPr>
            </a:br>
            <a:r>
              <a:rPr lang="ru-RU" sz="2400" kern="1200" cap="all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</a:rPr>
              <a:t> Решение примеров из вариантов единого государственного экзамена.</a:t>
            </a:r>
            <a:br>
              <a:rPr lang="ru-RU" sz="2400" kern="1200" cap="all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</a:rPr>
            </a:br>
            <a:r>
              <a:rPr lang="ru-RU" sz="2400" kern="1200" cap="all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</a:rPr>
              <a:t/>
            </a:r>
            <a:br>
              <a:rPr lang="ru-RU" sz="2400" kern="1200" cap="all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</a:rPr>
            </a:br>
            <a:r>
              <a:rPr lang="ru-RU" sz="2400" kern="1200" cap="all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</a:rPr>
              <a:t> Тест.</a:t>
            </a:r>
            <a:br>
              <a:rPr lang="ru-RU" sz="2400" kern="1200" cap="all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</a:rPr>
            </a:br>
            <a:r>
              <a:rPr lang="ru-RU" sz="2400" kern="1200" cap="all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</a:rPr>
              <a:t/>
            </a:r>
            <a:br>
              <a:rPr lang="ru-RU" sz="2400" kern="1200" cap="all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</a:rPr>
            </a:br>
            <a:r>
              <a:rPr lang="ru-RU" sz="2400" kern="1200" cap="all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</a:rPr>
              <a:t> Немного истории. Джон Непер и Логарифмы</a:t>
            </a:r>
            <a:br>
              <a:rPr lang="ru-RU" sz="2400" kern="1200" cap="all" dirty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</a:rPr>
            </a:br>
            <a:endParaRPr lang="ru-RU" sz="2400" kern="1200" cap="all" dirty="0">
              <a:solidFill>
                <a:schemeClr val="accent1">
                  <a:tint val="83000"/>
                  <a:satMod val="150000"/>
                </a:schemeClr>
              </a:solidFill>
              <a:effectLst>
                <a:reflection blurRad="12700" stA="48000" endA="300" endPos="55000" dir="5400000" sy="-9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885825" y="214313"/>
            <a:ext cx="8258175" cy="5865812"/>
          </a:xfrm>
        </p:spPr>
        <p:txBody>
          <a:bodyPr>
            <a:normAutofit/>
          </a:bodyPr>
          <a:lstStyle/>
          <a:p>
            <a:pPr marL="273050" indent="-273050" eaLnBrk="1" hangingPunct="1">
              <a:buClr>
                <a:srgbClr val="FEB80A"/>
              </a:buClr>
              <a:buFont typeface="Wingdings 2" pitchFamily="18" charset="2"/>
              <a:buNone/>
              <a:defRPr/>
            </a:pPr>
            <a:r>
              <a:rPr lang="ru-RU" smtClean="0">
                <a:solidFill>
                  <a:srgbClr val="00FF00"/>
                </a:solidFill>
              </a:rPr>
              <a:t>     Дайте определение логарифму. Вспомните основное логарифмическое тождество</a:t>
            </a:r>
            <a:r>
              <a:rPr lang="tt-RU" smtClean="0">
                <a:solidFill>
                  <a:srgbClr val="00FF00"/>
                </a:solidFill>
              </a:rPr>
              <a:t>. Вычислите:</a:t>
            </a:r>
          </a:p>
          <a:p>
            <a:pPr marL="273050" indent="-273050" eaLnBrk="1" hangingPunct="1">
              <a:buClr>
                <a:srgbClr val="FEB80A"/>
              </a:buClr>
              <a:buFont typeface="Wingdings 2" pitchFamily="18" charset="2"/>
              <a:buChar char=""/>
              <a:defRPr/>
            </a:pPr>
            <a:endParaRPr lang="ru-RU" smtClean="0">
              <a:solidFill>
                <a:srgbClr val="00FF00"/>
              </a:solidFill>
            </a:endParaRPr>
          </a:p>
        </p:txBody>
      </p:sp>
      <p:sp>
        <p:nvSpPr>
          <p:cNvPr id="103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034" name="Rectangle 3"/>
          <p:cNvSpPr>
            <a:spLocks noChangeArrowheads="1"/>
          </p:cNvSpPr>
          <p:nvPr/>
        </p:nvSpPr>
        <p:spPr bwMode="auto">
          <a:xfrm>
            <a:off x="0" y="657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Arial" charset="0"/>
            </a:endParaRPr>
          </a:p>
        </p:txBody>
      </p:sp>
      <p:sp>
        <p:nvSpPr>
          <p:cNvPr id="103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036" name="Rectangle 6"/>
          <p:cNvSpPr>
            <a:spLocks noChangeArrowheads="1"/>
          </p:cNvSpPr>
          <p:nvPr/>
        </p:nvSpPr>
        <p:spPr bwMode="auto">
          <a:xfrm>
            <a:off x="0" y="657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Arial" charset="0"/>
            </a:endParaRPr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4786313" y="5072063"/>
          <a:ext cx="2000250" cy="744537"/>
        </p:xfrm>
        <a:graphic>
          <a:graphicData uri="http://schemas.openxmlformats.org/presentationml/2006/ole">
            <p:oleObj spid="_x0000_s1026" name="Формула" r:id="rId3" imgW="545760" imgH="203040" progId="Equation.3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714375" y="1643063"/>
          <a:ext cx="1739900" cy="642937"/>
        </p:xfrm>
        <a:graphic>
          <a:graphicData uri="http://schemas.openxmlformats.org/presentationml/2006/ole">
            <p:oleObj spid="_x0000_s1027" name="Формула" r:id="rId4" imgW="583920" imgH="215640" progId="Equation.3">
              <p:embed/>
            </p:oleObj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4572000" y="1571625"/>
          <a:ext cx="1501775" cy="614363"/>
        </p:xfrm>
        <a:graphic>
          <a:graphicData uri="http://schemas.openxmlformats.org/presentationml/2006/ole">
            <p:oleObj spid="_x0000_s1028" name="Формула" r:id="rId5" imgW="558720" imgH="228600" progId="Equation.3">
              <p:embed/>
            </p:oleObj>
          </a:graphicData>
        </a:graphic>
      </p:graphicFrame>
      <p:graphicFrame>
        <p:nvGraphicFramePr>
          <p:cNvPr id="1032" name="Object 8"/>
          <p:cNvGraphicFramePr>
            <a:graphicFrameLocks noChangeAspect="1"/>
          </p:cNvGraphicFramePr>
          <p:nvPr/>
        </p:nvGraphicFramePr>
        <p:xfrm>
          <a:off x="1000125" y="3214688"/>
          <a:ext cx="1743075" cy="1125537"/>
        </p:xfrm>
        <a:graphic>
          <a:graphicData uri="http://schemas.openxmlformats.org/presentationml/2006/ole">
            <p:oleObj spid="_x0000_s1029" name="Формула" r:id="rId6" imgW="609480" imgH="393480" progId="Equation.3">
              <p:embed/>
            </p:oleObj>
          </a:graphicData>
        </a:graphic>
      </p:graphicFrame>
      <p:graphicFrame>
        <p:nvGraphicFramePr>
          <p:cNvPr id="2" name="Object 9"/>
          <p:cNvGraphicFramePr>
            <a:graphicFrameLocks noChangeAspect="1"/>
          </p:cNvGraphicFramePr>
          <p:nvPr/>
        </p:nvGraphicFramePr>
        <p:xfrm>
          <a:off x="5143500" y="3357563"/>
          <a:ext cx="2647950" cy="882650"/>
        </p:xfrm>
        <a:graphic>
          <a:graphicData uri="http://schemas.openxmlformats.org/presentationml/2006/ole">
            <p:oleObj spid="_x0000_s1030" name="Формула" r:id="rId7" imgW="723600" imgH="241200" progId="Equation.3">
              <p:embed/>
            </p:oleObj>
          </a:graphicData>
        </a:graphic>
      </p:graphicFrame>
      <p:graphicFrame>
        <p:nvGraphicFramePr>
          <p:cNvPr id="4" name="Object 10"/>
          <p:cNvGraphicFramePr>
            <a:graphicFrameLocks noChangeAspect="1"/>
          </p:cNvGraphicFramePr>
          <p:nvPr/>
        </p:nvGraphicFramePr>
        <p:xfrm>
          <a:off x="1000125" y="4857750"/>
          <a:ext cx="3148013" cy="1071563"/>
        </p:xfrm>
        <a:graphic>
          <a:graphicData uri="http://schemas.openxmlformats.org/presentationml/2006/ole">
            <p:oleObj spid="_x0000_s1031" name="Формула" r:id="rId8" imgW="59688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одзаголовок 25"/>
          <p:cNvSpPr>
            <a:spLocks noGrp="1"/>
          </p:cNvSpPr>
          <p:nvPr>
            <p:ph type="subTitle" idx="4294967295"/>
          </p:nvPr>
        </p:nvSpPr>
        <p:spPr>
          <a:xfrm>
            <a:off x="457200" y="3213100"/>
            <a:ext cx="8229600" cy="720725"/>
          </a:xfrm>
        </p:spPr>
        <p:txBody>
          <a:bodyPr anchor="b"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smtClean="0">
                <a:solidFill>
                  <a:srgbClr val="00FF00"/>
                </a:solidFill>
              </a:rPr>
              <a:t>Найдите области определения функций: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z="1400" smtClean="0">
                <a:solidFill>
                  <a:srgbClr val="00FF00"/>
                </a:solidFill>
              </a:rPr>
              <a:t>(Примеры из демонстрационного варианта ЕГЭ – 2009)             </a:t>
            </a:r>
          </a:p>
        </p:txBody>
      </p:sp>
      <p:sp>
        <p:nvSpPr>
          <p:cNvPr id="205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06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061" name="Rectangle 5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Arial" charset="0"/>
            </a:endParaRPr>
          </a:p>
        </p:txBody>
      </p:sp>
      <p:sp>
        <p:nvSpPr>
          <p:cNvPr id="2062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063" name="Rectangle 8"/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Arial" charset="0"/>
            </a:endParaRPr>
          </a:p>
        </p:txBody>
      </p:sp>
      <p:sp>
        <p:nvSpPr>
          <p:cNvPr id="206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065" name="Rectangle 11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Arial" charset="0"/>
            </a:endParaRPr>
          </a:p>
        </p:txBody>
      </p:sp>
      <p:sp>
        <p:nvSpPr>
          <p:cNvPr id="2066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067" name="Rectangle 14"/>
          <p:cNvSpPr>
            <a:spLocks noChangeArrowheads="1"/>
          </p:cNvSpPr>
          <p:nvPr/>
        </p:nvSpPr>
        <p:spPr bwMode="auto">
          <a:xfrm>
            <a:off x="0" y="2936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Arial" charset="0"/>
            </a:endParaRPr>
          </a:p>
        </p:txBody>
      </p:sp>
      <p:sp>
        <p:nvSpPr>
          <p:cNvPr id="2068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2069" name="Rectangle 17"/>
          <p:cNvSpPr>
            <a:spLocks noChangeArrowheads="1"/>
          </p:cNvSpPr>
          <p:nvPr/>
        </p:nvSpPr>
        <p:spPr bwMode="auto">
          <a:xfrm>
            <a:off x="0" y="8143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>
              <a:latin typeface="Arial" charset="0"/>
            </a:endParaRP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928688" y="1143000"/>
          <a:ext cx="1450975" cy="600075"/>
        </p:xfrm>
        <a:graphic>
          <a:graphicData uri="http://schemas.openxmlformats.org/presentationml/2006/ole">
            <p:oleObj spid="_x0000_s2050" name="Формула" r:id="rId3" imgW="583920" imgH="241200" progId="Equation.3">
              <p:embed/>
            </p:oleObj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857250" y="1714500"/>
          <a:ext cx="1230313" cy="471488"/>
        </p:xfrm>
        <a:graphic>
          <a:graphicData uri="http://schemas.openxmlformats.org/presentationml/2006/ole">
            <p:oleObj spid="_x0000_s2051" name="Формула" r:id="rId4" imgW="596880" imgH="228600" progId="Equation.3">
              <p:embed/>
            </p:oleObj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5214938" y="1357313"/>
          <a:ext cx="2220912" cy="500062"/>
        </p:xfrm>
        <a:graphic>
          <a:graphicData uri="http://schemas.openxmlformats.org/presentationml/2006/ole">
            <p:oleObj spid="_x0000_s2052" name="Формула" r:id="rId5" imgW="583920" imgH="241200" progId="Equation.3">
              <p:embed/>
            </p:oleObj>
          </a:graphicData>
        </a:graphic>
      </p:graphicFrame>
      <p:graphicFrame>
        <p:nvGraphicFramePr>
          <p:cNvPr id="9" name="Object 7"/>
          <p:cNvGraphicFramePr>
            <a:graphicFrameLocks noChangeAspect="1"/>
          </p:cNvGraphicFramePr>
          <p:nvPr/>
        </p:nvGraphicFramePr>
        <p:xfrm>
          <a:off x="1928813" y="3929063"/>
          <a:ext cx="2335212" cy="536575"/>
        </p:xfrm>
        <a:graphic>
          <a:graphicData uri="http://schemas.openxmlformats.org/presentationml/2006/ole">
            <p:oleObj spid="_x0000_s2053" name="Формула" r:id="rId6" imgW="939600" imgH="215640" progId="Equation.3">
              <p:embed/>
            </p:oleObj>
          </a:graphicData>
        </a:graphic>
      </p:graphicFrame>
      <p:graphicFrame>
        <p:nvGraphicFramePr>
          <p:cNvPr id="10" name="Object 8"/>
          <p:cNvGraphicFramePr>
            <a:graphicFrameLocks noChangeAspect="1"/>
          </p:cNvGraphicFramePr>
          <p:nvPr/>
        </p:nvGraphicFramePr>
        <p:xfrm>
          <a:off x="1857375" y="4643438"/>
          <a:ext cx="2941638" cy="639762"/>
        </p:xfrm>
        <a:graphic>
          <a:graphicData uri="http://schemas.openxmlformats.org/presentationml/2006/ole">
            <p:oleObj spid="_x0000_s2054" name="Формула" r:id="rId7" imgW="1168200" imgH="253800" progId="Equation.3">
              <p:embed/>
            </p:oleObj>
          </a:graphicData>
        </a:graphic>
      </p:graphicFrame>
      <p:graphicFrame>
        <p:nvGraphicFramePr>
          <p:cNvPr id="11" name="Object 9"/>
          <p:cNvGraphicFramePr>
            <a:graphicFrameLocks noChangeAspect="1"/>
          </p:cNvGraphicFramePr>
          <p:nvPr/>
        </p:nvGraphicFramePr>
        <p:xfrm>
          <a:off x="2124075" y="4941888"/>
          <a:ext cx="2557463" cy="911225"/>
        </p:xfrm>
        <a:graphic>
          <a:graphicData uri="http://schemas.openxmlformats.org/presentationml/2006/ole">
            <p:oleObj spid="_x0000_s2055" name="Формула" r:id="rId8" imgW="1104840" imgH="393480" progId="Equation.3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785813" y="2500313"/>
          <a:ext cx="2498725" cy="568325"/>
        </p:xfrm>
        <a:graphic>
          <a:graphicData uri="http://schemas.openxmlformats.org/presentationml/2006/ole">
            <p:oleObj spid="_x0000_s2056" name="Формула" r:id="rId9" imgW="1282680" imgH="291960" progId="Equation.3">
              <p:embed/>
            </p:oleObj>
          </a:graphicData>
        </a:graphic>
      </p:graphicFrame>
      <p:graphicFrame>
        <p:nvGraphicFramePr>
          <p:cNvPr id="13" name="Object 13"/>
          <p:cNvGraphicFramePr>
            <a:graphicFrameLocks noChangeAspect="1"/>
          </p:cNvGraphicFramePr>
          <p:nvPr/>
        </p:nvGraphicFramePr>
        <p:xfrm>
          <a:off x="5143500" y="2143125"/>
          <a:ext cx="1538288" cy="1025525"/>
        </p:xfrm>
        <a:graphic>
          <a:graphicData uri="http://schemas.openxmlformats.org/presentationml/2006/ole">
            <p:oleObj spid="_x0000_s2057" name="Формула" r:id="rId10" imgW="647640" imgH="431640" progId="Equation.3">
              <p:embed/>
            </p:oleObj>
          </a:graphicData>
        </a:graphic>
      </p:graphicFrame>
      <p:sp>
        <p:nvSpPr>
          <p:cNvPr id="6167" name="Rectangle 23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4250"/>
          </a:xfrm>
        </p:spPr>
        <p:txBody>
          <a:bodyPr/>
          <a:lstStyle/>
          <a:p>
            <a:pPr eaLnBrk="1" hangingPunct="1">
              <a:defRPr/>
            </a:pPr>
            <a:r>
              <a:rPr lang="tt-RU" sz="2000" b="1" smtClean="0">
                <a:solidFill>
                  <a:srgbClr val="00FF00"/>
                </a:solidFill>
              </a:rPr>
              <a:t>РЕШИТЕ ПРИМЕРЫ, ОСНОВЫВАЯСЬ НА СВОЙСТВА ЛОГАРИФМ</a:t>
            </a:r>
            <a:r>
              <a:rPr lang="ru-RU" sz="2000" b="1" smtClean="0">
                <a:solidFill>
                  <a:srgbClr val="00FF00"/>
                </a:solidFill>
              </a:rPr>
              <a:t>А</a:t>
            </a:r>
            <a:r>
              <a:rPr lang="tt-RU" sz="2000" b="1" smtClean="0">
                <a:solidFill>
                  <a:srgbClr val="00FF00"/>
                </a:solidFill>
              </a:rPr>
              <a:t>. ПРИ ОТВЕТЕ ПРОГОВОРИТЕ ЭТИ СВОЙСТВА</a:t>
            </a:r>
            <a:r>
              <a:rPr lang="ru-RU" sz="40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 b="1" smtClean="0">
                <a:solidFill>
                  <a:srgbClr val="00FF00"/>
                </a:solidFill>
              </a:rPr>
              <a:t>СВОЙСТВА  И ГРАФИК ЛОГАРИФМИЧЕСКОЙ ФУНКЦИИ. ПЕРЕЧИСЛИТЕ СВОЙСТВА ФУНКЦИЙ ПО ЗАДАННЫМ ГРАФИКАМ</a:t>
            </a:r>
            <a:r>
              <a:rPr lang="ru-RU" sz="4000" smtClean="0"/>
              <a:t> </a:t>
            </a:r>
          </a:p>
        </p:txBody>
      </p:sp>
      <p:sp>
        <p:nvSpPr>
          <p:cNvPr id="7179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307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rcRect/>
          <a:stretch>
            <a:fillRect/>
          </a:stretch>
        </p:blipFill>
        <p:spPr bwMode="auto">
          <a:xfrm>
            <a:off x="428625" y="1643063"/>
            <a:ext cx="7410450" cy="4652962"/>
          </a:xfrm>
          <a:prstGeom prst="rect">
            <a:avLst/>
          </a:prstGeom>
          <a:solidFill>
            <a:schemeClr val="bg2">
              <a:lumMod val="20000"/>
              <a:lumOff val="80000"/>
              <a:alpha val="86000"/>
            </a:schemeClr>
          </a:solidFill>
          <a:ln w="9525">
            <a:noFill/>
            <a:miter lim="800000"/>
            <a:headEnd/>
            <a:tailEnd/>
          </a:ln>
          <a:effectLst>
            <a:softEdge rad="12700"/>
          </a:effectLst>
        </p:spPr>
      </p:pic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6715125" y="4186238"/>
          <a:ext cx="1039813" cy="415925"/>
        </p:xfrm>
        <a:graphic>
          <a:graphicData uri="http://schemas.openxmlformats.org/presentationml/2006/ole">
            <p:oleObj spid="_x0000_s3074" name="Формула" r:id="rId4" imgW="507960" imgH="203040" progId="Equation.3">
              <p:embed/>
            </p:oleObj>
          </a:graphicData>
        </a:graphic>
      </p:graphicFrame>
      <p:graphicFrame>
        <p:nvGraphicFramePr>
          <p:cNvPr id="3075" name="Object 5"/>
          <p:cNvGraphicFramePr>
            <a:graphicFrameLocks noChangeAspect="1"/>
          </p:cNvGraphicFramePr>
          <p:nvPr/>
        </p:nvGraphicFramePr>
        <p:xfrm>
          <a:off x="6429375" y="2000250"/>
          <a:ext cx="1212850" cy="498475"/>
        </p:xfrm>
        <a:graphic>
          <a:graphicData uri="http://schemas.openxmlformats.org/presentationml/2006/ole">
            <p:oleObj spid="_x0000_s3075" name="Формула" r:id="rId5" imgW="711000" imgH="291960" progId="Equation.3">
              <p:embed/>
            </p:oleObj>
          </a:graphicData>
        </a:graphic>
      </p:graphicFrame>
      <p:graphicFrame>
        <p:nvGraphicFramePr>
          <p:cNvPr id="3076" name="Object 6"/>
          <p:cNvGraphicFramePr>
            <a:graphicFrameLocks noChangeAspect="1"/>
          </p:cNvGraphicFramePr>
          <p:nvPr/>
        </p:nvGraphicFramePr>
        <p:xfrm>
          <a:off x="4216400" y="3282950"/>
          <a:ext cx="711200" cy="292100"/>
        </p:xfrm>
        <a:graphic>
          <a:graphicData uri="http://schemas.openxmlformats.org/presentationml/2006/ole">
            <p:oleObj spid="_x0000_s3076" name="Формула" r:id="rId6" imgW="711000" imgH="291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0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13315" name="Содержимое 6"/>
          <p:cNvPicPr>
            <a:picLocks noGrp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58800" y="2133600"/>
            <a:ext cx="1925638" cy="1747838"/>
          </a:xfrm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2051050" y="5084763"/>
            <a:ext cx="5761038" cy="587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1">
                <a:solidFill>
                  <a:srgbClr val="000000"/>
                </a:solidFill>
                <a:latin typeface="Georgia" pitchFamily="18" charset="0"/>
              </a:rPr>
              <a:t>Ответ: №4</a:t>
            </a:r>
          </a:p>
        </p:txBody>
      </p:sp>
      <p:pic>
        <p:nvPicPr>
          <p:cNvPr id="13317" name="Рисунок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2133600"/>
            <a:ext cx="1928812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Содержимое 6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7313" y="2132013"/>
            <a:ext cx="2071687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Рисунок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91338" y="2133600"/>
            <a:ext cx="1928812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 b="1" smtClean="0">
                <a:solidFill>
                  <a:srgbClr val="00FF00"/>
                </a:solidFill>
              </a:rPr>
              <a:t>НА ОДНОМ ИЗ РИСУНКОВ ИЗОБРАЖЕН ГРАФИК ФУНКЦИИ У=</a:t>
            </a:r>
            <a:r>
              <a:rPr lang="en-US" sz="2400" b="1" smtClean="0">
                <a:solidFill>
                  <a:srgbClr val="00FF00"/>
                </a:solidFill>
              </a:rPr>
              <a:t>LOG</a:t>
            </a:r>
            <a:r>
              <a:rPr lang="en-US" sz="2400" b="1" baseline="-25000" smtClean="0">
                <a:solidFill>
                  <a:srgbClr val="00FF00"/>
                </a:solidFill>
              </a:rPr>
              <a:t>2</a:t>
            </a:r>
            <a:r>
              <a:rPr lang="ru-RU" sz="2400" b="1" smtClean="0">
                <a:solidFill>
                  <a:srgbClr val="00FF00"/>
                </a:solidFill>
              </a:rPr>
              <a:t>Х. УКАЖИТЕ НОМЕР ЭТОГО РИСУНКА. </a:t>
            </a:r>
            <a:r>
              <a:rPr lang="ru-RU" sz="2400" smtClean="0">
                <a:solidFill>
                  <a:srgbClr val="00FF00"/>
                </a:solidFill>
              </a:rPr>
              <a:t>(</a:t>
            </a:r>
            <a:r>
              <a:rPr lang="ru-RU" sz="1000" smtClean="0">
                <a:solidFill>
                  <a:srgbClr val="00FF00"/>
                </a:solidFill>
              </a:rPr>
              <a:t>ПРИМЕР ИЗ ДЕМОНСТРАЦИОННОГО ВАРИАНТА ЕГЭ – 2009)</a:t>
            </a:r>
            <a:r>
              <a:rPr lang="ru-RU" sz="4000" smtClean="0"/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049338" y="319088"/>
            <a:ext cx="7516812" cy="1246187"/>
          </a:xfrm>
        </p:spPr>
        <p:txBody>
          <a:bodyPr>
            <a:normAutofit/>
          </a:bodyPr>
          <a:lstStyle/>
          <a:p>
            <a:pPr marL="484188" eaLnBrk="1" hangingPunct="1">
              <a:buClr>
                <a:srgbClr val="990033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800" b="1" smtClean="0">
                <a:solidFill>
                  <a:srgbClr val="00FF00"/>
                </a:solidFill>
              </a:rPr>
              <a:t>СОВПАДАЮТ ЛИ ГРАФИКИ ФУНКЦИЙ?  ОТВЕТ ОБОСНУЙТЕ.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900113" y="1557338"/>
            <a:ext cx="7772400" cy="4530725"/>
          </a:xfrm>
        </p:spPr>
        <p:txBody>
          <a:bodyPr lIns="0" tIns="0" rIns="0" bIns="0"/>
          <a:lstStyle/>
          <a:p>
            <a:pPr eaLnBrk="1" hangingPunct="1">
              <a:defRPr/>
            </a:pPr>
            <a:endParaRPr lang="tt-RU" smtClean="0"/>
          </a:p>
          <a:p>
            <a:pPr eaLnBrk="1" hangingPunct="1">
              <a:defRPr/>
            </a:pPr>
            <a:endParaRPr lang="tt-RU" smtClean="0"/>
          </a:p>
          <a:p>
            <a:pPr eaLnBrk="1" hangingPunct="1">
              <a:defRPr/>
            </a:pPr>
            <a:endParaRPr lang="tt-RU" smtClean="0"/>
          </a:p>
          <a:p>
            <a:pPr eaLnBrk="1" hangingPunct="1">
              <a:buFontTx/>
              <a:buNone/>
              <a:defRPr/>
            </a:pPr>
            <a:r>
              <a:rPr lang="tt-RU" smtClean="0"/>
              <a:t>                                    </a:t>
            </a:r>
          </a:p>
          <a:p>
            <a:pPr eaLnBrk="1" hangingPunct="1">
              <a:defRPr/>
            </a:pPr>
            <a:endParaRPr lang="tt-RU" smtClean="0"/>
          </a:p>
          <a:p>
            <a:pPr eaLnBrk="1" hangingPunct="1">
              <a:buFontTx/>
              <a:buNone/>
              <a:defRPr/>
            </a:pPr>
            <a:r>
              <a:rPr lang="tt-RU" smtClean="0"/>
              <a:t>                        1. ДА.    2. НЕТ</a:t>
            </a:r>
            <a:endParaRPr lang="ru-RU" smtClean="0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2411413" y="4941888"/>
            <a:ext cx="3097212" cy="587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1">
                <a:solidFill>
                  <a:srgbClr val="000000"/>
                </a:solidFill>
                <a:latin typeface="Times New Roman" pitchFamily="18" charset="0"/>
              </a:rPr>
              <a:t>Ответ: 2. НЕТ</a:t>
            </a: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1643063" y="3143250"/>
          <a:ext cx="2020887" cy="530225"/>
        </p:xfrm>
        <a:graphic>
          <a:graphicData uri="http://schemas.openxmlformats.org/presentationml/2006/ole">
            <p:oleObj spid="_x0000_s4098" name="Формула" r:id="rId4" imgW="774360" imgH="203040" progId="Equation.3">
              <p:embed/>
            </p:oleObj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5429250" y="3143250"/>
          <a:ext cx="2262188" cy="542925"/>
        </p:xfrm>
        <a:graphic>
          <a:graphicData uri="http://schemas.openxmlformats.org/presentationml/2006/ole">
            <p:oleObj spid="_x0000_s4099" name="Формула" r:id="rId5" imgW="952200" imgH="228600" progId="Equation.3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88900"/>
            <a:ext cx="7772400" cy="1331913"/>
          </a:xfrm>
        </p:spPr>
        <p:txBody>
          <a:bodyPr>
            <a:normAutofit/>
          </a:bodyPr>
          <a:lstStyle/>
          <a:p>
            <a:pPr eaLnBrk="1" hangingPunct="1">
              <a:buClr>
                <a:srgbClr val="990033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800" b="1" i="1" smtClean="0">
                <a:solidFill>
                  <a:srgbClr val="00FF00"/>
                </a:solidFill>
              </a:rPr>
              <a:t>НАЙДИТЕ ОБЛАСТЬ ОПРЕДЕЛЕНИЯ ФУНКЦИИ  У</a:t>
            </a:r>
            <a:r>
              <a:rPr lang="en-US" sz="2800" b="1" i="1" smtClean="0">
                <a:solidFill>
                  <a:srgbClr val="00FF00"/>
                </a:solidFill>
                <a:latin typeface="SL_arial" pitchFamily="2" charset="0"/>
              </a:rPr>
              <a:t>= LOG</a:t>
            </a:r>
            <a:r>
              <a:rPr lang="en-US" sz="2800" b="1" i="1" baseline="-25000" smtClean="0">
                <a:solidFill>
                  <a:srgbClr val="00FF00"/>
                </a:solidFill>
                <a:latin typeface="SL_arial" pitchFamily="2" charset="0"/>
              </a:rPr>
              <a:t>2</a:t>
            </a:r>
            <a:r>
              <a:rPr lang="en-US" sz="2800" b="1" i="1" smtClean="0">
                <a:solidFill>
                  <a:srgbClr val="00FF00"/>
                </a:solidFill>
                <a:latin typeface="SL_arial" pitchFamily="2" charset="0"/>
              </a:rPr>
              <a:t>(5 – </a:t>
            </a:r>
            <a:r>
              <a:rPr lang="ru-RU" sz="2800" b="1" i="1" smtClean="0">
                <a:solidFill>
                  <a:srgbClr val="00FF00"/>
                </a:solidFill>
              </a:rPr>
              <a:t>3</a:t>
            </a:r>
            <a:r>
              <a:rPr lang="en-US" sz="2800" b="1" i="1" smtClean="0">
                <a:solidFill>
                  <a:srgbClr val="00FF00"/>
                </a:solidFill>
                <a:latin typeface="SL_arial" pitchFamily="2" charset="0"/>
              </a:rPr>
              <a:t>X)</a:t>
            </a:r>
            <a:r>
              <a:rPr lang="ar-SA" sz="2800" b="1" i="1" smtClean="0">
                <a:solidFill>
                  <a:srgbClr val="00FF00"/>
                </a:solidFill>
                <a:latin typeface="SL_arial" pitchFamily="2" charset="0"/>
              </a:rPr>
              <a:t>‏</a:t>
            </a:r>
            <a:endParaRPr lang="en-US" sz="2800" b="1" i="1" smtClean="0">
              <a:solidFill>
                <a:srgbClr val="00FF00"/>
              </a:solidFill>
              <a:latin typeface="SL_arial" pitchFamily="2" charset="0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908175" y="4581525"/>
            <a:ext cx="5761038" cy="587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2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3200" b="1">
                <a:solidFill>
                  <a:srgbClr val="000000"/>
                </a:solidFill>
                <a:latin typeface="Franklin Gothic Book" pitchFamily="34" charset="0"/>
              </a:rPr>
              <a:t>Ответ: №</a:t>
            </a:r>
            <a:r>
              <a:rPr lang="en-US" sz="3200" b="1">
                <a:solidFill>
                  <a:srgbClr val="000000"/>
                </a:solidFill>
                <a:latin typeface="Franklin Gothic Book" pitchFamily="34" charset="0"/>
              </a:rPr>
              <a:t>4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571500" y="2857500"/>
          <a:ext cx="1531938" cy="863600"/>
        </p:xfrm>
        <a:graphic>
          <a:graphicData uri="http://schemas.openxmlformats.org/presentationml/2006/ole">
            <p:oleObj spid="_x0000_s5122" name="Формула" r:id="rId4" imgW="698400" imgH="393480" progId="Equation.3">
              <p:embed/>
            </p:oleObj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2643188" y="2857500"/>
          <a:ext cx="1582737" cy="804863"/>
        </p:xfrm>
        <a:graphic>
          <a:graphicData uri="http://schemas.openxmlformats.org/presentationml/2006/ole">
            <p:oleObj spid="_x0000_s5123" name="Формула" r:id="rId5" imgW="774360" imgH="393480" progId="Equation.3">
              <p:embed/>
            </p:oleObj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4786313" y="2857500"/>
          <a:ext cx="1285875" cy="830263"/>
        </p:xfrm>
        <a:graphic>
          <a:graphicData uri="http://schemas.openxmlformats.org/presentationml/2006/ole">
            <p:oleObj spid="_x0000_s5124" name="Формула" r:id="rId6" imgW="609480" imgH="393480" progId="Equation.3">
              <p:embed/>
            </p:oleObj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6715125" y="2857500"/>
          <a:ext cx="1408113" cy="823913"/>
        </p:xfrm>
        <a:graphic>
          <a:graphicData uri="http://schemas.openxmlformats.org/presentationml/2006/ole">
            <p:oleObj spid="_x0000_s5125" name="Формула" r:id="rId7" imgW="672840" imgH="393480" progId="Equation.3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b="1" smtClean="0">
                <a:solidFill>
                  <a:srgbClr val="00FF00"/>
                </a:solidFill>
              </a:rPr>
              <a:t>ВЫЧИСЛИТЕ ЗНАЧЕНИЕ ВЫРАЖЕНИЯ:</a:t>
            </a:r>
            <a:r>
              <a:rPr lang="ru-RU" sz="3200" smtClean="0">
                <a:solidFill>
                  <a:srgbClr val="00FF00"/>
                </a:solidFill>
              </a:rPr>
              <a:t/>
            </a:r>
            <a:br>
              <a:rPr lang="ru-RU" sz="3200" smtClean="0">
                <a:solidFill>
                  <a:srgbClr val="00FF00"/>
                </a:solidFill>
              </a:rPr>
            </a:br>
            <a:r>
              <a:rPr lang="ru-RU" sz="1600" smtClean="0">
                <a:solidFill>
                  <a:srgbClr val="00FF00"/>
                </a:solidFill>
              </a:rPr>
              <a:t>(ПРИМЕР ИЗ ДЕМОНСТРАЦИОННОГО ВАРИАНТА ЕГЭ – 2009, часть В)</a:t>
            </a:r>
            <a:r>
              <a:rPr lang="ru-RU" smtClean="0"/>
              <a:t> </a:t>
            </a:r>
          </a:p>
        </p:txBody>
      </p:sp>
      <p:sp>
        <p:nvSpPr>
          <p:cNvPr id="15363" name="Содержимое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  <a:p>
            <a:pPr eaLnBrk="1" hangingPunct="1">
              <a:defRPr/>
            </a:pPr>
            <a:endParaRPr lang="ru-RU" smtClean="0"/>
          </a:p>
          <a:p>
            <a:pPr eaLnBrk="1" hangingPunct="1">
              <a:defRPr/>
            </a:pPr>
            <a:endParaRPr lang="ru-RU" smtClean="0"/>
          </a:p>
          <a:p>
            <a:pPr eaLnBrk="1" hangingPunct="1">
              <a:defRPr/>
            </a:pPr>
            <a:endParaRPr lang="ru-RU" smtClean="0"/>
          </a:p>
          <a:p>
            <a:pPr eaLnBrk="1" hangingPunct="1">
              <a:defRPr/>
            </a:pPr>
            <a:endParaRPr lang="ru-RU" smtClean="0"/>
          </a:p>
          <a:p>
            <a:pPr eaLnBrk="1" hangingPunct="1">
              <a:defRPr/>
            </a:pPr>
            <a:r>
              <a:rPr lang="ru-RU" u="sng" smtClean="0">
                <a:hlinkClick r:id="" action="ppaction://hlinkshowjump?jump=lastslide"/>
              </a:rPr>
              <a:t>Решение</a:t>
            </a:r>
            <a:r>
              <a:rPr lang="ru-RU" u="sng" smtClean="0">
                <a:hlinkClick r:id="" action="ppaction://hlinkshowjump?jump=nextslide"/>
              </a:rPr>
              <a:t>.</a:t>
            </a:r>
            <a:r>
              <a:rPr lang="ru-RU" smtClean="0">
                <a:hlinkClick r:id="" action="ppaction://hlinkshowjump?jump=nextslide"/>
              </a:rPr>
              <a:t> </a:t>
            </a:r>
            <a:endParaRPr lang="ru-RU" smtClean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1500188" y="2286000"/>
          <a:ext cx="5635625" cy="1428750"/>
        </p:xfrm>
        <a:graphic>
          <a:graphicData uri="http://schemas.openxmlformats.org/presentationml/2006/ole">
            <p:oleObj spid="_x0000_s6146" name="Формула" r:id="rId3" imgW="90144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1" name="Rectangle 57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260350"/>
          </a:xfrm>
        </p:spPr>
        <p:txBody>
          <a:bodyPr/>
          <a:lstStyle/>
          <a:p>
            <a:pPr algn="ctr" eaLnBrk="1" hangingPunct="1">
              <a:defRPr/>
            </a:pPr>
            <a:r>
              <a:rPr lang="tt-RU" sz="1400" b="1" smtClean="0">
                <a:solidFill>
                  <a:srgbClr val="00FF00"/>
                </a:solidFill>
              </a:rPr>
              <a:t>САМОСТОЯТЕЛЬНАЯ РАБОТА В ВИДЕ ТЕСТА </a:t>
            </a:r>
            <a:r>
              <a:rPr lang="ru-RU" sz="900" b="1" smtClean="0">
                <a:solidFill>
                  <a:srgbClr val="00FF00"/>
                </a:solidFill>
              </a:rPr>
              <a:t>(ПРИМЕРЫ ИЗ  ВАРИАНТОВ ЕГЭ)</a:t>
            </a:r>
            <a:r>
              <a:rPr lang="ru-RU" sz="4000" smtClean="0"/>
              <a:t> 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type="body" idx="1"/>
          </p:nvPr>
        </p:nvSpPr>
        <p:spPr>
          <a:xfrm>
            <a:off x="457200" y="476250"/>
            <a:ext cx="8229600" cy="63817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t-RU" sz="1600" smtClean="0"/>
              <a:t>1. Вычислите:                                                   1. Вычислите: </a:t>
            </a:r>
          </a:p>
          <a:p>
            <a:pPr algn="ctr" eaLnBrk="1" hangingPunct="1">
              <a:lnSpc>
                <a:spcPct val="90000"/>
              </a:lnSpc>
              <a:defRPr/>
            </a:pPr>
            <a:endParaRPr lang="tt-RU" sz="800" smtClean="0"/>
          </a:p>
          <a:p>
            <a:pPr algn="ctr" eaLnBrk="1" hangingPunct="1">
              <a:lnSpc>
                <a:spcPct val="90000"/>
              </a:lnSpc>
              <a:defRPr/>
            </a:pPr>
            <a:endParaRPr lang="tt-RU" sz="90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tt-RU" sz="1800" smtClean="0"/>
              <a:t>1)8  2)2   3)3   4)4                                            1)13   2)2    3)17    4)-169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t-RU" sz="1800" smtClean="0"/>
              <a:t>2.                                                               2.                                          </a:t>
            </a:r>
          </a:p>
          <a:p>
            <a:pPr algn="ctr" eaLnBrk="1" hangingPunct="1">
              <a:lnSpc>
                <a:spcPct val="90000"/>
              </a:lnSpc>
              <a:defRPr/>
            </a:pPr>
            <a:endParaRPr lang="tt-RU" sz="1800" smtClean="0"/>
          </a:p>
          <a:p>
            <a:pPr algn="ctr" eaLnBrk="1" hangingPunct="1">
              <a:lnSpc>
                <a:spcPct val="90000"/>
              </a:lnSpc>
              <a:defRPr/>
            </a:pPr>
            <a:endParaRPr lang="tt-RU" sz="80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tt-RU" sz="100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tt-RU" sz="100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tt-RU" sz="100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tt-RU" sz="1800" smtClean="0"/>
              <a:t>1)-6  2)6/49   3)6    4) а-49                                  1)-1    2)9      3)4      4)0,8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t-RU" sz="1800" smtClean="0"/>
              <a:t>3. Вычислите:                                          3.Вычислите: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tt-RU" sz="1800" smtClean="0"/>
              <a:t>1)13   2)9    3)22    4)5                                             1)17   2)4   3)14   4)23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tt-RU" sz="1800" smtClean="0"/>
              <a:t>4. Найдите область определения функции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t-RU" sz="1800" smtClean="0"/>
              <a:t>4.                                                               4.</a:t>
            </a:r>
          </a:p>
          <a:p>
            <a:pPr algn="ctr" eaLnBrk="1" hangingPunct="1">
              <a:lnSpc>
                <a:spcPct val="90000"/>
              </a:lnSpc>
              <a:defRPr/>
            </a:pPr>
            <a:endParaRPr lang="tt-RU" sz="2400" smtClean="0"/>
          </a:p>
          <a:p>
            <a:pPr algn="ctr" eaLnBrk="1" hangingPunct="1">
              <a:lnSpc>
                <a:spcPct val="90000"/>
              </a:lnSpc>
              <a:defRPr/>
            </a:pPr>
            <a:endParaRPr lang="tt-RU" sz="1800" smtClean="0"/>
          </a:p>
          <a:p>
            <a:pPr algn="ctr" eaLnBrk="1" hangingPunct="1">
              <a:lnSpc>
                <a:spcPct val="90000"/>
              </a:lnSpc>
              <a:defRPr/>
            </a:pPr>
            <a:endParaRPr lang="tt-RU" sz="180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tt-RU" sz="300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tt-RU" sz="1800" smtClean="0"/>
              <a:t>5. Вычислите:                                               5. Вычислите:</a:t>
            </a:r>
          </a:p>
          <a:p>
            <a:pPr algn="ctr" eaLnBrk="1" hangingPunct="1">
              <a:lnSpc>
                <a:spcPct val="90000"/>
              </a:lnSpc>
              <a:defRPr/>
            </a:pPr>
            <a:endParaRPr lang="tt-RU" sz="200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tt-RU" sz="2000" smtClean="0"/>
              <a:t>Составьте число из номеров правильных ответов. 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tt-RU" sz="2000" u="sng" smtClean="0">
                <a:hlinkClick r:id="rId4" action="ppaction://hlinksldjump"/>
              </a:rPr>
              <a:t>Проверим ответы.</a:t>
            </a:r>
            <a:endParaRPr lang="tt-RU" sz="2000" u="sng" smtClean="0"/>
          </a:p>
        </p:txBody>
      </p:sp>
      <p:sp>
        <p:nvSpPr>
          <p:cNvPr id="71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19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19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19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19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195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19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197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1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199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Arial" charset="0"/>
            </a:endParaRPr>
          </a:p>
        </p:txBody>
      </p:sp>
      <p:sp>
        <p:nvSpPr>
          <p:cNvPr id="720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0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02" name="Rectangle 8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2352675" algn="l"/>
              </a:tabLst>
            </a:pPr>
            <a:endParaRPr lang="ru-RU">
              <a:latin typeface="Arial" charset="0"/>
            </a:endParaRPr>
          </a:p>
        </p:txBody>
      </p:sp>
      <p:sp>
        <p:nvSpPr>
          <p:cNvPr id="7203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04" name="Rectangle 11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2352675" algn="l"/>
              </a:tabLst>
            </a:pPr>
            <a:endParaRPr lang="ru-RU">
              <a:latin typeface="Arial" charset="0"/>
            </a:endParaRPr>
          </a:p>
        </p:txBody>
      </p:sp>
      <p:sp>
        <p:nvSpPr>
          <p:cNvPr id="7205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06" name="Rectangle 14"/>
          <p:cNvSpPr>
            <a:spLocks noChangeArrowheads="1"/>
          </p:cNvSpPr>
          <p:nvPr/>
        </p:nvSpPr>
        <p:spPr bwMode="auto">
          <a:xfrm>
            <a:off x="0" y="657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2352675" algn="l"/>
              </a:tabLst>
            </a:pPr>
            <a:endParaRPr lang="ru-RU">
              <a:latin typeface="Arial" charset="0"/>
            </a:endParaRPr>
          </a:p>
        </p:txBody>
      </p:sp>
      <p:sp>
        <p:nvSpPr>
          <p:cNvPr id="7207" name="Rectangle 17"/>
          <p:cNvSpPr>
            <a:spLocks noChangeArrowheads="1"/>
          </p:cNvSpPr>
          <p:nvPr/>
        </p:nvSpPr>
        <p:spPr bwMode="auto">
          <a:xfrm>
            <a:off x="0" y="657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2352675" algn="l"/>
              </a:tabLst>
            </a:pPr>
            <a:endParaRPr lang="ru-RU">
              <a:latin typeface="Arial" charset="0"/>
            </a:endParaRPr>
          </a:p>
        </p:txBody>
      </p:sp>
      <p:sp>
        <p:nvSpPr>
          <p:cNvPr id="7208" name="Rectangle 19"/>
          <p:cNvSpPr>
            <a:spLocks noChangeArrowheads="1"/>
          </p:cNvSpPr>
          <p:nvPr/>
        </p:nvSpPr>
        <p:spPr bwMode="auto">
          <a:xfrm>
            <a:off x="0" y="0"/>
            <a:ext cx="914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09" name="Rectangle 20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2352675" algn="l"/>
              </a:tabLst>
            </a:pPr>
            <a:endParaRPr lang="ru-RU">
              <a:latin typeface="Arial" charset="0"/>
            </a:endParaRPr>
          </a:p>
        </p:txBody>
      </p:sp>
      <p:sp>
        <p:nvSpPr>
          <p:cNvPr id="7210" name="Rectangle 2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2352675" algn="l"/>
              </a:tabLst>
            </a:pPr>
            <a:endParaRPr lang="ru-RU">
              <a:latin typeface="Arial" charset="0"/>
            </a:endParaRPr>
          </a:p>
        </p:txBody>
      </p:sp>
      <p:sp>
        <p:nvSpPr>
          <p:cNvPr id="7211" name="Rectangle 25"/>
          <p:cNvSpPr>
            <a:spLocks noChangeArrowheads="1"/>
          </p:cNvSpPr>
          <p:nvPr/>
        </p:nvSpPr>
        <p:spPr bwMode="auto">
          <a:xfrm>
            <a:off x="0" y="0"/>
            <a:ext cx="914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12" name="Rectangle 26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2352675" algn="l"/>
              </a:tabLst>
            </a:pPr>
            <a:endParaRPr lang="ru-RU">
              <a:latin typeface="Arial" charset="0"/>
            </a:endParaRPr>
          </a:p>
        </p:txBody>
      </p:sp>
      <p:sp>
        <p:nvSpPr>
          <p:cNvPr id="7213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14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15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16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17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18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19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20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21" name="Rectangle 4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7222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onstantia" pitchFamily="18" charset="0"/>
            </a:endParaRP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642938" y="642938"/>
          <a:ext cx="2990850" cy="465137"/>
        </p:xfrm>
        <a:graphic>
          <a:graphicData uri="http://schemas.openxmlformats.org/presentationml/2006/ole">
            <p:oleObj spid="_x0000_s7170" name="Формула" r:id="rId5" imgW="1244520" imgH="215640" progId="Equation.3">
              <p:embed/>
            </p:oleObj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5643563" y="571500"/>
          <a:ext cx="2225675" cy="669925"/>
        </p:xfrm>
        <a:graphic>
          <a:graphicData uri="http://schemas.openxmlformats.org/presentationml/2006/ole">
            <p:oleObj spid="_x0000_s7171" name="Формула" r:id="rId6" imgW="1307880" imgH="393480" progId="Equation.3">
              <p:embed/>
            </p:oleObj>
          </a:graphicData>
        </a:graphic>
      </p:graphicFrame>
      <p:graphicFrame>
        <p:nvGraphicFramePr>
          <p:cNvPr id="7172" name="Object 5"/>
          <p:cNvGraphicFramePr>
            <a:graphicFrameLocks noChangeAspect="1"/>
          </p:cNvGraphicFramePr>
          <p:nvPr/>
        </p:nvGraphicFramePr>
        <p:xfrm>
          <a:off x="857250" y="1268413"/>
          <a:ext cx="3429000" cy="1235075"/>
        </p:xfrm>
        <a:graphic>
          <a:graphicData uri="http://schemas.openxmlformats.org/presentationml/2006/ole">
            <p:oleObj spid="_x0000_s7172" name="Формула" r:id="rId7" imgW="1625400" imgH="634680" progId="Equation.3">
              <p:embed/>
            </p:oleObj>
          </a:graphicData>
        </a:graphic>
      </p:graphicFrame>
      <p:graphicFrame>
        <p:nvGraphicFramePr>
          <p:cNvPr id="7173" name="Object 6"/>
          <p:cNvGraphicFramePr>
            <a:graphicFrameLocks noChangeAspect="1"/>
          </p:cNvGraphicFramePr>
          <p:nvPr/>
        </p:nvGraphicFramePr>
        <p:xfrm>
          <a:off x="5540375" y="1357313"/>
          <a:ext cx="3279775" cy="1214437"/>
        </p:xfrm>
        <a:graphic>
          <a:graphicData uri="http://schemas.openxmlformats.org/presentationml/2006/ole">
            <p:oleObj spid="_x0000_s7173" name="Формула" r:id="rId8" imgW="1701720" imgH="634680" progId="Equation.3">
              <p:embed/>
            </p:oleObj>
          </a:graphicData>
        </a:graphic>
      </p:graphicFrame>
      <p:graphicFrame>
        <p:nvGraphicFramePr>
          <p:cNvPr id="7174" name="Object 7"/>
          <p:cNvGraphicFramePr>
            <a:graphicFrameLocks noChangeAspect="1"/>
          </p:cNvGraphicFramePr>
          <p:nvPr/>
        </p:nvGraphicFramePr>
        <p:xfrm>
          <a:off x="2357438" y="2827338"/>
          <a:ext cx="1714500" cy="457200"/>
        </p:xfrm>
        <a:graphic>
          <a:graphicData uri="http://schemas.openxmlformats.org/presentationml/2006/ole">
            <p:oleObj spid="_x0000_s7174" name="Формула" r:id="rId9" imgW="761760" imgH="203040" progId="Equation.3">
              <p:embed/>
            </p:oleObj>
          </a:graphicData>
        </a:graphic>
      </p:graphicFrame>
      <p:graphicFrame>
        <p:nvGraphicFramePr>
          <p:cNvPr id="7175" name="Object 8"/>
          <p:cNvGraphicFramePr>
            <a:graphicFrameLocks noChangeAspect="1"/>
          </p:cNvGraphicFramePr>
          <p:nvPr/>
        </p:nvGraphicFramePr>
        <p:xfrm>
          <a:off x="6634163" y="2781300"/>
          <a:ext cx="1970087" cy="454025"/>
        </p:xfrm>
        <a:graphic>
          <a:graphicData uri="http://schemas.openxmlformats.org/presentationml/2006/ole">
            <p:oleObj spid="_x0000_s7175" name="Формула" r:id="rId10" imgW="761760" imgH="203040" progId="Equation.3">
              <p:embed/>
            </p:oleObj>
          </a:graphicData>
        </a:graphic>
      </p:graphicFrame>
      <p:graphicFrame>
        <p:nvGraphicFramePr>
          <p:cNvPr id="7176" name="Object 9"/>
          <p:cNvGraphicFramePr>
            <a:graphicFrameLocks noChangeAspect="1"/>
          </p:cNvGraphicFramePr>
          <p:nvPr/>
        </p:nvGraphicFramePr>
        <p:xfrm>
          <a:off x="928688" y="3749675"/>
          <a:ext cx="2095500" cy="471488"/>
        </p:xfrm>
        <a:graphic>
          <a:graphicData uri="http://schemas.openxmlformats.org/presentationml/2006/ole">
            <p:oleObj spid="_x0000_s7176" name="Формула" r:id="rId11" imgW="1015920" imgH="228600" progId="Equation.3">
              <p:embed/>
            </p:oleObj>
          </a:graphicData>
        </a:graphic>
      </p:graphicFrame>
      <p:graphicFrame>
        <p:nvGraphicFramePr>
          <p:cNvPr id="7177" name="Object 10"/>
          <p:cNvGraphicFramePr>
            <a:graphicFrameLocks noChangeAspect="1"/>
          </p:cNvGraphicFramePr>
          <p:nvPr/>
        </p:nvGraphicFramePr>
        <p:xfrm>
          <a:off x="5510213" y="3792538"/>
          <a:ext cx="2157412" cy="428625"/>
        </p:xfrm>
        <a:graphic>
          <a:graphicData uri="http://schemas.openxmlformats.org/presentationml/2006/ole">
            <p:oleObj spid="_x0000_s7177" name="Формула" r:id="rId12" imgW="1015920" imgH="228600" progId="Equation.3">
              <p:embed/>
            </p:oleObj>
          </a:graphicData>
        </a:graphic>
      </p:graphicFrame>
      <p:cxnSp>
        <p:nvCxnSpPr>
          <p:cNvPr id="69" name="Прямая соединительная линия 68"/>
          <p:cNvCxnSpPr/>
          <p:nvPr/>
        </p:nvCxnSpPr>
        <p:spPr>
          <a:xfrm rot="5400000">
            <a:off x="3001962" y="530225"/>
            <a:ext cx="2568576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7178" name="Object 11"/>
          <p:cNvGraphicFramePr>
            <a:graphicFrameLocks noChangeAspect="1"/>
          </p:cNvGraphicFramePr>
          <p:nvPr/>
        </p:nvGraphicFramePr>
        <p:xfrm>
          <a:off x="714375" y="5519738"/>
          <a:ext cx="2500313" cy="423862"/>
        </p:xfrm>
        <a:graphic>
          <a:graphicData uri="http://schemas.openxmlformats.org/presentationml/2006/ole">
            <p:oleObj spid="_x0000_s7178" name="Формула" r:id="rId13" imgW="1193760" imgH="228600" progId="Equation.3">
              <p:embed/>
            </p:oleObj>
          </a:graphicData>
        </a:graphic>
      </p:graphicFrame>
      <p:graphicFrame>
        <p:nvGraphicFramePr>
          <p:cNvPr id="7179" name="Object 12"/>
          <p:cNvGraphicFramePr>
            <a:graphicFrameLocks noChangeAspect="1"/>
          </p:cNvGraphicFramePr>
          <p:nvPr/>
        </p:nvGraphicFramePr>
        <p:xfrm>
          <a:off x="506413" y="4214813"/>
          <a:ext cx="1065212" cy="387350"/>
        </p:xfrm>
        <a:graphic>
          <a:graphicData uri="http://schemas.openxmlformats.org/presentationml/2006/ole">
            <p:oleObj spid="_x0000_s7179" name="Формула" r:id="rId14" imgW="558720" imgH="203040" progId="Equation.3">
              <p:embed/>
            </p:oleObj>
          </a:graphicData>
        </a:graphic>
      </p:graphicFrame>
      <p:graphicFrame>
        <p:nvGraphicFramePr>
          <p:cNvPr id="7180" name="Object 13"/>
          <p:cNvGraphicFramePr>
            <a:graphicFrameLocks noChangeAspect="1"/>
          </p:cNvGraphicFramePr>
          <p:nvPr/>
        </p:nvGraphicFramePr>
        <p:xfrm>
          <a:off x="428625" y="4500563"/>
          <a:ext cx="2571750" cy="458787"/>
        </p:xfrm>
        <a:graphic>
          <a:graphicData uri="http://schemas.openxmlformats.org/presentationml/2006/ole">
            <p:oleObj spid="_x0000_s7180" name="Формула" r:id="rId15" imgW="1155600" imgH="203040" progId="Equation.3">
              <p:embed/>
            </p:oleObj>
          </a:graphicData>
        </a:graphic>
      </p:graphicFrame>
      <p:graphicFrame>
        <p:nvGraphicFramePr>
          <p:cNvPr id="7181" name="Object 14"/>
          <p:cNvGraphicFramePr>
            <a:graphicFrameLocks noChangeAspect="1"/>
          </p:cNvGraphicFramePr>
          <p:nvPr/>
        </p:nvGraphicFramePr>
        <p:xfrm>
          <a:off x="428625" y="4857750"/>
          <a:ext cx="1366838" cy="428625"/>
        </p:xfrm>
        <a:graphic>
          <a:graphicData uri="http://schemas.openxmlformats.org/presentationml/2006/ole">
            <p:oleObj spid="_x0000_s7181" name="Формула" r:id="rId16" imgW="647640" imgH="203040" progId="Equation.3">
              <p:embed/>
            </p:oleObj>
          </a:graphicData>
        </a:graphic>
      </p:graphicFrame>
      <p:graphicFrame>
        <p:nvGraphicFramePr>
          <p:cNvPr id="7182" name="Object 15"/>
          <p:cNvGraphicFramePr>
            <a:graphicFrameLocks noChangeAspect="1"/>
          </p:cNvGraphicFramePr>
          <p:nvPr/>
        </p:nvGraphicFramePr>
        <p:xfrm>
          <a:off x="2286000" y="4857750"/>
          <a:ext cx="1016000" cy="387350"/>
        </p:xfrm>
        <a:graphic>
          <a:graphicData uri="http://schemas.openxmlformats.org/presentationml/2006/ole">
            <p:oleObj spid="_x0000_s7182" name="Формула" r:id="rId17" imgW="533160" imgH="203040" progId="Equation.3">
              <p:embed/>
            </p:oleObj>
          </a:graphicData>
        </a:graphic>
      </p:graphicFrame>
      <p:graphicFrame>
        <p:nvGraphicFramePr>
          <p:cNvPr id="7183" name="Object 16"/>
          <p:cNvGraphicFramePr>
            <a:graphicFrameLocks noChangeAspect="1"/>
          </p:cNvGraphicFramePr>
          <p:nvPr/>
        </p:nvGraphicFramePr>
        <p:xfrm>
          <a:off x="4786313" y="4143375"/>
          <a:ext cx="1065212" cy="387350"/>
        </p:xfrm>
        <a:graphic>
          <a:graphicData uri="http://schemas.openxmlformats.org/presentationml/2006/ole">
            <p:oleObj spid="_x0000_s7183" name="Формула" r:id="rId18" imgW="558720" imgH="203040" progId="Equation.3">
              <p:embed/>
            </p:oleObj>
          </a:graphicData>
        </a:graphic>
      </p:graphicFrame>
      <p:graphicFrame>
        <p:nvGraphicFramePr>
          <p:cNvPr id="7184" name="Object 17"/>
          <p:cNvGraphicFramePr>
            <a:graphicFrameLocks noChangeAspect="1"/>
          </p:cNvGraphicFramePr>
          <p:nvPr/>
        </p:nvGraphicFramePr>
        <p:xfrm>
          <a:off x="4714875" y="4429125"/>
          <a:ext cx="2379663" cy="458788"/>
        </p:xfrm>
        <a:graphic>
          <a:graphicData uri="http://schemas.openxmlformats.org/presentationml/2006/ole">
            <p:oleObj spid="_x0000_s7184" name="Формула" r:id="rId19" imgW="1054080" imgH="203040" progId="Equation.3">
              <p:embed/>
            </p:oleObj>
          </a:graphicData>
        </a:graphic>
      </p:graphicFrame>
      <p:graphicFrame>
        <p:nvGraphicFramePr>
          <p:cNvPr id="7185" name="Object 18"/>
          <p:cNvGraphicFramePr>
            <a:graphicFrameLocks noChangeAspect="1"/>
          </p:cNvGraphicFramePr>
          <p:nvPr/>
        </p:nvGraphicFramePr>
        <p:xfrm>
          <a:off x="4714875" y="4786313"/>
          <a:ext cx="2085975" cy="412750"/>
        </p:xfrm>
        <a:graphic>
          <a:graphicData uri="http://schemas.openxmlformats.org/presentationml/2006/ole">
            <p:oleObj spid="_x0000_s7185" name="Формула" r:id="rId20" imgW="1028520" imgH="203040" progId="Equation.3">
              <p:embed/>
            </p:oleObj>
          </a:graphicData>
        </a:graphic>
      </p:graphicFrame>
      <p:graphicFrame>
        <p:nvGraphicFramePr>
          <p:cNvPr id="7186" name="Object 19"/>
          <p:cNvGraphicFramePr>
            <a:graphicFrameLocks noChangeAspect="1"/>
          </p:cNvGraphicFramePr>
          <p:nvPr/>
        </p:nvGraphicFramePr>
        <p:xfrm>
          <a:off x="7750175" y="4899025"/>
          <a:ext cx="822325" cy="387350"/>
        </p:xfrm>
        <a:graphic>
          <a:graphicData uri="http://schemas.openxmlformats.org/presentationml/2006/ole">
            <p:oleObj spid="_x0000_s7186" name="Формула" r:id="rId21" imgW="431640" imgH="203040" progId="Equation.3">
              <p:embed/>
            </p:oleObj>
          </a:graphicData>
        </a:graphic>
      </p:graphicFrame>
      <p:cxnSp>
        <p:nvCxnSpPr>
          <p:cNvPr id="84" name="Прямая соединительная линия 83"/>
          <p:cNvCxnSpPr/>
          <p:nvPr/>
        </p:nvCxnSpPr>
        <p:spPr>
          <a:xfrm rot="5400000">
            <a:off x="3357562" y="3956051"/>
            <a:ext cx="1857375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7187" name="Object 20"/>
          <p:cNvGraphicFramePr>
            <a:graphicFrameLocks noChangeAspect="1"/>
          </p:cNvGraphicFramePr>
          <p:nvPr/>
        </p:nvGraphicFramePr>
        <p:xfrm>
          <a:off x="4857750" y="5429250"/>
          <a:ext cx="2338388" cy="500063"/>
        </p:xfrm>
        <a:graphic>
          <a:graphicData uri="http://schemas.openxmlformats.org/presentationml/2006/ole">
            <p:oleObj spid="_x0000_s7187" name="Формула" r:id="rId22" imgW="118080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4000" b="1" smtClean="0">
                <a:solidFill>
                  <a:srgbClr val="00FF00"/>
                </a:solidFill>
              </a:rPr>
              <a:t>ДЖОН НЕПЕР</a:t>
            </a:r>
            <a:r>
              <a:rPr lang="en-US" sz="4000" smtClean="0">
                <a:solidFill>
                  <a:srgbClr val="00FF00"/>
                </a:solidFill>
              </a:rPr>
              <a:t/>
            </a:r>
            <a:br>
              <a:rPr lang="en-US" sz="4000" smtClean="0">
                <a:solidFill>
                  <a:srgbClr val="00FF00"/>
                </a:solidFill>
              </a:rPr>
            </a:br>
            <a:r>
              <a:rPr lang="ru-RU" sz="4000" smtClean="0">
                <a:solidFill>
                  <a:srgbClr val="00FF00"/>
                </a:solidFill>
              </a:rPr>
              <a:t>(1550-1617)</a:t>
            </a:r>
            <a:r>
              <a:rPr lang="ru-RU" sz="4000" smtClean="0"/>
              <a:t> 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idx="4294967295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>
              <a:defRPr/>
            </a:pPr>
            <a:r>
              <a:rPr lang="en-US" sz="2500" b="1" dirty="0" smtClean="0"/>
              <a:t> </a:t>
            </a:r>
            <a:r>
              <a:rPr lang="ru-RU" sz="2800" b="1" dirty="0" smtClean="0"/>
              <a:t>Шотландский математик – </a:t>
            </a:r>
            <a:endParaRPr lang="en-US" sz="2800" b="1" dirty="0" smtClean="0"/>
          </a:p>
          <a:p>
            <a:pPr eaLnBrk="1" hangingPunct="1">
              <a:buFontTx/>
              <a:buNone/>
              <a:defRPr/>
            </a:pPr>
            <a:r>
              <a:rPr lang="ru-RU" sz="2800" b="1" dirty="0" smtClean="0"/>
              <a:t>изобретатель логарифмов.  </a:t>
            </a:r>
            <a:endParaRPr lang="en-US" sz="2800" b="1" dirty="0" smtClean="0"/>
          </a:p>
          <a:p>
            <a:pPr eaLnBrk="1" hangingPunct="1">
              <a:buFontTx/>
              <a:buNone/>
              <a:defRPr/>
            </a:pPr>
            <a:r>
              <a:rPr lang="ru-RU" sz="2800" b="1" dirty="0" smtClean="0"/>
              <a:t>В 1590-х годах пришел к идее </a:t>
            </a:r>
            <a:endParaRPr lang="en-US" sz="2800" b="1" dirty="0" smtClean="0"/>
          </a:p>
          <a:p>
            <a:pPr eaLnBrk="1" hangingPunct="1">
              <a:buFontTx/>
              <a:buNone/>
              <a:defRPr/>
            </a:pPr>
            <a:r>
              <a:rPr lang="ru-RU" sz="2800" b="1" dirty="0" smtClean="0"/>
              <a:t>логарифмических вычислений    </a:t>
            </a:r>
            <a:endParaRPr lang="en-US" sz="2800" b="1" dirty="0" smtClean="0"/>
          </a:p>
          <a:p>
            <a:pPr eaLnBrk="1" hangingPunct="1">
              <a:buFontTx/>
              <a:buNone/>
              <a:defRPr/>
            </a:pPr>
            <a:r>
              <a:rPr lang="ru-RU" sz="2800" b="1" dirty="0" smtClean="0"/>
              <a:t>и составил первые таблицы </a:t>
            </a:r>
            <a:endParaRPr lang="en-US" sz="2800" b="1" dirty="0" smtClean="0"/>
          </a:p>
          <a:p>
            <a:pPr eaLnBrk="1" hangingPunct="1">
              <a:buFontTx/>
              <a:buNone/>
              <a:defRPr/>
            </a:pPr>
            <a:r>
              <a:rPr lang="ru-RU" sz="2800" b="1" dirty="0" smtClean="0"/>
              <a:t>логарифмов, однако свой знаменитый </a:t>
            </a:r>
            <a:endParaRPr lang="en-US" sz="2800" b="1" dirty="0" smtClean="0"/>
          </a:p>
          <a:p>
            <a:pPr eaLnBrk="1" hangingPunct="1">
              <a:buFontTx/>
              <a:buNone/>
              <a:defRPr/>
            </a:pPr>
            <a:r>
              <a:rPr lang="ru-RU" sz="2800" b="1" dirty="0" smtClean="0"/>
              <a:t>“Описание удивительных таблиц логарифмов” опубликовал лишь в 1614 году.</a:t>
            </a:r>
            <a:endParaRPr lang="ru-RU" sz="2800" dirty="0" smtClean="0"/>
          </a:p>
          <a:p>
            <a:pPr eaLnBrk="1" hangingPunct="1">
              <a:defRPr/>
            </a:pPr>
            <a:r>
              <a:rPr lang="ru-RU" sz="2800" b="1" dirty="0" smtClean="0"/>
              <a:t>Ему принадлежит определение логарифмов, объяснение их свойств, таблицы логарифмов синусов, косинусов, тангенсов и приложения логарифмов в сферической тригонометрии.</a:t>
            </a:r>
            <a:endParaRPr lang="ru-RU" sz="2800" dirty="0" smtClean="0"/>
          </a:p>
          <a:p>
            <a:pPr marL="341313" indent="-341313" eaLnBrk="1" hangingPunct="1">
              <a:lnSpc>
                <a:spcPct val="80000"/>
              </a:lnSpc>
              <a:spcBef>
                <a:spcPts val="400"/>
              </a:spcBef>
              <a:buClr>
                <a:srgbClr val="B2B2B2"/>
              </a:buClr>
              <a:buSzPct val="90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US" sz="2500" b="1" dirty="0" smtClean="0"/>
              <a:t>     </a:t>
            </a:r>
          </a:p>
          <a:p>
            <a:pPr marL="341313" indent="-341313" eaLnBrk="1" hangingPunct="1">
              <a:lnSpc>
                <a:spcPct val="80000"/>
              </a:lnSpc>
              <a:buClr>
                <a:srgbClr val="FEB80A"/>
              </a:buClr>
              <a:buFont typeface="Wingdings 2" pitchFamily="18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ru-RU" sz="2500" dirty="0" smtClean="0"/>
          </a:p>
        </p:txBody>
      </p:sp>
      <p:pic>
        <p:nvPicPr>
          <p:cNvPr id="14340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80"/>
              </a:clrFrom>
              <a:clrTo>
                <a:srgbClr val="00008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76938" y="527050"/>
            <a:ext cx="252412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00FF00"/>
                </a:solidFill>
              </a:rPr>
              <a:t>ПАЛОЧКИ НЕПЕРА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b="1" smtClean="0"/>
              <a:t>    НЕПЕР ПРЕДЛОЖИЛ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b="1" smtClean="0"/>
              <a:t>В 1617 ГОДУ ДРУГОЙ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b="1" smtClean="0"/>
              <a:t>(НЕ ЛОГАРИФМИЧЕСКИЙ)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b="1" smtClean="0"/>
              <a:t>СПОСОБ ПЕРЕМНОЖЕНИЯ ЧИСЕЛ.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b="1" smtClean="0"/>
              <a:t>ИНСТРУМЕНТ, ПОЛУЧИВШИЙ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b="1" smtClean="0"/>
              <a:t>НАЗВАНИЕ </a:t>
            </a:r>
            <a:r>
              <a:rPr lang="ru-RU" sz="2000" b="1" i="1" smtClean="0"/>
              <a:t>ПАЛОЧКИ (ИЛИ КОСТЯШКИ) НЕПЕРА</a:t>
            </a:r>
            <a:r>
              <a:rPr lang="ru-RU" sz="2000" b="1" smtClean="0"/>
              <a:t>,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b="1" smtClean="0"/>
              <a:t>СОСТОЯЛ ИЗ ТОНКИХ ПЛАСТИН, ИЛИ БЛОКОВ. КАЖДАЯ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b="1" smtClean="0"/>
              <a:t>СТОРОНА БЛОКА НЕСЕТ ЧИСЛА, ОБРАЗУЮЩИЕ 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b="1" smtClean="0"/>
              <a:t>МАТЕМАТИЧЕСКУЮ  ПРОГРЕССИЮ. МАНИПУЛЯЦИИ С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b="1" smtClean="0"/>
              <a:t>БЛОКАМИ ПОЗВОЛЯЮТ ИЗВЛЕКАТЬ КВАДРАТНЫЕ И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b="1" smtClean="0"/>
              <a:t>КУБИЧЕСКИЕ КОРНИ, А ТАКЖЕ УМНОЖАТЬ И ДЕЛИТЬ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000" b="1" smtClean="0"/>
              <a:t>БОЛЬШИЕ ЧИСЛА. </a:t>
            </a:r>
            <a:br>
              <a:rPr lang="ru-RU" sz="2000" b="1" smtClean="0"/>
            </a:br>
            <a:r>
              <a:rPr lang="ru-RU" sz="1600" smtClean="0"/>
              <a:t> </a:t>
            </a:r>
          </a:p>
        </p:txBody>
      </p:sp>
      <p:pic>
        <p:nvPicPr>
          <p:cNvPr id="15364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clrChange>
              <a:clrFrom>
                <a:srgbClr val="000080"/>
              </a:clrFrom>
              <a:clrTo>
                <a:srgbClr val="00008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357813" y="1285875"/>
            <a:ext cx="3286125" cy="21351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00FF00"/>
                </a:solidFill>
              </a:rPr>
              <a:t>ЛОГАРИФМИЧЕСКАЯ ЛИНЕЙКА</a:t>
            </a:r>
            <a:r>
              <a:rPr lang="ru-RU" sz="4000" smtClean="0"/>
              <a:t> </a:t>
            </a:r>
          </a:p>
        </p:txBody>
      </p:sp>
      <p:sp>
        <p:nvSpPr>
          <p:cNvPr id="20483" name="Содержимое 2"/>
          <p:cNvSpPr>
            <a:spLocks noGrp="1"/>
          </p:cNvSpPr>
          <p:nvPr>
            <p:ph type="body" idx="1"/>
          </p:nvPr>
        </p:nvSpPr>
        <p:spPr>
          <a:xfrm>
            <a:off x="468313" y="1500188"/>
            <a:ext cx="8229600" cy="453072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1800" b="1" dirty="0" smtClean="0"/>
              <a:t>В 1614 году шотландский математик Джон Непер изобрел таблицы логарифмов. Принцип их заключался в том, что каждому числу соответствует свое специальное число - логарифм. </a:t>
            </a:r>
            <a:endParaRPr lang="en-US" sz="1800" b="1" dirty="0" smtClean="0"/>
          </a:p>
          <a:p>
            <a:pPr eaLnBrk="1" hangingPunct="1">
              <a:buFontTx/>
              <a:buNone/>
              <a:defRPr/>
            </a:pPr>
            <a:r>
              <a:rPr lang="ru-RU" sz="1800" b="1" dirty="0" smtClean="0"/>
              <a:t>Логарифмы очень упрощают  деление и умножение. </a:t>
            </a:r>
            <a:endParaRPr lang="en-US" sz="1800" b="1" dirty="0" smtClean="0"/>
          </a:p>
          <a:p>
            <a:pPr eaLnBrk="1" hangingPunct="1">
              <a:buFontTx/>
              <a:buNone/>
              <a:defRPr/>
            </a:pPr>
            <a:r>
              <a:rPr lang="ru-RU" sz="1800" b="1" dirty="0" smtClean="0"/>
              <a:t>Например, для умножения двух чисел складывают их логарифмы</a:t>
            </a:r>
            <a:r>
              <a:rPr lang="en-US" sz="1800" b="1" dirty="0" smtClean="0"/>
              <a:t>,</a:t>
            </a:r>
            <a:r>
              <a:rPr lang="ru-RU" sz="1800" b="1" dirty="0" smtClean="0"/>
              <a:t> результат находят в таблице логарифмов.</a:t>
            </a:r>
            <a:endParaRPr lang="en-US" sz="1800" b="1" dirty="0" smtClean="0"/>
          </a:p>
          <a:p>
            <a:pPr eaLnBrk="1" hangingPunct="1">
              <a:buFontTx/>
              <a:buNone/>
              <a:defRPr/>
            </a:pPr>
            <a:r>
              <a:rPr lang="ru-RU" sz="1800" b="1" dirty="0" smtClean="0"/>
              <a:t>В дальнейшем им была изобретена логарифмическая </a:t>
            </a:r>
            <a:endParaRPr lang="en-US" sz="1800" b="1" dirty="0" smtClean="0"/>
          </a:p>
          <a:p>
            <a:pPr eaLnBrk="1" hangingPunct="1">
              <a:buFontTx/>
              <a:buNone/>
              <a:defRPr/>
            </a:pPr>
            <a:r>
              <a:rPr lang="ru-RU" sz="1800" b="1" dirty="0" smtClean="0"/>
              <a:t>линейка, </a:t>
            </a:r>
            <a:r>
              <a:rPr lang="en-US" sz="1800" b="1" dirty="0" smtClean="0"/>
              <a:t> </a:t>
            </a:r>
            <a:r>
              <a:rPr lang="ru-RU" sz="1800" b="1" dirty="0" smtClean="0"/>
              <a:t>которой пользовались до 70-х годов нашего века. </a:t>
            </a:r>
          </a:p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5300663"/>
            <a:ext cx="6357937" cy="1397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38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72438" y="714375"/>
            <a:ext cx="857250" cy="5921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/>
              <a:t>Домашнее задание. «Логарифмы в ЕГЭ» (решить примеры из вариантов ЕГЭ -</a:t>
            </a:r>
            <a:r>
              <a:rPr lang="ru-RU" b="1" dirty="0" smtClean="0"/>
              <a:t>2012)</a:t>
            </a:r>
            <a:endParaRPr lang="ru-RU" b="1" dirty="0" smtClean="0"/>
          </a:p>
          <a:p>
            <a:pPr eaLnBrk="1" hangingPunct="1">
              <a:defRPr/>
            </a:pPr>
            <a:r>
              <a:rPr lang="ru-RU" b="1" dirty="0" smtClean="0"/>
              <a:t>Итоги урока.</a:t>
            </a:r>
            <a:endParaRPr lang="en-US" b="1" dirty="0" smtClean="0"/>
          </a:p>
          <a:p>
            <a:pPr eaLnBrk="1" hangingPunct="1">
              <a:buFontTx/>
              <a:buNone/>
              <a:defRPr/>
            </a:pPr>
            <a:endParaRPr lang="en-US" b="1" dirty="0" smtClean="0"/>
          </a:p>
          <a:p>
            <a:pPr eaLnBrk="1" hangingPunct="1">
              <a:buFontTx/>
              <a:buNone/>
              <a:defRPr/>
            </a:pPr>
            <a:endParaRPr lang="en-US" b="1" dirty="0" smtClean="0"/>
          </a:p>
          <a:p>
            <a:pPr algn="ctr" eaLnBrk="1" hangingPunct="1">
              <a:buFontTx/>
              <a:buNone/>
              <a:defRPr/>
            </a:pPr>
            <a:r>
              <a:rPr lang="ru-RU" b="1" dirty="0" smtClean="0"/>
              <a:t>Спасибо за урок!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00FF00"/>
                </a:solidFill>
              </a:rPr>
              <a:t>ПРАВИЛЬНЫЕ ОТВЕТЫ</a:t>
            </a:r>
            <a:r>
              <a:rPr lang="ru-RU" smtClean="0"/>
              <a:t> </a:t>
            </a:r>
          </a:p>
        </p:txBody>
      </p:sp>
      <p:sp>
        <p:nvSpPr>
          <p:cNvPr id="21507" name="Содержимо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tt-RU" smtClean="0"/>
              <a:t>Вариант 1:          </a:t>
            </a:r>
            <a:r>
              <a:rPr lang="tt-RU" u="sng" smtClean="0"/>
              <a:t>43420</a:t>
            </a:r>
          </a:p>
          <a:p>
            <a:pPr eaLnBrk="1" hangingPunct="1">
              <a:buFontTx/>
              <a:buNone/>
              <a:defRPr/>
            </a:pPr>
            <a:r>
              <a:rPr lang="tt-RU" smtClean="0"/>
              <a:t>Вариант 2:             </a:t>
            </a:r>
            <a:r>
              <a:rPr lang="tt-RU" u="sng" smtClean="0"/>
              <a:t>22221</a:t>
            </a:r>
          </a:p>
          <a:p>
            <a:pPr algn="ctr" eaLnBrk="1" hangingPunct="1">
              <a:defRPr/>
            </a:pPr>
            <a:r>
              <a:rPr lang="tt-RU" u="sng" smtClean="0">
                <a:hlinkClick r:id="" action="ppaction://hlinkshowjump?jump=lastslideviewed"/>
              </a:rPr>
              <a:t>Выставление оценок за самостоятельную работу</a:t>
            </a:r>
          </a:p>
          <a:p>
            <a:pPr algn="ctr" eaLnBrk="1" hangingPunct="1">
              <a:buFontTx/>
              <a:buNone/>
              <a:defRPr/>
            </a:pPr>
            <a:r>
              <a:rPr lang="ru-RU" b="1" u="sng" smtClean="0">
                <a:solidFill>
                  <a:srgbClr val="00FF00"/>
                </a:solidFill>
                <a:latin typeface="Arial Unicode MS" pitchFamily="34" charset="-128"/>
                <a:hlinkClick r:id="rId2" action="ppaction://hlinksldjump"/>
              </a:rPr>
              <a:t>МОЛОДЦЫ</a:t>
            </a:r>
            <a:endParaRPr lang="ru-RU" b="1" u="sng" smtClean="0">
              <a:solidFill>
                <a:srgbClr val="00FF00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Заголовок 1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22531" name="Содержимое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  <a:p>
            <a:pPr eaLnBrk="1" hangingPunct="1">
              <a:defRPr/>
            </a:pPr>
            <a:endParaRPr lang="ru-RU" smtClean="0"/>
          </a:p>
          <a:p>
            <a:pPr eaLnBrk="1" hangingPunct="1">
              <a:defRPr/>
            </a:pPr>
            <a:endParaRPr lang="ru-RU" smtClean="0"/>
          </a:p>
          <a:p>
            <a:pPr eaLnBrk="1" hangingPunct="1">
              <a:defRPr/>
            </a:pPr>
            <a:endParaRPr lang="ru-RU" smtClean="0"/>
          </a:p>
          <a:p>
            <a:pPr eaLnBrk="1" hangingPunct="1">
              <a:defRPr/>
            </a:pPr>
            <a:endParaRPr lang="ru-RU" smtClean="0"/>
          </a:p>
          <a:p>
            <a:pPr eaLnBrk="1" hangingPunct="1">
              <a:defRPr/>
            </a:pPr>
            <a:endParaRPr lang="ru-RU" smtClean="0"/>
          </a:p>
          <a:p>
            <a:pPr eaLnBrk="1" hangingPunct="1">
              <a:defRPr/>
            </a:pPr>
            <a:endParaRPr lang="ru-RU" smtClean="0"/>
          </a:p>
          <a:p>
            <a:pPr eaLnBrk="1" hangingPunct="1">
              <a:defRPr/>
            </a:pPr>
            <a:endParaRPr lang="ru-RU" smtClean="0"/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785813" y="2000250"/>
          <a:ext cx="2763837" cy="614363"/>
        </p:xfrm>
        <a:graphic>
          <a:graphicData uri="http://schemas.openxmlformats.org/presentationml/2006/ole">
            <p:oleObj spid="_x0000_s8194" name="Формула" r:id="rId3" imgW="1028520" imgH="228600" progId="Equation.3">
              <p:embed/>
            </p:oleObj>
          </a:graphicData>
        </a:graphic>
      </p:graphicFrame>
      <p:graphicFrame>
        <p:nvGraphicFramePr>
          <p:cNvPr id="8195" name="Object 8"/>
          <p:cNvGraphicFramePr>
            <a:graphicFrameLocks noChangeAspect="1"/>
          </p:cNvGraphicFramePr>
          <p:nvPr/>
        </p:nvGraphicFramePr>
        <p:xfrm>
          <a:off x="3643313" y="1928813"/>
          <a:ext cx="4443412" cy="704850"/>
        </p:xfrm>
        <a:graphic>
          <a:graphicData uri="http://schemas.openxmlformats.org/presentationml/2006/ole">
            <p:oleObj spid="_x0000_s8195" name="Формула" r:id="rId4" imgW="1600200" imgH="253800" progId="Equation.3">
              <p:embed/>
            </p:oleObj>
          </a:graphicData>
        </a:graphic>
      </p:graphicFrame>
      <p:graphicFrame>
        <p:nvGraphicFramePr>
          <p:cNvPr id="8196" name="Object 9"/>
          <p:cNvGraphicFramePr>
            <a:graphicFrameLocks noChangeAspect="1"/>
          </p:cNvGraphicFramePr>
          <p:nvPr/>
        </p:nvGraphicFramePr>
        <p:xfrm>
          <a:off x="857250" y="3000375"/>
          <a:ext cx="2106613" cy="517525"/>
        </p:xfrm>
        <a:graphic>
          <a:graphicData uri="http://schemas.openxmlformats.org/presentationml/2006/ole">
            <p:oleObj spid="_x0000_s8196" name="Формула" r:id="rId5" imgW="723600" imgH="177480" progId="Equation.3">
              <p:embed/>
            </p:oleObj>
          </a:graphicData>
        </a:graphic>
      </p:graphicFrame>
      <p:sp>
        <p:nvSpPr>
          <p:cNvPr id="12" name="Выноска со стрелкой влево 11">
            <a:hlinkClick r:id="rId6" action="ppaction://hlinksldjump"/>
          </p:cNvPr>
          <p:cNvSpPr/>
          <p:nvPr/>
        </p:nvSpPr>
        <p:spPr>
          <a:xfrm>
            <a:off x="1928813" y="4071938"/>
            <a:ext cx="1071562" cy="714375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101</TotalTime>
  <Words>472</Words>
  <Application>Microsoft Office PowerPoint</Application>
  <PresentationFormat>Экран (4:3)</PresentationFormat>
  <Paragraphs>102</Paragraphs>
  <Slides>16</Slides>
  <Notes>4</Notes>
  <HiddenSlides>2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Океан</vt:lpstr>
      <vt:lpstr>Формула</vt:lpstr>
      <vt:lpstr>Логарифмы. Логарифмическая функция</vt:lpstr>
      <vt:lpstr>Применение свойств логарифмов. Свойства и график логарифмической функции.   Решение примеров из вариантов единого государственного экзамена.   Тест.   Немного истории. Джон Непер и Логарифмы </vt:lpstr>
      <vt:lpstr>Слайд 3</vt:lpstr>
      <vt:lpstr>РЕШИТЕ ПРИМЕРЫ, ОСНОВЫВАЯСЬ НА СВОЙСТВА ЛОГАРИФМА. ПРИ ОТВЕТЕ ПРОГОВОРИТЕ ЭТИ СВОЙСТВА </vt:lpstr>
      <vt:lpstr>СВОЙСТВА  И ГРАФИК ЛОГАРИФМИЧЕСКОЙ ФУНКЦИИ. ПЕРЕЧИСЛИТЕ СВОЙСТВА ФУНКЦИЙ ПО ЗАДАННЫМ ГРАФИКАМ </vt:lpstr>
      <vt:lpstr>НА ОДНОМ ИЗ РИСУНКОВ ИЗОБРАЖЕН ГРАФИК ФУНКЦИИ У=LOG2Х. УКАЖИТЕ НОМЕР ЭТОГО РИСУНКА. (ПРИМЕР ИЗ ДЕМОНСТРАЦИОННОГО ВАРИАНТА ЕГЭ – 2009) </vt:lpstr>
      <vt:lpstr>СОВПАДАЮТ ЛИ ГРАФИКИ ФУНКЦИЙ?  ОТВЕТ ОБОСНУЙТЕ.</vt:lpstr>
      <vt:lpstr>НАЙДИТЕ ОБЛАСТЬ ОПРЕДЕЛЕНИЯ ФУНКЦИИ  У= LOG2(5 – 3X)‏</vt:lpstr>
      <vt:lpstr>ВЫЧИСЛИТЕ ЗНАЧЕНИЕ ВЫРАЖЕНИЯ: (ПРИМЕР ИЗ ДЕМОНСТРАЦИОННОГО ВАРИАНТА ЕГЭ – 2009, часть В) </vt:lpstr>
      <vt:lpstr>САМОСТОЯТЕЛЬНАЯ РАБОТА В ВИДЕ ТЕСТА (ПРИМЕРЫ ИЗ  ВАРИАНТОВ ЕГЭ) </vt:lpstr>
      <vt:lpstr>ДЖОН НЕПЕР (1550-1617) </vt:lpstr>
      <vt:lpstr>ПАЛОЧКИ НЕПЕРА</vt:lpstr>
      <vt:lpstr>ЛОГАРИФМИЧЕСКАЯ ЛИНЕЙКА </vt:lpstr>
      <vt:lpstr>Слайд 14</vt:lpstr>
      <vt:lpstr>ПРАВИЛЬНЫЕ ОТВЕТЫ </vt:lpstr>
      <vt:lpstr>Слайд 16</vt:lpstr>
    </vt:vector>
  </TitlesOfParts>
  <Company>школа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Хафизова</dc:creator>
  <cp:lastModifiedBy>User</cp:lastModifiedBy>
  <cp:revision>13</cp:revision>
  <dcterms:created xsi:type="dcterms:W3CDTF">2009-01-14T06:51:02Z</dcterms:created>
  <dcterms:modified xsi:type="dcterms:W3CDTF">2012-03-22T09:38:33Z</dcterms:modified>
</cp:coreProperties>
</file>