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49EF-621B-4E9B-BC1F-09E91FE69352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CED4F-3BE1-49A2-AB8A-98D5FAEDE4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49EF-621B-4E9B-BC1F-09E91FE69352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CED4F-3BE1-49A2-AB8A-98D5FAEDE4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49EF-621B-4E9B-BC1F-09E91FE69352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CED4F-3BE1-49A2-AB8A-98D5FAEDE4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49EF-621B-4E9B-BC1F-09E91FE69352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CED4F-3BE1-49A2-AB8A-98D5FAEDE4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49EF-621B-4E9B-BC1F-09E91FE69352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CED4F-3BE1-49A2-AB8A-98D5FAEDE4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49EF-621B-4E9B-BC1F-09E91FE69352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CED4F-3BE1-49A2-AB8A-98D5FAEDE4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49EF-621B-4E9B-BC1F-09E91FE69352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CED4F-3BE1-49A2-AB8A-98D5FAEDE4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49EF-621B-4E9B-BC1F-09E91FE69352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CED4F-3BE1-49A2-AB8A-98D5FAEDE4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49EF-621B-4E9B-BC1F-09E91FE69352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CED4F-3BE1-49A2-AB8A-98D5FAEDE4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49EF-621B-4E9B-BC1F-09E91FE69352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CED4F-3BE1-49A2-AB8A-98D5FAEDE4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49EF-621B-4E9B-BC1F-09E91FE69352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CED4F-3BE1-49A2-AB8A-98D5FAEDE4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149EF-621B-4E9B-BC1F-09E91FE69352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CED4F-3BE1-49A2-AB8A-98D5FAEDE49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2852"/>
            <a:ext cx="7772400" cy="1857388"/>
          </a:xfrm>
        </p:spPr>
        <p:txBody>
          <a:bodyPr>
            <a:noAutofit/>
          </a:bodyPr>
          <a:lstStyle/>
          <a:p>
            <a:r>
              <a:rPr lang="ru-RU" sz="3600" dirty="0" smtClean="0"/>
              <a:t>Профессия архитектор : от первых зодчих до выдающихся архитекторов современности.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214554"/>
            <a:ext cx="6400800" cy="392909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 descr="stupen1-600x45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1857364"/>
            <a:ext cx="7215238" cy="45720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14414" y="2285992"/>
            <a:ext cx="67022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Первым  известным науке архитектором является </a:t>
            </a:r>
            <a:r>
              <a:rPr lang="ru-RU" sz="2000" dirty="0" err="1" smtClean="0">
                <a:solidFill>
                  <a:schemeClr val="bg1"/>
                </a:solidFill>
              </a:rPr>
              <a:t>Имхотеп</a:t>
            </a:r>
            <a:r>
              <a:rPr lang="ru-RU" sz="2000" dirty="0" smtClean="0">
                <a:solidFill>
                  <a:schemeClr val="bg1"/>
                </a:solidFill>
              </a:rPr>
              <a:t>,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Руководивший постройкой Пирамиды </a:t>
            </a:r>
            <a:r>
              <a:rPr lang="ru-RU" sz="2000" dirty="0" err="1" smtClean="0">
                <a:solidFill>
                  <a:schemeClr val="bg1"/>
                </a:solidFill>
              </a:rPr>
              <a:t>Джосера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В третьем </a:t>
            </a:r>
            <a:r>
              <a:rPr lang="ru-RU" sz="2000" dirty="0" err="1" smtClean="0">
                <a:solidFill>
                  <a:schemeClr val="bg1"/>
                </a:solidFill>
              </a:rPr>
              <a:t>тысячетилетии</a:t>
            </a:r>
            <a:r>
              <a:rPr lang="ru-RU" sz="2000" dirty="0" smtClean="0">
                <a:solidFill>
                  <a:schemeClr val="bg1"/>
                </a:solidFill>
              </a:rPr>
              <a:t> до нашей эры.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parthenon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42852"/>
            <a:ext cx="8429684" cy="6500858"/>
          </a:xfrm>
        </p:spPr>
      </p:pic>
      <p:sp>
        <p:nvSpPr>
          <p:cNvPr id="7" name="TextBox 6"/>
          <p:cNvSpPr txBox="1"/>
          <p:nvPr/>
        </p:nvSpPr>
        <p:spPr>
          <a:xfrm>
            <a:off x="857224" y="785794"/>
            <a:ext cx="6894516" cy="196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Древняя Греция</a:t>
            </a:r>
          </a:p>
          <a:p>
            <a:r>
              <a:rPr lang="ru-RU" dirty="0" err="1" smtClean="0">
                <a:solidFill>
                  <a:schemeClr val="bg1"/>
                </a:solidFill>
              </a:rPr>
              <a:t>Иктин</a:t>
            </a:r>
            <a:r>
              <a:rPr lang="ru-RU" dirty="0" smtClean="0">
                <a:solidFill>
                  <a:schemeClr val="bg1"/>
                </a:solidFill>
              </a:rPr>
              <a:t> и </a:t>
            </a:r>
            <a:r>
              <a:rPr lang="ru-RU" dirty="0" err="1" smtClean="0">
                <a:solidFill>
                  <a:schemeClr val="bg1"/>
                </a:solidFill>
              </a:rPr>
              <a:t>Калликрат</a:t>
            </a:r>
            <a:r>
              <a:rPr lang="ru-RU" dirty="0" smtClean="0">
                <a:solidFill>
                  <a:schemeClr val="bg1"/>
                </a:solidFill>
              </a:rPr>
              <a:t> –архитекторы Парфенона в Афинском </a:t>
            </a:r>
            <a:r>
              <a:rPr lang="ru-RU" dirty="0" err="1" smtClean="0">
                <a:solidFill>
                  <a:schemeClr val="bg1"/>
                </a:solidFill>
              </a:rPr>
              <a:t>Акропале</a:t>
            </a:r>
            <a:r>
              <a:rPr lang="ru-RU" dirty="0" smtClean="0">
                <a:solidFill>
                  <a:schemeClr val="bg1"/>
                </a:solidFill>
              </a:rPr>
              <a:t>,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Так же скульпторы Зевса в Олимпии(скульптура) в Парфеноне.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Построен в 447-438 до н.э.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Греция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период </a:t>
            </a:r>
            <a:r>
              <a:rPr lang="ru-RU" dirty="0" smtClean="0"/>
              <a:t>Высокого Возрождения</a:t>
            </a:r>
            <a:r>
              <a:rPr lang="ru-RU" dirty="0"/>
              <a:t> в Италии профессия архитектора становится весьма уважаемой, равной по престижу профессии художника или скульптора, а имена наиболее выдающихся из них сохраняются в памяти поколений.</a:t>
            </a:r>
          </a:p>
        </p:txBody>
      </p:sp>
      <p:pic>
        <p:nvPicPr>
          <p:cNvPr id="5" name="Рисунок 4" descr="kolezyum-c3bcstten-gc3b6rc3bcnc3bcc59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214290"/>
            <a:ext cx="8429684" cy="62865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71538" y="785794"/>
            <a:ext cx="7056484" cy="41857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Древний Рим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Колизей при императоре Тите .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Колизей это амфитеатр для ведения боёв гладиаторов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75 н.э-80 н.э. строился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Высота-52м,длинна 188м,ширина-156 м.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Для архитектуры Древнего Рима была характерна : прочность,</a:t>
            </a:r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Функциональность, учёт </a:t>
            </a:r>
            <a:r>
              <a:rPr lang="ru-RU" sz="2000" dirty="0" err="1" smtClean="0">
                <a:solidFill>
                  <a:schemeClr val="bg1"/>
                </a:solidFill>
              </a:rPr>
              <a:t>ландшавта</a:t>
            </a:r>
            <a:r>
              <a:rPr lang="ru-RU" sz="2000" dirty="0" smtClean="0">
                <a:solidFill>
                  <a:schemeClr val="bg1"/>
                </a:solidFill>
              </a:rPr>
              <a:t>, элегантный внешний вид.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Материалы: Мрамор, </a:t>
            </a:r>
            <a:r>
              <a:rPr lang="ru-RU" sz="2000" dirty="0" err="1" smtClean="0">
                <a:solidFill>
                  <a:schemeClr val="bg1"/>
                </a:solidFill>
              </a:rPr>
              <a:t>туф,кирпич</a:t>
            </a:r>
            <a:r>
              <a:rPr lang="ru-RU" sz="2000" dirty="0" smtClean="0">
                <a:solidFill>
                  <a:schemeClr val="bg1"/>
                </a:solidFill>
              </a:rPr>
              <a:t>, бетон(изобрели </a:t>
            </a:r>
            <a:r>
              <a:rPr lang="ru-RU" sz="2000" dirty="0" err="1" smtClean="0">
                <a:solidFill>
                  <a:schemeClr val="bg1"/>
                </a:solidFill>
              </a:rPr>
              <a:t>римляни</a:t>
            </a:r>
            <a:r>
              <a:rPr lang="ru-RU" sz="2000" dirty="0" smtClean="0">
                <a:solidFill>
                  <a:schemeClr val="bg1"/>
                </a:solidFill>
              </a:rPr>
              <a:t>)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Колизей состоял из 4 </a:t>
            </a:r>
            <a:r>
              <a:rPr lang="ru-RU" sz="2000" dirty="0" err="1" smtClean="0">
                <a:solidFill>
                  <a:schemeClr val="bg1"/>
                </a:solidFill>
              </a:rPr>
              <a:t>ярусов.Украшан</a:t>
            </a:r>
            <a:r>
              <a:rPr lang="ru-RU" sz="2000" dirty="0" smtClean="0">
                <a:solidFill>
                  <a:schemeClr val="bg1"/>
                </a:solidFill>
              </a:rPr>
              <a:t> арками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1300-вмещалось зрителей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Собор_Покрова_Пресвятой_Богородицы_что_на_Рву_также_называемый_Собор_Василия_Блаженного_православный_храм_расположенный_на_Красной_площади_Китай_города_в_Москве_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285728"/>
            <a:ext cx="8215370" cy="6286543"/>
          </a:xfrm>
        </p:spPr>
      </p:pic>
      <p:sp>
        <p:nvSpPr>
          <p:cNvPr id="5" name="TextBox 4"/>
          <p:cNvSpPr txBox="1"/>
          <p:nvPr/>
        </p:nvSpPr>
        <p:spPr>
          <a:xfrm>
            <a:off x="785786" y="857232"/>
            <a:ext cx="7632346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Россия</a:t>
            </a:r>
          </a:p>
          <a:p>
            <a:r>
              <a:rPr lang="ru-RU" sz="2400" dirty="0" smtClean="0"/>
              <a:t>Собор Василия Блаженного в </a:t>
            </a:r>
            <a:r>
              <a:rPr lang="ru-RU" sz="2400" dirty="0" err="1" smtClean="0"/>
              <a:t>Москве,на</a:t>
            </a:r>
            <a:r>
              <a:rPr lang="ru-RU" sz="2400" dirty="0" smtClean="0"/>
              <a:t> </a:t>
            </a:r>
          </a:p>
          <a:p>
            <a:r>
              <a:rPr lang="ru-RU" sz="2400" dirty="0" smtClean="0"/>
              <a:t>Красной площади</a:t>
            </a:r>
            <a:r>
              <a:rPr lang="ru-RU" sz="3200" dirty="0" smtClean="0"/>
              <a:t>. </a:t>
            </a:r>
          </a:p>
          <a:p>
            <a:r>
              <a:rPr lang="ru-RU" sz="2400" dirty="0" smtClean="0"/>
              <a:t>1555-1560 год</a:t>
            </a:r>
          </a:p>
          <a:p>
            <a:r>
              <a:rPr lang="ru-RU" sz="2400" dirty="0" smtClean="0"/>
              <a:t>Архитектор Постник Яковлев и </a:t>
            </a:r>
            <a:r>
              <a:rPr lang="ru-RU" sz="2400" dirty="0" err="1" smtClean="0"/>
              <a:t>Барма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Был построен при правлении Ивана </a:t>
            </a:r>
            <a:r>
              <a:rPr lang="ru-RU" sz="2400" dirty="0" err="1" smtClean="0"/>
              <a:t>Грозного,в</a:t>
            </a:r>
            <a:r>
              <a:rPr lang="ru-RU" sz="2400" dirty="0" smtClean="0"/>
              <a:t> честь</a:t>
            </a:r>
          </a:p>
          <a:p>
            <a:r>
              <a:rPr lang="ru-RU" sz="2400" dirty="0" smtClean="0"/>
              <a:t>Взятии Казани.</a:t>
            </a:r>
          </a:p>
          <a:p>
            <a:r>
              <a:rPr lang="ru-RU" sz="2400" dirty="0" smtClean="0"/>
              <a:t>Имеет 8 отдельных купало и одну центральную церковь.</a:t>
            </a:r>
          </a:p>
          <a:p>
            <a:r>
              <a:rPr lang="ru-RU" sz="2400" dirty="0" err="1" smtClean="0"/>
              <a:t>Выполненна</a:t>
            </a:r>
            <a:r>
              <a:rPr lang="ru-RU" sz="2400" dirty="0" smtClean="0"/>
              <a:t> в шатровом </a:t>
            </a:r>
            <a:r>
              <a:rPr lang="ru-RU" sz="2400" dirty="0" err="1" smtClean="0"/>
              <a:t>стайле</a:t>
            </a:r>
            <a:r>
              <a:rPr lang="ru-RU" sz="2400" dirty="0" smtClean="0"/>
              <a:t>.</a:t>
            </a: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6701550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428604"/>
            <a:ext cx="8143932" cy="5857916"/>
          </a:xfrm>
        </p:spPr>
      </p:pic>
      <p:sp>
        <p:nvSpPr>
          <p:cNvPr id="5" name="TextBox 4"/>
          <p:cNvSpPr txBox="1"/>
          <p:nvPr/>
        </p:nvSpPr>
        <p:spPr>
          <a:xfrm>
            <a:off x="857224" y="1000108"/>
            <a:ext cx="735811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Византия</a:t>
            </a:r>
            <a:r>
              <a:rPr lang="ru-RU" sz="2800" dirty="0" smtClean="0"/>
              <a:t> </a:t>
            </a:r>
          </a:p>
          <a:p>
            <a:r>
              <a:rPr lang="ru-RU" sz="2800" dirty="0" smtClean="0"/>
              <a:t> </a:t>
            </a:r>
            <a:r>
              <a:rPr lang="ru-RU" sz="2400" dirty="0" smtClean="0"/>
              <a:t>Собор Святой Софии</a:t>
            </a:r>
            <a:r>
              <a:rPr lang="ru-RU" sz="2800" dirty="0" smtClean="0"/>
              <a:t>.</a:t>
            </a:r>
          </a:p>
          <a:p>
            <a:r>
              <a:rPr lang="ru-RU" sz="2400" dirty="0" smtClean="0"/>
              <a:t>532-537 год </a:t>
            </a:r>
            <a:r>
              <a:rPr lang="ru-RU" sz="2400" dirty="0" err="1" smtClean="0"/>
              <a:t>строили.Инфиний</a:t>
            </a:r>
            <a:r>
              <a:rPr lang="ru-RU" sz="2400" dirty="0" smtClean="0"/>
              <a:t> и </a:t>
            </a:r>
            <a:r>
              <a:rPr lang="ru-RU" sz="2400" dirty="0" err="1" smtClean="0"/>
              <a:t>Иссидор</a:t>
            </a:r>
            <a:r>
              <a:rPr lang="ru-RU" sz="2400" dirty="0" smtClean="0"/>
              <a:t> архитекторы.</a:t>
            </a:r>
          </a:p>
          <a:p>
            <a:r>
              <a:rPr lang="ru-RU" sz="2400" dirty="0" smtClean="0"/>
              <a:t>Особенности: </a:t>
            </a:r>
            <a:r>
              <a:rPr lang="ru-RU" sz="2400" dirty="0" err="1" smtClean="0"/>
              <a:t>Кресто-купольная</a:t>
            </a:r>
            <a:endParaRPr lang="ru-RU" sz="2400" dirty="0"/>
          </a:p>
          <a:p>
            <a:r>
              <a:rPr lang="ru-RU" sz="2400" dirty="0" err="1" smtClean="0"/>
              <a:t>структура,базилика</a:t>
            </a:r>
            <a:r>
              <a:rPr lang="ru-RU" sz="2400" dirty="0" smtClean="0"/>
              <a:t>(вытянутая форма)</a:t>
            </a:r>
          </a:p>
          <a:p>
            <a:r>
              <a:rPr lang="ru-RU" sz="2400" dirty="0" smtClean="0"/>
              <a:t>9 парадных дверей(разные по высоте)Низкие двери для бедных .Самая высокая дверь для Папы Римского</a:t>
            </a:r>
          </a:p>
          <a:p>
            <a:r>
              <a:rPr lang="ru-RU" sz="2400" dirty="0" smtClean="0"/>
              <a:t>40 окон.12 горшков </a:t>
            </a:r>
            <a:r>
              <a:rPr lang="ru-RU" sz="2400" dirty="0" err="1" smtClean="0"/>
              <a:t>заложенно</a:t>
            </a:r>
            <a:r>
              <a:rPr lang="ru-RU" sz="2400" dirty="0" smtClean="0"/>
              <a:t> в стены для </a:t>
            </a:r>
            <a:r>
              <a:rPr lang="ru-RU" sz="2400" dirty="0" err="1" smtClean="0"/>
              <a:t>оккустики</a:t>
            </a:r>
            <a:endParaRPr lang="ru-RU" sz="2400" dirty="0" smtClean="0"/>
          </a:p>
          <a:p>
            <a:r>
              <a:rPr lang="ru-RU" sz="2400" dirty="0" smtClean="0"/>
              <a:t>23м высота.1,5м толщина стен.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aWeqk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357166"/>
            <a:ext cx="8072494" cy="5768997"/>
          </a:xfrm>
        </p:spPr>
      </p:pic>
      <p:sp>
        <p:nvSpPr>
          <p:cNvPr id="6" name="TextBox 5"/>
          <p:cNvSpPr txBox="1"/>
          <p:nvPr/>
        </p:nvSpPr>
        <p:spPr>
          <a:xfrm>
            <a:off x="1000100" y="500042"/>
            <a:ext cx="764386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Архитектура 19 века в России</a:t>
            </a:r>
          </a:p>
          <a:p>
            <a:r>
              <a:rPr lang="ru-RU" sz="2400" dirty="0" smtClean="0"/>
              <a:t>Исаакиевский собор.1818-1858гг.</a:t>
            </a:r>
          </a:p>
          <a:p>
            <a:r>
              <a:rPr lang="ru-RU" sz="2400" dirty="0" smtClean="0"/>
              <a:t>Архитектор </a:t>
            </a:r>
            <a:r>
              <a:rPr lang="ru-RU" sz="2400" dirty="0" err="1" smtClean="0"/>
              <a:t>А.Монферан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Санкт-Петербург.</a:t>
            </a:r>
          </a:p>
          <a:p>
            <a:r>
              <a:rPr lang="ru-RU" sz="2400" dirty="0" smtClean="0"/>
              <a:t>112 колонн по фасаду(гранит)Высота 17м одной колонны</a:t>
            </a:r>
          </a:p>
          <a:p>
            <a:r>
              <a:rPr lang="ru-RU" sz="2400" dirty="0" smtClean="0"/>
              <a:t>4000м в </a:t>
            </a:r>
            <a:r>
              <a:rPr lang="ru-RU" sz="2400" dirty="0" err="1" smtClean="0"/>
              <a:t>квадраде</a:t>
            </a:r>
            <a:r>
              <a:rPr lang="ru-RU" sz="2400" dirty="0" smtClean="0"/>
              <a:t> площадь собора.</a:t>
            </a:r>
          </a:p>
          <a:p>
            <a:r>
              <a:rPr lang="ru-RU" sz="2400" dirty="0" smtClean="0"/>
              <a:t>Он слабо </a:t>
            </a:r>
            <a:r>
              <a:rPr lang="ru-RU" sz="2400" dirty="0" err="1" smtClean="0"/>
              <a:t>освещён,богато</a:t>
            </a:r>
            <a:r>
              <a:rPr lang="ru-RU" sz="2400" dirty="0" smtClean="0"/>
              <a:t> украшен.</a:t>
            </a:r>
          </a:p>
          <a:p>
            <a:r>
              <a:rPr lang="ru-RU" sz="2400" dirty="0" smtClean="0"/>
              <a:t>Строило его 450.000 </a:t>
            </a:r>
            <a:r>
              <a:rPr lang="ru-RU" sz="2400" dirty="0" err="1" smtClean="0"/>
              <a:t>челове</a:t>
            </a:r>
            <a:r>
              <a:rPr lang="ru-RU" sz="2400" dirty="0" smtClean="0"/>
              <a:t> и 200.000 человек погибло при строительстве.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_293_0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42852"/>
            <a:ext cx="8358246" cy="6357982"/>
          </a:xfrm>
        </p:spPr>
      </p:pic>
      <p:sp>
        <p:nvSpPr>
          <p:cNvPr id="5" name="TextBox 4"/>
          <p:cNvSpPr txBox="1"/>
          <p:nvPr/>
        </p:nvSpPr>
        <p:spPr>
          <a:xfrm>
            <a:off x="857224" y="642918"/>
            <a:ext cx="757242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Готика в Европе 12-14 век</a:t>
            </a:r>
          </a:p>
          <a:p>
            <a:r>
              <a:rPr lang="ru-RU" sz="2400" dirty="0" err="1" smtClean="0">
                <a:solidFill>
                  <a:schemeClr val="bg1"/>
                </a:solidFill>
              </a:rPr>
              <a:t>Нотер</a:t>
            </a:r>
            <a:r>
              <a:rPr lang="ru-RU" sz="2400" dirty="0" smtClean="0">
                <a:solidFill>
                  <a:schemeClr val="bg1"/>
                </a:solidFill>
              </a:rPr>
              <a:t> дам-де-Пари.1163-1345гг. Франция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Архитектор-Жан де </a:t>
            </a:r>
            <a:r>
              <a:rPr lang="ru-RU" sz="2400" dirty="0" err="1" smtClean="0">
                <a:solidFill>
                  <a:schemeClr val="bg1"/>
                </a:solidFill>
              </a:rPr>
              <a:t>Шель.Особенности</a:t>
            </a:r>
            <a:r>
              <a:rPr lang="ru-RU" sz="2400" dirty="0" smtClean="0">
                <a:solidFill>
                  <a:schemeClr val="bg1"/>
                </a:solidFill>
              </a:rPr>
              <a:t>: устремление вверх, Маленькие окна, толстые стены.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Часто использовались арки.130м-длина, 48м-ширина, 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35м-высота.Вес колокола 13 тонн.12м </a:t>
            </a:r>
            <a:r>
              <a:rPr lang="ru-RU" sz="2400" dirty="0" err="1" smtClean="0">
                <a:solidFill>
                  <a:schemeClr val="bg1"/>
                </a:solidFill>
              </a:rPr>
              <a:t>разетка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</a:p>
          <a:p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_41ca_d53c309f_X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214312"/>
            <a:ext cx="8429684" cy="6357959"/>
          </a:xfrm>
        </p:spPr>
      </p:pic>
      <p:sp>
        <p:nvSpPr>
          <p:cNvPr id="6" name="TextBox 5"/>
          <p:cNvSpPr txBox="1"/>
          <p:nvPr/>
        </p:nvSpPr>
        <p:spPr>
          <a:xfrm>
            <a:off x="714348" y="428604"/>
            <a:ext cx="778674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Италия 17век</a:t>
            </a:r>
          </a:p>
          <a:p>
            <a:r>
              <a:rPr lang="ru-RU" sz="2400" dirty="0" smtClean="0"/>
              <a:t>Собор Святого Петра. Архитектор-Лоренцо Бернини.</a:t>
            </a:r>
          </a:p>
          <a:p>
            <a:r>
              <a:rPr lang="ru-RU" sz="2400" dirty="0" smtClean="0"/>
              <a:t>Стиль барокко(с </a:t>
            </a:r>
            <a:r>
              <a:rPr lang="ru-RU" sz="2400" dirty="0" err="1" smtClean="0"/>
              <a:t>элемментами</a:t>
            </a:r>
            <a:r>
              <a:rPr lang="ru-RU" sz="2400" dirty="0" smtClean="0"/>
              <a:t> классицизма)-сложная  </a:t>
            </a:r>
            <a:r>
              <a:rPr lang="ru-RU" sz="2400" dirty="0" err="1" smtClean="0"/>
              <a:t>динамека</a:t>
            </a:r>
            <a:r>
              <a:rPr lang="ru-RU" sz="2400" dirty="0" smtClean="0"/>
              <a:t> объёма и форм.</a:t>
            </a:r>
          </a:p>
          <a:p>
            <a:r>
              <a:rPr lang="ru-RU" sz="2400" dirty="0" err="1" smtClean="0"/>
              <a:t>Элипс-динамика</a:t>
            </a:r>
            <a:r>
              <a:rPr lang="ru-RU" sz="2400" dirty="0" smtClean="0"/>
              <a:t>. 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_63fa5_334a808a_X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214290"/>
            <a:ext cx="8358246" cy="6286544"/>
          </a:xfrm>
        </p:spPr>
      </p:pic>
      <p:sp>
        <p:nvSpPr>
          <p:cNvPr id="7" name="TextBox 6"/>
          <p:cNvSpPr txBox="1"/>
          <p:nvPr/>
        </p:nvSpPr>
        <p:spPr>
          <a:xfrm>
            <a:off x="1071538" y="357166"/>
            <a:ext cx="74295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Испания</a:t>
            </a:r>
          </a:p>
          <a:p>
            <a:r>
              <a:rPr lang="ru-RU" sz="2400" dirty="0" smtClean="0"/>
              <a:t>Дом Мила. Архитектор Антонио </a:t>
            </a:r>
            <a:r>
              <a:rPr lang="ru-RU" sz="2400" dirty="0" err="1" smtClean="0"/>
              <a:t>Гауди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Напоминает </a:t>
            </a:r>
            <a:r>
              <a:rPr lang="ru-RU" sz="2400" dirty="0" err="1" smtClean="0"/>
              <a:t>колышешуюся</a:t>
            </a:r>
            <a:r>
              <a:rPr lang="ru-RU" sz="2400" dirty="0" smtClean="0"/>
              <a:t> массу. Во внутренней планировке нет прямых углов(90) и прямых коридоров.</a:t>
            </a:r>
          </a:p>
          <a:p>
            <a:r>
              <a:rPr lang="ru-RU" sz="2400" dirty="0" smtClean="0"/>
              <a:t>1906-1910гг построен.Барселона.</a:t>
            </a:r>
          </a:p>
          <a:p>
            <a:r>
              <a:rPr lang="ru-RU" sz="2400" dirty="0" err="1" smtClean="0"/>
              <a:t>Гауди</a:t>
            </a:r>
            <a:r>
              <a:rPr lang="ru-RU" sz="2400" dirty="0" smtClean="0"/>
              <a:t> использовал параболические арки, спирали, наклонные колонны.</a:t>
            </a:r>
          </a:p>
          <a:p>
            <a:r>
              <a:rPr lang="ru-RU" sz="2400" dirty="0" smtClean="0"/>
              <a:t>Вдохновлялся(черпал идеи)у природы.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142852"/>
            <a:ext cx="7715304" cy="6429420"/>
          </a:xfrm>
        </p:spPr>
      </p:pic>
      <p:sp>
        <p:nvSpPr>
          <p:cNvPr id="5" name="TextBox 4"/>
          <p:cNvSpPr txBox="1"/>
          <p:nvPr/>
        </p:nvSpPr>
        <p:spPr>
          <a:xfrm>
            <a:off x="1214414" y="285728"/>
            <a:ext cx="707236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Современное искусство. </a:t>
            </a:r>
            <a:r>
              <a:rPr lang="ru-RU" sz="3200" dirty="0" err="1" smtClean="0"/>
              <a:t>Чилли</a:t>
            </a:r>
            <a:endParaRPr lang="ru-RU" sz="3200" dirty="0" smtClean="0"/>
          </a:p>
          <a:p>
            <a:r>
              <a:rPr lang="ru-RU" sz="2400" dirty="0" smtClean="0"/>
              <a:t>Отель</a:t>
            </a:r>
            <a:r>
              <a:rPr lang="en-US" sz="2400" dirty="0" smtClean="0"/>
              <a:t> </a:t>
            </a:r>
            <a:r>
              <a:rPr lang="en-US" sz="2400" dirty="0" err="1" smtClean="0"/>
              <a:t>Elqui</a:t>
            </a:r>
            <a:r>
              <a:rPr lang="en-US" sz="2400" dirty="0" smtClean="0"/>
              <a:t> </a:t>
            </a:r>
            <a:r>
              <a:rPr lang="en-US" sz="2400" dirty="0" err="1" smtClean="0"/>
              <a:t>Domos</a:t>
            </a:r>
            <a:r>
              <a:rPr lang="en-US" sz="2400" dirty="0" smtClean="0"/>
              <a:t> Astronomical Hotel.</a:t>
            </a:r>
            <a:endParaRPr lang="ru-RU" sz="2400" dirty="0" smtClean="0"/>
          </a:p>
          <a:p>
            <a:r>
              <a:rPr lang="ru-RU" sz="2400" dirty="0" smtClean="0"/>
              <a:t>Находится в центре долины Андами </a:t>
            </a:r>
            <a:r>
              <a:rPr lang="ru-RU" sz="2400" dirty="0" err="1" smtClean="0"/>
              <a:t>Валье-дель-Эльки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Отель представляет собой связку номеров из </a:t>
            </a:r>
            <a:r>
              <a:rPr lang="ru-RU" sz="2400" dirty="0" err="1" smtClean="0"/>
              <a:t>дерева,с</a:t>
            </a:r>
            <a:r>
              <a:rPr lang="ru-RU" sz="2400" dirty="0" smtClean="0"/>
              <a:t> одинаковой ориентацией </a:t>
            </a:r>
            <a:r>
              <a:rPr lang="ru-RU" sz="2400" dirty="0" err="1" smtClean="0"/>
              <a:t>окон.Эти</a:t>
            </a:r>
            <a:r>
              <a:rPr lang="ru-RU" sz="2400" dirty="0" smtClean="0"/>
              <a:t> окна в ночное время позволяют наблюдать за звёздами.</a:t>
            </a:r>
          </a:p>
          <a:p>
            <a:r>
              <a:rPr lang="ru-RU" sz="2400" dirty="0" smtClean="0"/>
              <a:t>Архитектор акцентировал роль на </a:t>
            </a:r>
            <a:r>
              <a:rPr lang="ru-RU" sz="2400" dirty="0" err="1" smtClean="0"/>
              <a:t>террасы,они</a:t>
            </a:r>
            <a:r>
              <a:rPr lang="ru-RU" sz="2400" dirty="0" smtClean="0"/>
              <a:t> основная площадь номера.</a:t>
            </a:r>
            <a:endParaRPr lang="ru-RU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11_01_ope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214290"/>
            <a:ext cx="8643998" cy="6357982"/>
          </a:xfrm>
        </p:spPr>
      </p:pic>
      <p:sp>
        <p:nvSpPr>
          <p:cNvPr id="5" name="TextBox 4"/>
          <p:cNvSpPr txBox="1"/>
          <p:nvPr/>
        </p:nvSpPr>
        <p:spPr>
          <a:xfrm>
            <a:off x="785786" y="214290"/>
            <a:ext cx="778674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Небоскрёб  </a:t>
            </a:r>
            <a:r>
              <a:rPr lang="ru-RU" sz="3200" dirty="0" err="1" smtClean="0"/>
              <a:t>Мэри-Экс</a:t>
            </a:r>
            <a:endParaRPr lang="ru-RU" sz="3200" dirty="0" smtClean="0"/>
          </a:p>
          <a:p>
            <a:r>
              <a:rPr lang="ru-RU" sz="2400" dirty="0" smtClean="0"/>
              <a:t>40 этажный небоскрёб в Лондоне.</a:t>
            </a:r>
          </a:p>
          <a:p>
            <a:r>
              <a:rPr lang="ru-RU" sz="2400" dirty="0" smtClean="0"/>
              <a:t>Архитектор-</a:t>
            </a:r>
            <a:r>
              <a:rPr lang="en-US" sz="2400" dirty="0" smtClean="0"/>
              <a:t>Foster and </a:t>
            </a:r>
            <a:r>
              <a:rPr lang="en-US" sz="2400" dirty="0" err="1" smtClean="0"/>
              <a:t>Pathers</a:t>
            </a:r>
            <a:r>
              <a:rPr lang="en-US" sz="2400" dirty="0" smtClean="0"/>
              <a:t>.</a:t>
            </a:r>
            <a:r>
              <a:rPr lang="ru-RU" sz="2400" dirty="0" smtClean="0"/>
              <a:t>(</a:t>
            </a:r>
            <a:r>
              <a:rPr lang="ru-RU" sz="2400" dirty="0" err="1" smtClean="0"/>
              <a:t>Норман</a:t>
            </a:r>
            <a:r>
              <a:rPr lang="ru-RU" sz="2400" dirty="0" smtClean="0"/>
              <a:t> </a:t>
            </a:r>
            <a:r>
              <a:rPr lang="ru-RU" sz="2400" dirty="0" err="1" smtClean="0"/>
              <a:t>Форестер</a:t>
            </a:r>
            <a:r>
              <a:rPr lang="ru-RU" sz="2400" dirty="0" smtClean="0"/>
              <a:t>)</a:t>
            </a:r>
          </a:p>
          <a:p>
            <a:r>
              <a:rPr lang="ru-RU" sz="2400" dirty="0" smtClean="0"/>
              <a:t>Находится в финансовом центре </a:t>
            </a:r>
            <a:r>
              <a:rPr lang="ru-RU" sz="2400" dirty="0" err="1" smtClean="0"/>
              <a:t>лондона.Здание</a:t>
            </a:r>
            <a:r>
              <a:rPr lang="ru-RU" sz="2400" dirty="0" smtClean="0"/>
              <a:t> получило прозвище огурец или пуля. Претендует на первое место экологическо-чистого небоскрёба.</a:t>
            </a:r>
          </a:p>
          <a:p>
            <a:r>
              <a:rPr lang="ru-RU" sz="2400" dirty="0" smtClean="0"/>
              <a:t>2001-2004гг. 180м-высота.Это здание </a:t>
            </a:r>
            <a:r>
              <a:rPr lang="ru-RU" sz="2400" dirty="0" err="1" smtClean="0"/>
              <a:t>потрибляет</a:t>
            </a:r>
            <a:r>
              <a:rPr lang="ru-RU" sz="2400" dirty="0" smtClean="0"/>
              <a:t> вдвое меньше энергии чем здания подобного типа.</a:t>
            </a:r>
          </a:p>
          <a:p>
            <a:r>
              <a:rPr lang="ru-RU" sz="2400" dirty="0" smtClean="0"/>
              <a:t>Здание построено на месте Балтийской биржи разрушенной во время теракта в 1992г.</a:t>
            </a:r>
          </a:p>
          <a:p>
            <a:r>
              <a:rPr lang="ru-RU" sz="2400" dirty="0" smtClean="0"/>
              <a:t>Стоимость строительства 400 млн.долларов.</a:t>
            </a:r>
          </a:p>
          <a:p>
            <a:endParaRPr lang="ru-RU" sz="2400" dirty="0" smtClean="0"/>
          </a:p>
          <a:p>
            <a:endParaRPr lang="ru-RU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</TotalTime>
  <Words>455</Words>
  <Application>Microsoft Office PowerPoint</Application>
  <PresentationFormat>Экран (4:3)</PresentationFormat>
  <Paragraphs>74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Профессия архитектор : от первых зодчих до выдающихся архитекторов современности.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Ya Blondinko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Профессия архитектор : от первых зодчих до выдающихся архитекторов современности.</dc:title>
  <dc:creator>Администратор</dc:creator>
  <cp:lastModifiedBy>Администратор</cp:lastModifiedBy>
  <cp:revision>18</cp:revision>
  <dcterms:created xsi:type="dcterms:W3CDTF">2012-10-19T14:52:55Z</dcterms:created>
  <dcterms:modified xsi:type="dcterms:W3CDTF">2012-10-19T18:12:31Z</dcterms:modified>
</cp:coreProperties>
</file>