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7116053-A0DC-4790-B84E-7FDC75D3C8F9}" type="datetimeFigureOut">
              <a:rPr lang="en-US" smtClean="0"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12182E9-BE1A-4118-99F0-DC4CB4039AF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1%80%D1%85%D0%B8%D1%82%D0%B5%D0%BA%D1%82%D0%BE%D1%80" TargetMode="External"/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D%D0%BE" TargetMode="External"/><Relationship Id="rId3" Type="http://schemas.openxmlformats.org/officeDocument/2006/relationships/hyperlink" Target="http://ru.wikipedia.org/wiki/%D0%9A%D0%B0%D0%BC%D0%BF%D0%B0%D0%BD%D0%B8%D1%8F_(%D0%BE%D0%B1%D0%BB%D0%B0%D1%81%D1%82%D1%8C_%D0%B2_%D0%98%D1%82%D0%B0%D0%BB%D0%B8%D0%B8)" TargetMode="External"/><Relationship Id="rId7" Type="http://schemas.openxmlformats.org/officeDocument/2006/relationships/hyperlink" Target="http://ru.wikipedia.org/wiki/%D0%91%D0%B0%D0%B7%D0%B8%D0%BB%D0%B8%D0%BA%D0%B0" TargetMode="External"/><Relationship Id="rId2" Type="http://schemas.openxmlformats.org/officeDocument/2006/relationships/hyperlink" Target="http://ru.wikipedia.org/wiki/%D0%9A%D0%BE%D0%B3%D0%BD%D0%BE%D0%BC%D0%B5%D0%B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.wikipedia.org/wiki/%D0%9E%D1%81%D0%B0%D0%B4%D0%BD%D1%8B%D0%B5_%D0%BE%D1%80%D1%83%D0%B4%D0%B8%D1%8F" TargetMode="External"/><Relationship Id="rId11" Type="http://schemas.openxmlformats.org/officeDocument/2006/relationships/image" Target="../media/image6.jpeg"/><Relationship Id="rId5" Type="http://schemas.openxmlformats.org/officeDocument/2006/relationships/hyperlink" Target="http://ru.wikipedia.org/wiki/%D0%91%D0%B0%D0%BB%D0%BB%D0%B8%D1%81%D1%82%D0%B0" TargetMode="External"/><Relationship Id="rId10" Type="http://schemas.openxmlformats.org/officeDocument/2006/relationships/hyperlink" Target="http://ru.wikipedia.org/wiki/%D0%92%D0%B8%D1%82%D1%80%D1%83%D0%B2%D0%B8%D0%B0%D0%BD%D1%81%D0%BA%D0%B8%D0%B9_%D1%87%D0%B5%D0%BB%D0%BE%D0%B2%D0%B5%D0%BA" TargetMode="External"/><Relationship Id="rId4" Type="http://schemas.openxmlformats.org/officeDocument/2006/relationships/hyperlink" Target="http://ru.wikipedia.org/wiki/%D0%AE%D0%BB%D0%B8%D0%B9_%D0%A6%D0%B5%D0%B7%D0%B0%D1%80%D1%8C" TargetMode="External"/><Relationship Id="rId9" Type="http://schemas.openxmlformats.org/officeDocument/2006/relationships/hyperlink" Target="http://ru.wikipedia.org/wiki/%D0%90%D0%BA%D0%B2%D0%B5%D0%B4%D1%83%D0%B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0%D1%82%D0%B8%D0%BD%D1%81%D0%BA%D0%B8%D0%B9_%D1%8F%D0%B7%D1%8B%D0%BA" TargetMode="External"/><Relationship Id="rId2" Type="http://schemas.openxmlformats.org/officeDocument/2006/relationships/hyperlink" Target="http://ru.wikipedia.org/wiki/%D0%94%D0%B5%D1%81%D1%8F%D1%82%D1%8C_%D0%BA%D0%BD%D0%B8%D0%B3_%D0%BE%D0%B1_%D0%B0%D1%80%D1%85%D0%B8%D1%82%D0%B5%D0%BA%D1%82%D1%83%D1%80%D0%B5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://ru.wikipedia.org/wiki/%D0%93%D0%B0%D0%B9_%D0%AE%D0%BB%D0%B8%D0%B9_%D0%A6%D0%B5%D0%B7%D0%B0%D1%80%D1%8C_%D0%9E%D0%BA%D1%82%D0%B0%D0%B2%D0%B8%D0%B0%D0%BD_%D0%90%D0%B2%D0%B3%D1%83%D1%81%D1%82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F%D0%BB%D0%B8%D0%BD%D0%B8%D0%B9_%D0%A1%D1%82%D0%B0%D1%80%D1%88%D0%B8%D0%B9" TargetMode="External"/><Relationship Id="rId3" Type="http://schemas.openxmlformats.org/officeDocument/2006/relationships/hyperlink" Target="http://ru.wikipedia.org/wiki/996_%D0%B3%D0%BE%D0%B4" TargetMode="External"/><Relationship Id="rId7" Type="http://schemas.openxmlformats.org/officeDocument/2006/relationships/hyperlink" Target="http://ru.wikipedia.org/w/index.php?title=%D0%A6%D0%B5%D1%82%D0%B8%D0%B9_%D0%A4%D0%B0%D0%B2%D0%B5%D0%BD%D1%82%D0%B8%D0%BD&amp;action=edit&amp;redlink=1" TargetMode="External"/><Relationship Id="rId12" Type="http://schemas.openxmlformats.org/officeDocument/2006/relationships/image" Target="../media/image9.jpeg"/><Relationship Id="rId2" Type="http://schemas.openxmlformats.org/officeDocument/2006/relationships/hyperlink" Target="http://ru.wikipedia.org/wiki/%D0%A1%D1%80%D0%B5%D0%B4%D0%BD%D0%B8%D0%B5_%D0%B2%D0%B5%D0%BA%D0%B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.wikipedia.org/wiki/%D0%A1%D0%B5%D0%BA%D1%81%D1%82_%D0%AE%D0%BB%D0%B8%D0%B9_%D0%A4%D1%80%D0%BE%D0%BD%D1%82%D0%B8%D0%BD" TargetMode="External"/><Relationship Id="rId11" Type="http://schemas.openxmlformats.org/officeDocument/2006/relationships/image" Target="../media/image8.jpeg"/><Relationship Id="rId5" Type="http://schemas.openxmlformats.org/officeDocument/2006/relationships/hyperlink" Target="http://ru.wikipedia.org/wiki/%D0%A0%D0%B5%D0%BD%D0%B5%D1%81%D1%81%D0%B0%D0%BD%D1%81" TargetMode="External"/><Relationship Id="rId10" Type="http://schemas.openxmlformats.org/officeDocument/2006/relationships/hyperlink" Target="http://ru.wikipedia.org/wiki/XIX_%D0%B2%D0%B5%D0%BA" TargetMode="External"/><Relationship Id="rId4" Type="http://schemas.openxmlformats.org/officeDocument/2006/relationships/hyperlink" Target="http://ru.wikipedia.org/wiki/%D0%91%D1%80%D0%B8%D1%82%D0%B0%D0%BD%D1%81%D0%BA%D0%B8%D0%B9_%D0%BC%D1%83%D0%B7%D0%B5%D0%B9" TargetMode="External"/><Relationship Id="rId9" Type="http://schemas.openxmlformats.org/officeDocument/2006/relationships/hyperlink" Target="http://ru.wikipedia.org/wiki/%D0%9C%D1%83%D0%B7%D1%8B%D0%BA%D0%B0%D0%BB%D1%8C%D0%BD%D0%B0%D1%8F_%D0%B0%D0%BA%D1%83%D1%81%D1%82%D0%B8%D0%BA%D0%B0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0%D0%BD%D0%BA%D0%BE%D0%BD%D0%B0" TargetMode="External"/><Relationship Id="rId13" Type="http://schemas.openxmlformats.org/officeDocument/2006/relationships/hyperlink" Target="http://ru.wikipedia.org/wiki/%D0%90%D0%B4%D1%80%D0%B8%D0%B0%D1%82%D0%B8%D1%87%D0%B5%D1%81%D0%BA%D0%BE%D0%B5_%D0%BC%D0%BE%D1%80%D0%B5" TargetMode="External"/><Relationship Id="rId3" Type="http://schemas.openxmlformats.org/officeDocument/2006/relationships/hyperlink" Target="http://ru.wikipedia.org/wiki/%D0%93%D1%80%D0%B5%D1%87%D0%B5%D1%81%D0%BA%D0%B8%D0%B9_%D1%8F%D0%B7%D1%8B%D0%BA" TargetMode="External"/><Relationship Id="rId7" Type="http://schemas.openxmlformats.org/officeDocument/2006/relationships/hyperlink" Target="http://ru.wikipedia.org/wiki/%D0%9C%D0%B0%D1%80%D0%BA%D0%B5" TargetMode="External"/><Relationship Id="rId12" Type="http://schemas.openxmlformats.org/officeDocument/2006/relationships/hyperlink" Target="http://ru.wikipedia.org/wiki/%D0%A4%D0%BB%D0%B0%D0%BC%D0%B8%D0%BD%D0%B8%D0%B5%D0%B2%D0%B0_%D0%B4%D0%BE%D1%80%D0%BE%D0%B3%D0%B0" TargetMode="External"/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.wikipedia.org/wiki/%D0%98%D1%82%D0%B0%D0%BB%D0%B8%D1%8F" TargetMode="External"/><Relationship Id="rId11" Type="http://schemas.openxmlformats.org/officeDocument/2006/relationships/hyperlink" Target="http://ru.wikipedia.org/wiki/%D0%9F%D0%B5%D0%B7%D0%B0%D1%80%D0%BE-%D1%8D-%D0%A3%D1%80%D0%B1%D0%B8%D0%BD%D0%BE" TargetMode="External"/><Relationship Id="rId5" Type="http://schemas.openxmlformats.org/officeDocument/2006/relationships/hyperlink" Target="http://ru.wikipedia.org/wiki/%D0%9D%D0%B5%D1%84" TargetMode="External"/><Relationship Id="rId10" Type="http://schemas.openxmlformats.org/officeDocument/2006/relationships/hyperlink" Target="http://ru.wikipedia.org/wiki/%D0%9A%D1%83%D1%80%D0%BE%D1%80%D1%82" TargetMode="External"/><Relationship Id="rId4" Type="http://schemas.openxmlformats.org/officeDocument/2006/relationships/hyperlink" Target="http://ru.wikipedia.org/wiki/%D0%90%D0%BD%D1%82%D0%B8%D1%87%D0%BD%D0%BE%D1%81%D1%82%D1%8C" TargetMode="External"/><Relationship Id="rId9" Type="http://schemas.openxmlformats.org/officeDocument/2006/relationships/hyperlink" Target="http://ru.wikipedia.org/wiki/%D0%9F%D0%B5%D0%B7%D0%B0%D1%80%D0%B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A%D0%B0%D0%BD%D0%B0%D0%BB_(%D0%B2%D0%BE%D0%B4%D0%BD%D1%8B%D0%B9)" TargetMode="External"/><Relationship Id="rId7" Type="http://schemas.openxmlformats.org/officeDocument/2006/relationships/hyperlink" Target="http://ru.wikipedia.org/wiki/%D0%93%D0%B8%D0%B4%D1%80%D0%BE%D1%8D%D0%BD%D0%B5%D1%80%D0%B3%D0%B5%D1%82%D0%B8%D1%87%D0%B5%D1%81%D0%BA%D0%B8%D0%B9_%D0%BA%D0%BE%D0%BC%D0%BF%D0%BB%D0%B5%D0%BA%D1%81" TargetMode="External"/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E%D1%80%D0%BE%D1%88%D0%B0%D0%B5%D0%BC%D0%BE%D0%B5_%D0%B7%D0%B5%D0%BC%D0%BB%D0%B5%D0%B4%D0%B5%D0%BB%D0%B8%D0%B5" TargetMode="External"/><Relationship Id="rId5" Type="http://schemas.openxmlformats.org/officeDocument/2006/relationships/hyperlink" Target="http://ru.wikipedia.org/wiki/%D0%92%D0%BE%D0%B4%D0%B0" TargetMode="External"/><Relationship Id="rId4" Type="http://schemas.openxmlformats.org/officeDocument/2006/relationships/hyperlink" Target="http://ru.wikipedia.org/wiki/%D0%A2%D1%80%D1%83%D0%B1%D0%B0_(%D0%B8%D0%B7%D0%B4%D0%B5%D0%BB%D0%B8%D0%B5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0"/>
            <a:ext cx="5112568" cy="1470025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Витрувий</a:t>
            </a:r>
            <a:r>
              <a:rPr lang="ru-RU" sz="3600" dirty="0" smtClean="0"/>
              <a:t> об основных</a:t>
            </a:r>
            <a:br>
              <a:rPr lang="ru-RU" sz="3600" dirty="0" smtClean="0"/>
            </a:br>
            <a:r>
              <a:rPr lang="ru-RU" sz="3600" dirty="0" smtClean="0"/>
              <a:t>свойствах архитектуры</a:t>
            </a:r>
            <a:r>
              <a:rPr lang="ru-RU" sz="2400" dirty="0" smtClean="0"/>
              <a:t>.</a:t>
            </a:r>
            <a:endParaRPr lang="en-US" sz="2400" dirty="0"/>
          </a:p>
        </p:txBody>
      </p:sp>
      <p:pic>
        <p:nvPicPr>
          <p:cNvPr id="1026" name="Picture 2" descr="C:\Users\Даниил\Desktop\vitruviu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24" y="1700808"/>
            <a:ext cx="502624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93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1439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Марк </a:t>
            </a:r>
            <a:r>
              <a:rPr lang="ru-RU" sz="2800" dirty="0" err="1" smtClean="0"/>
              <a:t>Витрувий</a:t>
            </a:r>
            <a:r>
              <a:rPr lang="ru-RU" sz="2800" dirty="0" smtClean="0"/>
              <a:t> </a:t>
            </a:r>
            <a:r>
              <a:rPr lang="ru-RU" sz="2800" dirty="0" err="1" smtClean="0"/>
              <a:t>Поллион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Биография.</a:t>
            </a:r>
            <a:endParaRPr lang="en-US" sz="2800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3384376" cy="4824536"/>
          </a:xfrm>
        </p:spPr>
        <p:txBody>
          <a:bodyPr>
            <a:normAutofit/>
          </a:bodyPr>
          <a:lstStyle/>
          <a:p>
            <a:r>
              <a:rPr lang="ru-RU" sz="2000" b="1" i="0" dirty="0" smtClean="0">
                <a:solidFill>
                  <a:srgbClr val="000000"/>
                </a:solidFill>
                <a:effectLst/>
                <a:latin typeface="Arial"/>
              </a:rPr>
              <a:t>Марк </a:t>
            </a:r>
            <a:r>
              <a:rPr lang="ru-RU" sz="2000" b="1" i="0" dirty="0" err="1" smtClean="0">
                <a:solidFill>
                  <a:srgbClr val="000000"/>
                </a:solidFill>
                <a:effectLst/>
                <a:latin typeface="Arial"/>
              </a:rPr>
              <a:t>Витру́вий</a:t>
            </a:r>
            <a:r>
              <a:rPr lang="ru-RU" sz="2000" b="1" i="0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2000" b="1" i="0" dirty="0" err="1" smtClean="0">
                <a:solidFill>
                  <a:srgbClr val="000000"/>
                </a:solidFill>
                <a:effectLst/>
                <a:latin typeface="Arial"/>
              </a:rPr>
              <a:t>Поллион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(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Латинский язык"/>
              </a:rPr>
              <a:t>лат.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Marcus</a:t>
            </a:r>
            <a:r>
              <a:rPr lang="ru-RU" sz="2000" b="0" i="1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Vitruvius</a:t>
            </a:r>
            <a:r>
              <a:rPr lang="ru-RU" sz="2000" b="0" i="1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Pollio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) — римский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Архитектор"/>
              </a:rPr>
              <a:t>архитектор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, инженер, теоретик архитектуры второй половины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Arial"/>
              </a:rPr>
              <a:t>I 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века до н.э.</a:t>
            </a:r>
          </a:p>
          <a:p>
            <a:endParaRPr lang="ru-RU" sz="2000" dirty="0">
              <a:solidFill>
                <a:srgbClr val="000000"/>
              </a:solidFill>
              <a:latin typeface="Arial"/>
            </a:endParaRPr>
          </a:p>
          <a:p>
            <a:endParaRPr lang="en-US" sz="2000" dirty="0"/>
          </a:p>
        </p:txBody>
      </p:sp>
      <p:pic>
        <p:nvPicPr>
          <p:cNvPr id="2050" name="Picture 2" descr="C:\Users\Даниил\Desktop\Da_Vinci_Vitruve_Luc_Viatou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796" y="1671464"/>
            <a:ext cx="3672407" cy="463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572000" y="62116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Леонардо да Винчи Человек по </a:t>
            </a:r>
            <a:r>
              <a:rPr lang="ru-RU" dirty="0" err="1" smtClean="0"/>
              <a:t>Витрувию</a:t>
            </a:r>
            <a:r>
              <a:rPr lang="ru-RU" dirty="0" smtClean="0"/>
              <a:t> (1492).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51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5796136" cy="6741368"/>
          </a:xfrm>
        </p:spPr>
        <p:txBody>
          <a:bodyPr>
            <a:normAutofit/>
          </a:bodyPr>
          <a:lstStyle/>
          <a:p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На данный момент известна только фамилия — </a:t>
            </a:r>
            <a:r>
              <a:rPr lang="ru-RU" sz="1800" b="0" i="1" dirty="0" err="1" smtClean="0">
                <a:solidFill>
                  <a:srgbClr val="000000"/>
                </a:solidFill>
                <a:effectLst/>
                <a:latin typeface="Arial"/>
              </a:rPr>
              <a:t>Vitruvius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. Имя </a:t>
            </a:r>
            <a:r>
              <a:rPr lang="ru-RU" sz="1800" b="0" i="1" dirty="0" smtClean="0">
                <a:solidFill>
                  <a:srgbClr val="000000"/>
                </a:solidFill>
                <a:effectLst/>
                <a:latin typeface="Arial"/>
              </a:rPr>
              <a:t>Марк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 и прозвище (</a:t>
            </a:r>
            <a:r>
              <a:rPr lang="ru-RU" sz="1800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2" tooltip="Когномен"/>
              </a:rPr>
              <a:t>когномен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) </a:t>
            </a:r>
            <a:r>
              <a:rPr lang="ru-RU" sz="1800" b="0" i="1" dirty="0" err="1" smtClean="0">
                <a:solidFill>
                  <a:srgbClr val="000000"/>
                </a:solidFill>
                <a:effectLst/>
                <a:latin typeface="Arial"/>
              </a:rPr>
              <a:t>Поллион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 являются вероятными, поскольку источником большей части биографических сведений являются труды самого </a:t>
            </a:r>
            <a:r>
              <a:rPr lang="ru-RU" sz="18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. Предположительно, родился как свободный римский гражданин в 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Кампания (область в Италии)"/>
              </a:rPr>
              <a:t>Кампании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. Получил архитектурное образование. Во время гражданской войны под руководством 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4" tooltip="Юлий Цезарь"/>
              </a:rPr>
              <a:t>Юлия Цезаря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 принимал участие в постройке военных машин. Позднее, будучи военным инженером, самостоятельно занимался разработкой и созданием 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5" tooltip="Баллиста"/>
              </a:rPr>
              <a:t>баллист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 и других 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6" tooltip="Осадные орудия"/>
              </a:rPr>
              <a:t>осадных орудий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. Среди воплощённых проектов </a:t>
            </a:r>
            <a:r>
              <a:rPr lang="ru-RU" sz="18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 наиболее значимыми являются 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7" tooltip="Базилика"/>
              </a:rPr>
              <a:t>базилика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 в </a:t>
            </a:r>
            <a:r>
              <a:rPr lang="ru-RU" sz="1800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8" tooltip="Фано"/>
              </a:rPr>
              <a:t>Фано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 и конструкции римского 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9" tooltip="Акведук"/>
              </a:rPr>
              <a:t>акведука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. </a:t>
            </a:r>
            <a:r>
              <a:rPr lang="ru-RU" sz="18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Витрувий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 также является автором эргономической системы </a:t>
            </a:r>
            <a:r>
              <a:rPr lang="ru-RU" sz="1800" b="0" i="0" dirty="0" err="1" smtClean="0">
                <a:solidFill>
                  <a:srgbClr val="000000"/>
                </a:solidFill>
                <a:effectLst/>
                <a:latin typeface="Arial"/>
              </a:rPr>
              <a:t>пропорционирования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, позднее получившей распространение в изобразительном искусстве и архитектуре под названием «</a:t>
            </a:r>
            <a:r>
              <a:rPr lang="ru-RU" sz="1800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10" tooltip="Витрувианский человек"/>
              </a:rPr>
              <a:t>Витрувианский</a:t>
            </a:r>
            <a:r>
              <a:rPr lang="ru-RU" sz="18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10" tooltip="Витрувианский человек"/>
              </a:rPr>
              <a:t> человек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». Дата смерти </a:t>
            </a:r>
            <a:r>
              <a:rPr lang="ru-RU" sz="18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Arial"/>
              </a:rPr>
              <a:t> доподлинно неизвестна, что может свидетельствовать о том, что при жизни его работы не получили широкого признания.</a:t>
            </a:r>
            <a:endParaRPr lang="en-US" sz="1800" dirty="0"/>
          </a:p>
        </p:txBody>
      </p:sp>
      <p:pic>
        <p:nvPicPr>
          <p:cNvPr id="3074" name="Picture 2" descr="C:\Users\Даниил\Desktop\03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40768"/>
            <a:ext cx="334786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44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385"/>
            <a:ext cx="7772400" cy="11521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Десять книг об архитектуре</a:t>
            </a:r>
            <a:endParaRPr lang="en-US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5004048" cy="5112568"/>
          </a:xfrm>
        </p:spPr>
        <p:txBody>
          <a:bodyPr>
            <a:normAutofit/>
          </a:bodyPr>
          <a:lstStyle/>
          <a:p>
            <a:pPr algn="l"/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Трактат «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Десять книг об архитектуре"/>
              </a:rPr>
              <a:t>Десять книг об архитектуре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» (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Латинский язык"/>
              </a:rPr>
              <a:t>лат.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De</a:t>
            </a:r>
            <a:r>
              <a:rPr lang="ru-RU" sz="2000" b="0" i="1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architectura</a:t>
            </a:r>
            <a:r>
              <a:rPr lang="ru-RU" sz="2000" b="0" i="1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libri</a:t>
            </a:r>
            <a:r>
              <a:rPr lang="ru-RU" sz="2000" b="0" i="1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decem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) является единственной сохранившейся античной работой об архитектуре и по свидетельству самого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 на тот момент единственной книгой об архитектуре на латыни. Книга посвящена 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4" tooltip="Гай Юлий Цезарь Октавиан Август"/>
              </a:rPr>
              <a:t>императору Августу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как знак благодарности за оказанную им помощь.</a:t>
            </a:r>
          </a:p>
          <a:p>
            <a:pPr algn="l"/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Автор обобщил в трактате опыт греческого и римского зодчества, рассмотрел комплекс сопутствующих градостроительных, инженерно-технических вопросов и принципов художественного восприятия.</a:t>
            </a:r>
          </a:p>
          <a:p>
            <a:endParaRPr lang="en-US" sz="2000" dirty="0"/>
          </a:p>
        </p:txBody>
      </p:sp>
      <p:pic>
        <p:nvPicPr>
          <p:cNvPr id="4098" name="Picture 2" descr="C:\Users\Даниил\Desktop\200px-Витрувий._10_книг_об_Архитектуре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96752"/>
            <a:ext cx="374441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35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6632"/>
            <a:ext cx="8064896" cy="4320480"/>
          </a:xfrm>
        </p:spPr>
        <p:txBody>
          <a:bodyPr>
            <a:normAutofit fontScale="92500" lnSpcReduction="20000"/>
          </a:bodyPr>
          <a:lstStyle/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Трактат был известен в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Средние века"/>
              </a:rPr>
              <a:t>Средние века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, существует более 80 средневековых манускриптов с текстом трактата на различных языках. Самый старый найденный датируется </a:t>
            </a:r>
            <a:r>
              <a:rPr lang="ru-RU" sz="2000" b="0" i="0" u="sng" dirty="0" smtClean="0">
                <a:solidFill>
                  <a:srgbClr val="0B0080"/>
                </a:solidFill>
                <a:effectLst/>
                <a:latin typeface="Arial"/>
                <a:hlinkClick r:id="rId3" tooltip="996 год"/>
              </a:rPr>
              <a:t>996 годом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и находится в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4" tooltip="Британский музей"/>
              </a:rPr>
              <a:t>Британском музее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(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/>
              </a:rPr>
              <a:t>Harley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 2767). Однако, наибольшую популярность работа приобрела в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5" tooltip="Ренессанс"/>
              </a:rPr>
              <a:t>эпоху Ренессанса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.</a:t>
            </a:r>
            <a:endParaRPr lang="ru-RU" sz="2000" dirty="0">
              <a:solidFill>
                <a:srgbClr val="000000"/>
              </a:solidFill>
              <a:latin typeface="Arial"/>
            </a:endParaRPr>
          </a:p>
          <a:p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За исключением нескольких свидетельств (</a:t>
            </a:r>
            <a:r>
              <a:rPr lang="ru-RU" sz="2000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6" tooltip="Секст Юлий Фронтин"/>
              </a:rPr>
              <a:t>Фронтин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, </a:t>
            </a:r>
            <a:r>
              <a:rPr lang="ru-RU" sz="2000" b="0" i="1" u="none" strike="noStrike" dirty="0" err="1" smtClean="0">
                <a:solidFill>
                  <a:srgbClr val="A55858"/>
                </a:solidFill>
                <a:effectLst/>
                <a:latin typeface="Arial"/>
                <a:hlinkClick r:id="rId7" tooltip="Цетий Фавентин (страница отсутствует)"/>
              </a:rPr>
              <a:t>Фавентин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,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8" tooltip="Плиний Старший"/>
              </a:rPr>
              <a:t>Плиний Старший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) труд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 нашёл только очень небольшой отклик среди современников. Этому наверняка способствовала ограниченность темы, интересной тогда узкому кругу специалистов.</a:t>
            </a:r>
            <a:endParaRPr lang="ru-RU" sz="2000" dirty="0" smtClean="0"/>
          </a:p>
          <a:p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Витрувий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 первым из теоретиков архитектуры высказал гипотезу о возникновении архитектуры. Он поставил проблему золотой середины между теорией и практикой, описал основные понятия эстетики, соразмерность здания и человека, впервые в истории исследовал проблему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9" tooltip="Музыкальная акустика"/>
              </a:rPr>
              <a:t>музыкальной акустики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помещений. В той или иной мере, теория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 сохраняла значение до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10" tooltip="XIX век"/>
              </a:rPr>
              <a:t>XIX века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.</a:t>
            </a:r>
            <a:endParaRPr lang="en-US" sz="2000" dirty="0"/>
          </a:p>
        </p:txBody>
      </p:sp>
      <p:pic>
        <p:nvPicPr>
          <p:cNvPr id="5122" name="Picture 2" descr="C:\Users\Даниил\Desktop\300px-Vitruvius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37112"/>
            <a:ext cx="309634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аниил\Desktop\vitinclinzuil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58" y="4437112"/>
            <a:ext cx="352839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310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Содержание книги</a:t>
            </a:r>
            <a:endParaRPr lang="en-US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352928" cy="489654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i="0" dirty="0" smtClean="0">
                <a:solidFill>
                  <a:srgbClr val="000000"/>
                </a:solidFill>
                <a:effectLst/>
                <a:latin typeface="Arial"/>
              </a:rPr>
              <a:t>Содержание</a:t>
            </a:r>
          </a:p>
          <a:p>
            <a:pPr algn="l"/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Витрувий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описал шесть основополагающих принципов архитектуры:</a:t>
            </a:r>
          </a:p>
          <a:p>
            <a:pPr algn="l">
              <a:buFont typeface="+mj-lt"/>
              <a:buAutoNum type="arabicPeriod"/>
            </a:pP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Ordinatio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(систематичность, порядок, ордер) — описаны общие принципы архитектуры, основы формирования объема (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quantitas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), основы пропорций, основы соотношений размеров (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modulus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). Здесь приведена знаменитая 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Arial"/>
              </a:rPr>
              <a:t>триада </a:t>
            </a:r>
            <a:r>
              <a:rPr lang="ru-RU" b="1" i="0" dirty="0" err="1" smtClean="0">
                <a:solidFill>
                  <a:srgbClr val="000000"/>
                </a:solidFill>
                <a:effectLst/>
                <a:latin typeface="Arial"/>
              </a:rPr>
              <a:t>Витрувия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: три качества, которыми обязательно должна обладать архитектура: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firmitas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(прочность конструкции),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utilitas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(польза),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venustas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(красота).</a:t>
            </a:r>
          </a:p>
          <a:p>
            <a:pPr algn="l">
              <a:buFont typeface="+mj-lt"/>
              <a:buAutoNum type="arabicPeriod"/>
            </a:pP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Dispositio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(расположение, основа) — описаны основы организации пространства, основы проекта и отображение их в трех основных чертежах: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ichnografia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(план этажа),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ortografia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(чертеж) и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skenografia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 (перспективный вид).</a:t>
            </a:r>
          </a:p>
          <a:p>
            <a:pPr algn="l">
              <a:buFont typeface="+mj-lt"/>
              <a:buAutoNum type="arabicPeriod"/>
            </a:pP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Eurythmia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 — определяет красивые пропорции, изучается композиция.</a:t>
            </a:r>
          </a:p>
          <a:p>
            <a:pPr algn="l">
              <a:buFont typeface="+mj-lt"/>
              <a:buAutoNum type="arabicPeriod"/>
            </a:pP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Symmetria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 — под этой категорией скрывается сильный антропоморфизм. Акцентируется модуль, основанный на частях человеческого тела (нос, голова).</a:t>
            </a:r>
          </a:p>
          <a:p>
            <a:pPr algn="l">
              <a:buFont typeface="+mj-lt"/>
              <a:buAutoNum type="arabicPeriod"/>
            </a:pP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Decor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 — эта категория не ограничивается только декорацией и описывает ордерную систематичность.</a:t>
            </a:r>
          </a:p>
          <a:p>
            <a:pPr algn="l">
              <a:buFont typeface="+mj-lt"/>
              <a:buAutoNum type="arabicPeriod"/>
            </a:pPr>
            <a:r>
              <a:rPr lang="ru-RU" b="0" i="0" dirty="0" err="1" smtClean="0">
                <a:solidFill>
                  <a:srgbClr val="000000"/>
                </a:solidFill>
                <a:effectLst/>
                <a:latin typeface="Arial"/>
              </a:rPr>
              <a:t>Distributio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 — категория описывает способ использования объекта экономически.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59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аниил\Desktop\c2c54414596f6455ee5e593fa2a122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43908"/>
            <a:ext cx="6408712" cy="552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620688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</a:t>
            </a:r>
            <a:r>
              <a:rPr lang="ru-RU" sz="2800" dirty="0" smtClean="0"/>
              <a:t>риада </a:t>
            </a:r>
            <a:r>
              <a:rPr lang="ru-RU" sz="2800" dirty="0" err="1" smtClean="0"/>
              <a:t>Витрувия</a:t>
            </a:r>
            <a:r>
              <a:rPr lang="ru-RU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470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7848872" cy="5760640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err="1">
                <a:solidFill>
                  <a:srgbClr val="000000"/>
                </a:solidFill>
                <a:effectLst/>
                <a:latin typeface="Arial"/>
              </a:rPr>
              <a:t>Балли́ста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(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2" tooltip="Латинский язык"/>
              </a:rPr>
              <a:t>лат.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i="1" dirty="0" err="1" smtClean="0">
                <a:solidFill>
                  <a:srgbClr val="000000"/>
                </a:solidFill>
                <a:effectLst/>
                <a:latin typeface="Arial"/>
              </a:rPr>
              <a:t>balistarum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/>
              </a:rPr>
              <a:t>, 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от 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3" tooltip="Греческий язык"/>
              </a:rPr>
              <a:t>греч.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/>
              </a:rPr>
              <a:t>βα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/>
              </a:rPr>
              <a:t>λλιστης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, от 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/>
              </a:rPr>
              <a:t>βα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/>
              </a:rPr>
              <a:t>λλειν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— «бросать») — 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4" tooltip="Античность"/>
              </a:rPr>
              <a:t>античная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/>
              </a:rPr>
              <a:t>двухплечевая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 машина торсионного действия для метания камней. Позднее в первых веках нашей эры под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/>
              </a:rPr>
              <a:t>баллистами 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стали подразумевать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/>
              </a:rPr>
              <a:t>стреломёты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/>
              </a:rPr>
              <a:t>.</a:t>
            </a:r>
          </a:p>
          <a:p>
            <a:endParaRPr lang="ru-RU" sz="2000" dirty="0">
              <a:solidFill>
                <a:srgbClr val="000000"/>
              </a:solidFill>
              <a:effectLst/>
              <a:latin typeface="Arial"/>
            </a:endParaRPr>
          </a:p>
          <a:p>
            <a:pPr algn="l"/>
            <a:r>
              <a:rPr lang="ru-RU" sz="2000" b="1" dirty="0" err="1">
                <a:solidFill>
                  <a:srgbClr val="000000"/>
                </a:solidFill>
                <a:effectLst/>
                <a:latin typeface="Arial"/>
              </a:rPr>
              <a:t>Бази́лика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"/>
              </a:rPr>
              <a:t> (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Arial"/>
              </a:rPr>
              <a:t>базили́ка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"/>
              </a:rPr>
              <a:t>)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(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3" tooltip="Греческий язык"/>
              </a:rPr>
              <a:t>греч.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dirty="0">
                <a:solidFill>
                  <a:srgbClr val="000000"/>
                </a:solidFill>
                <a:effectLst/>
                <a:latin typeface="palatino linotype"/>
              </a:rPr>
              <a:t>βα</a:t>
            </a:r>
            <a:r>
              <a:rPr lang="ru-RU" sz="2000" dirty="0" err="1">
                <a:solidFill>
                  <a:srgbClr val="000000"/>
                </a:solidFill>
                <a:effectLst/>
                <a:latin typeface="palatino linotype"/>
              </a:rPr>
              <a:t>σιλική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— царский дом) — тип строения прямоугольной формы, которое состоит из нечётного числа (1, 3 или 5) различных по высоте 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5" tooltip="Неф"/>
              </a:rPr>
              <a:t>нефов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.</a:t>
            </a:r>
          </a:p>
          <a:p>
            <a:pPr algn="l"/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/>
              </a:rPr>
              <a:t>многонефной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 базилике нефы разделены продольными рядами колонн или столбов, с самостоятельными покрытиями. Центральный неф — обычно более широкий и больший по высоте, освещается с помощью окон второго яруса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/>
              </a:rPr>
              <a:t>.</a:t>
            </a:r>
          </a:p>
          <a:p>
            <a:pPr algn="l"/>
            <a:endParaRPr lang="ru-RU" sz="2000" dirty="0">
              <a:solidFill>
                <a:srgbClr val="000000"/>
              </a:solidFill>
              <a:effectLst/>
              <a:latin typeface="Arial"/>
            </a:endParaRPr>
          </a:p>
          <a:p>
            <a:r>
              <a:rPr lang="ru-RU" sz="2000" b="1" dirty="0" err="1">
                <a:solidFill>
                  <a:srgbClr val="000000"/>
                </a:solidFill>
                <a:effectLst/>
                <a:latin typeface="Arial"/>
              </a:rPr>
              <a:t>Фано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(</a:t>
            </a:r>
            <a:r>
              <a:rPr lang="ru-RU" sz="2000" i="1" dirty="0" err="1">
                <a:solidFill>
                  <a:srgbClr val="000000"/>
                </a:solidFill>
                <a:effectLst/>
                <a:latin typeface="Arial"/>
              </a:rPr>
              <a:t>Fano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) — третий по величине город 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6" tooltip="Италия"/>
              </a:rPr>
              <a:t>итальянского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региона </a:t>
            </a:r>
            <a:r>
              <a:rPr lang="ru-RU" sz="2000" u="sng" dirty="0">
                <a:solidFill>
                  <a:srgbClr val="0B0080"/>
                </a:solidFill>
                <a:effectLst/>
                <a:latin typeface="Arial"/>
                <a:hlinkClick r:id="rId7" tooltip="Марке"/>
              </a:rPr>
              <a:t>Марке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после </a:t>
            </a:r>
            <a:r>
              <a:rPr lang="ru-RU" sz="2000" dirty="0" err="1">
                <a:solidFill>
                  <a:srgbClr val="0B0080"/>
                </a:solidFill>
                <a:effectLst/>
                <a:latin typeface="Arial"/>
                <a:hlinkClick r:id="rId8" tooltip="Анкона"/>
              </a:rPr>
              <a:t>Анконы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и </a:t>
            </a:r>
            <a:r>
              <a:rPr lang="ru-RU" sz="2000" dirty="0" err="1">
                <a:solidFill>
                  <a:srgbClr val="0B0080"/>
                </a:solidFill>
                <a:effectLst/>
                <a:latin typeface="Arial"/>
                <a:hlinkClick r:id="rId9" tooltip="Пезаро"/>
              </a:rPr>
              <a:t>Пезаро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. Этот приморский город-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10" tooltip="Курорт"/>
              </a:rPr>
              <a:t>курорт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расположен в провинции </a:t>
            </a:r>
            <a:r>
              <a:rPr lang="ru-RU" sz="2000" dirty="0" err="1">
                <a:solidFill>
                  <a:srgbClr val="0B0080"/>
                </a:solidFill>
                <a:effectLst/>
                <a:latin typeface="Arial"/>
                <a:hlinkClick r:id="rId11" tooltip="Пезаро-э-Урбино"/>
              </a:rPr>
              <a:t>Пезаро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11" tooltip="Пезаро-э-Урбино"/>
              </a:rPr>
              <a:t>-э-</a:t>
            </a:r>
            <a:r>
              <a:rPr lang="ru-RU" sz="2000" dirty="0" err="1">
                <a:solidFill>
                  <a:srgbClr val="0B0080"/>
                </a:solidFill>
                <a:effectLst/>
                <a:latin typeface="Arial"/>
                <a:hlinkClick r:id="rId11" tooltip="Пезаро-э-Урбино"/>
              </a:rPr>
              <a:t>Урбино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, там, где древняя </a:t>
            </a:r>
            <a:r>
              <a:rPr lang="ru-RU" sz="2000" dirty="0" err="1">
                <a:solidFill>
                  <a:srgbClr val="0B0080"/>
                </a:solidFill>
                <a:effectLst/>
                <a:latin typeface="Arial"/>
                <a:hlinkClick r:id="rId12" tooltip="Фламиниева дорога"/>
              </a:rPr>
              <a:t>Фламиниева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12" tooltip="Фламиниева дорога"/>
              </a:rPr>
              <a:t> дорога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 выходит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/>
              </a:rPr>
              <a:t>к </a:t>
            </a:r>
            <a:r>
              <a:rPr lang="ru-RU" sz="2000" dirty="0" smtClean="0">
                <a:solidFill>
                  <a:srgbClr val="0B0080"/>
                </a:solidFill>
                <a:effectLst/>
                <a:latin typeface="Arial"/>
                <a:hlinkClick r:id="rId13" tooltip="Адриатическое море"/>
              </a:rPr>
              <a:t>Адриатическому </a:t>
            </a:r>
            <a:r>
              <a:rPr lang="ru-RU" sz="2000" dirty="0">
                <a:solidFill>
                  <a:srgbClr val="0B0080"/>
                </a:solidFill>
                <a:effectLst/>
                <a:latin typeface="Arial"/>
                <a:hlinkClick r:id="rId13" tooltip="Адриатическое море"/>
              </a:rPr>
              <a:t>морю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. 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/>
              </a:rPr>
              <a:t>Фано</a:t>
            </a:r>
            <a:r>
              <a:rPr lang="ru-RU" sz="2000" dirty="0">
                <a:solidFill>
                  <a:srgbClr val="000000"/>
                </a:solidFill>
                <a:effectLst/>
                <a:latin typeface="Arial"/>
              </a:rPr>
              <a:t> проживают 64 тысячи жителей (2008).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2411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124" y="366186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err="1" smtClean="0">
                <a:solidFill>
                  <a:srgbClr val="000000"/>
                </a:solidFill>
                <a:effectLst/>
                <a:latin typeface="Arial"/>
              </a:rPr>
              <a:t>Акведу́к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(от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Латинский язык"/>
              </a:rPr>
              <a:t>лат.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aqua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— вода и </a:t>
            </a:r>
            <a:r>
              <a:rPr lang="ru-RU" sz="2000" b="0" i="1" dirty="0" err="1" smtClean="0">
                <a:solidFill>
                  <a:srgbClr val="000000"/>
                </a:solidFill>
                <a:effectLst/>
                <a:latin typeface="Arial"/>
              </a:rPr>
              <a:t>ducere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— вести) — водовод (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Канал (водный)"/>
              </a:rPr>
              <a:t>канал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,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4" tooltip="Труба (изделие)"/>
              </a:rPr>
              <a:t>труба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) для подачи </a:t>
            </a:r>
            <a:r>
              <a:rPr lang="ru-RU" sz="2000" b="0" i="0" u="sng" dirty="0" smtClean="0">
                <a:solidFill>
                  <a:srgbClr val="0B0080"/>
                </a:solidFill>
                <a:effectLst/>
                <a:latin typeface="Arial"/>
                <a:hlinkClick r:id="rId5" tooltip="Вода"/>
              </a:rPr>
              <a:t>воды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к населённым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/>
              </a:rPr>
              <a:t>пунктам,</a:t>
            </a:r>
            <a:r>
              <a:rPr lang="ru-RU" sz="2000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6" tooltip="Орошаемое земледелие"/>
              </a:rPr>
              <a:t>оросительным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и </a:t>
            </a:r>
            <a:r>
              <a:rPr lang="ru-RU" sz="2000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7" tooltip="Гидроэнергетический комплекс"/>
              </a:rPr>
              <a:t>гидроэнергетическим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/>
              </a:rPr>
              <a:t> системам из расположенных выше их источников.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370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42</TotalTime>
  <Words>65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Витрувий об основных свойствах архитектуры.</vt:lpstr>
      <vt:lpstr>Марк Витрувий Поллион  Биография.</vt:lpstr>
      <vt:lpstr>Презентация PowerPoint</vt:lpstr>
      <vt:lpstr>Десять книг об архитектуре</vt:lpstr>
      <vt:lpstr>Презентация PowerPoint</vt:lpstr>
      <vt:lpstr>Содержание книги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Витрувий об основных свойствах архитектуры.</dc:title>
  <dc:creator>Даниил</dc:creator>
  <cp:lastModifiedBy>Даниил</cp:lastModifiedBy>
  <cp:revision>5</cp:revision>
  <dcterms:created xsi:type="dcterms:W3CDTF">2012-10-18T15:28:56Z</dcterms:created>
  <dcterms:modified xsi:type="dcterms:W3CDTF">2012-10-18T16:11:56Z</dcterms:modified>
</cp:coreProperties>
</file>