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43"/>
  </p:notesMasterIdLst>
  <p:sldIdLst>
    <p:sldId id="288" r:id="rId2"/>
    <p:sldId id="289" r:id="rId3"/>
    <p:sldId id="256" r:id="rId4"/>
    <p:sldId id="297" r:id="rId5"/>
    <p:sldId id="257" r:id="rId6"/>
    <p:sldId id="258" r:id="rId7"/>
    <p:sldId id="259" r:id="rId8"/>
    <p:sldId id="260" r:id="rId9"/>
    <p:sldId id="261" r:id="rId10"/>
    <p:sldId id="262" r:id="rId11"/>
    <p:sldId id="299" r:id="rId12"/>
    <p:sldId id="263" r:id="rId13"/>
    <p:sldId id="264" r:id="rId14"/>
    <p:sldId id="265" r:id="rId15"/>
    <p:sldId id="267" r:id="rId16"/>
    <p:sldId id="268" r:id="rId17"/>
    <p:sldId id="269" r:id="rId18"/>
    <p:sldId id="282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90" r:id="rId28"/>
    <p:sldId id="291" r:id="rId29"/>
    <p:sldId id="278" r:id="rId30"/>
    <p:sldId id="280" r:id="rId31"/>
    <p:sldId id="281" r:id="rId32"/>
    <p:sldId id="292" r:id="rId33"/>
    <p:sldId id="293" r:id="rId34"/>
    <p:sldId id="294" r:id="rId35"/>
    <p:sldId id="295" r:id="rId36"/>
    <p:sldId id="296" r:id="rId37"/>
    <p:sldId id="285" r:id="rId38"/>
    <p:sldId id="298" r:id="rId39"/>
    <p:sldId id="302" r:id="rId40"/>
    <p:sldId id="305" r:id="rId41"/>
    <p:sldId id="287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615" autoAdjust="0"/>
    <p:restoredTop sz="86397" autoAdjust="0"/>
  </p:normalViewPr>
  <p:slideViewPr>
    <p:cSldViewPr>
      <p:cViewPr varScale="1">
        <p:scale>
          <a:sx n="64" d="100"/>
          <a:sy n="64" d="100"/>
        </p:scale>
        <p:origin x="-9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9075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80F01-AC78-4F73-AB44-93D5BB59E927}" type="datetimeFigureOut">
              <a:rPr lang="ru-RU" smtClean="0"/>
              <a:pPr/>
              <a:t>24.01.2014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63ADD-9E6F-4C47-B566-C4C0F12E23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3ADD-9E6F-4C47-B566-C4C0F12E23C2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3ADD-9E6F-4C47-B566-C4C0F12E23C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3ADD-9E6F-4C47-B566-C4C0F12E23C2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63ADD-9E6F-4C47-B566-C4C0F12E23C2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922895A-A99F-4118-BE62-6A22C65FF61F}" type="datetimeFigureOut">
              <a:rPr lang="ru-RU" smtClean="0"/>
              <a:pPr/>
              <a:t>24.01.2014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7CCC80C-5B16-471E-985C-4DFDC4304B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ic.pics.livejournal.com/matilda_ss/21322662/229245/229245_original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500042"/>
            <a:ext cx="7500990" cy="592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554162"/>
            <a:ext cx="7786742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Алексей Арсеньев, принадлежавший к дворянскому(к тому времени обедневшему) роду, который гордился своим происхождением, гордился тем, что является крупицей того необъятно-мощного, именуемой Великая Русь. Буквально, каждая строчка, каждая мысль пропитана этой неистовой любовью настолько, что читатель сам переполняется чувством к земле, которую называет Родиной.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8868"/>
            <a:ext cx="6400800" cy="207170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 научной работы.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Пространственная организация романа И.А.Бунина «Жизнь Арсеньева»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411481"/>
            <a:ext cx="8686800" cy="45719"/>
          </a:xfrm>
        </p:spPr>
        <p:txBody>
          <a:bodyPr>
            <a:normAutofit fontScale="90000"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554162"/>
            <a:ext cx="7777186" cy="4525963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Объект исследования 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художественное пространство как фундаментальная категория поэтики романа И.А. Бунина "Жизнь Арсеньева".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428604"/>
            <a:ext cx="7429552" cy="514353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Предмет исследования </a:t>
            </a:r>
            <a:r>
              <a:rPr lang="ru-RU" sz="32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32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художественное пространство романа И.А.Бунина «Жизнь Арсеньева» как структура, представляющая собой совокупность внутренних отношений системы пространственных  элементов текста: приоритетный пространственный  образ, воплощающий русскую землю - поле</a:t>
            </a: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cap="none" dirty="0">
              <a:solidFill>
                <a:schemeClr val="tx1"/>
              </a:solidFill>
              <a:effectLst/>
              <a:latin typeface="AnastasiaScript" pitchFamily="2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0122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Методы             исследования: </a:t>
            </a: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1. изучение, обработка и систематизация теоретического и практического материала (критическая, справочная и научно-популярная литература, художественный текст),</a:t>
            </a:r>
            <a:b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2.  эмпирические наблюдения: формально-логические - индуктивные, дедуктивные, продуктивные умозаключения; содержательно-теоретические - анализ и синтез.</a:t>
            </a:r>
            <a:b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320"/>
            <a:ext cx="7862150" cy="429768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Гипотеза научно-практической  работы. </a:t>
            </a:r>
            <a:br>
              <a:rPr lang="ru-RU" sz="32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cap="none" dirty="0" smtClean="0">
                <a:solidFill>
                  <a:schemeClr val="tx1"/>
                </a:solidFill>
                <a:effectLst/>
              </a:rPr>
              <a:t/>
            </a:r>
            <a:br>
              <a:rPr lang="ru-RU" cap="none" dirty="0" smtClean="0">
                <a:solidFill>
                  <a:schemeClr val="tx1"/>
                </a:solidFill>
                <a:effectLst/>
              </a:rPr>
            </a:br>
            <a:r>
              <a:rPr lang="ru-RU" cap="none" dirty="0" smtClean="0">
                <a:solidFill>
                  <a:schemeClr val="tx1"/>
                </a:solidFill>
                <a:effectLst/>
              </a:rPr>
              <a:t>     </a:t>
            </a: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Мы считаем, что герой романа пропускает         пространство  через себя, наполняя его </a:t>
            </a:r>
            <a:r>
              <a:rPr lang="ru-RU" sz="2800" cap="none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соб-ственными</a:t>
            </a: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смыслами. Это ощущение </a:t>
            </a:r>
            <a:r>
              <a:rPr lang="ru-RU" sz="2800" cap="none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простран-ства</a:t>
            </a: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героем- постижение пространства в себе на пути к Истине. </a:t>
            </a:r>
            <a:endParaRPr lang="ru-RU" sz="2800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071546"/>
            <a:ext cx="7286676" cy="285752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cap="none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Цель работы </a:t>
            </a: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исследование художественного пространства как философско-эстетической категории, выражающей "модель мира", бытийную концепцию И.А.Бунина</a:t>
            </a:r>
            <a:r>
              <a:rPr lang="ru-RU" sz="2800" cap="none" dirty="0" smtClean="0">
                <a:solidFill>
                  <a:schemeClr val="tx1"/>
                </a:solidFill>
                <a:effectLst/>
              </a:rPr>
              <a:t>. </a:t>
            </a:r>
            <a:endParaRPr lang="ru-RU" sz="2800" cap="none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320"/>
            <a:ext cx="8076464" cy="579788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Задачи  научно-практической работы: </a:t>
            </a:r>
            <a:r>
              <a:rPr lang="ru-RU" sz="32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исследование пространственной организации романа И.А.Бунина «Жизнь Арсеньева», выявление устойчивых пространственных структур и образов; </a:t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исследование основных типов, форм художественного пространства, их соотношения и функций; </a:t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выявление устойчивых пространственных оппозиций в пространственной структуре романа; </a:t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выявление семантики пространства героя в романе «Жизнь Арсеньева»; </a:t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 изучение «языка»  художественного пространства в романе И.А.Бунина.</a:t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320"/>
            <a:ext cx="7719274" cy="594076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cap="none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3200" cap="none" dirty="0" smtClean="0">
                <a:solidFill>
                  <a:schemeClr val="tx1"/>
                </a:solidFill>
                <a:effectLst/>
              </a:rPr>
            </a:br>
            <a:r>
              <a:rPr lang="ru-RU" sz="3200" cap="none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3200" cap="none" dirty="0" smtClean="0">
                <a:solidFill>
                  <a:schemeClr val="tx1"/>
                </a:solidFill>
                <a:effectLst/>
              </a:rPr>
            </a:br>
            <a:r>
              <a:rPr lang="ru-RU" sz="3200" cap="none" dirty="0" smtClean="0">
                <a:solidFill>
                  <a:schemeClr val="tx1"/>
                </a:solidFill>
                <a:effectLst/>
              </a:rPr>
              <a:t>      </a:t>
            </a:r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Актуальность научно-практической                                                       		        работы. </a:t>
            </a: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Художественное пространство романа И.А.Бунина «Жизнь Арсеньева» и его пространственная  организация до настоящего времени  были  недостаточно  </a:t>
            </a:r>
            <a:r>
              <a:rPr lang="ru-RU" sz="2400" cap="none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исследо-ваны</a:t>
            </a: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как предмет  специального исследования. Этим определяется актуальность настоящего исследования. Традиционно в </a:t>
            </a:r>
            <a:r>
              <a:rPr lang="ru-RU" sz="2400" cap="none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буниноведении</a:t>
            </a: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анализ романа велся без учета специфики художественного пространства, что во многом предопределяло обобщенность, расплывчатость, а порой и неточность характеристик романа, значительно ограничивало возможности анализа произведения, не позволяло проникнуть в глубинную структуру </a:t>
            </a:r>
            <a:r>
              <a:rPr lang="ru-RU" sz="2400" cap="none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произ-ведения</a:t>
            </a: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000108"/>
            <a:ext cx="7640956" cy="364333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Основная  часть.</a:t>
            </a:r>
            <a:br>
              <a:rPr lang="ru-RU" sz="32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Исследование.</a:t>
            </a:r>
            <a:endParaRPr lang="ru-RU" sz="2800" b="1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45758"/>
            <a:ext cx="8076464" cy="572644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7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Вступление.</a:t>
            </a:r>
            <a:br>
              <a:rPr lang="ru-RU" sz="27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7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Творческая история романа .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Работа над романом была начата Буниным летом 1927 года во Франции ("в стране, заменившей мне родину", как сказано на первых страницах произведения В течение 1928-29 годов первые четыре части романа были напечатаны в эмигрантских газетах и журналах. Отдельным изданием роман - в четырех частях - вышел в </a:t>
            </a:r>
            <a:r>
              <a:rPr lang="ru-RU" sz="2000" cap="none" dirty="0" err="1" smtClean="0">
                <a:effectLst/>
                <a:latin typeface="Times New Roman" pitchFamily="18" charset="0"/>
                <a:cs typeface="Times New Roman" pitchFamily="18" charset="0"/>
              </a:rPr>
              <a:t>париже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 err="1" smtClean="0">
                <a:effectLst/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 1930 году.</a:t>
            </a:r>
            <a:b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Пятую, заключительную книгу романа Бунин писал позднее. Основная ее часть была опубликована в 1932-1933 годах, а первое отдельное издание вышло в 1939 году под заглавием "лика".</a:t>
            </a:r>
            <a:b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Первое полное издание романа «Жизнь Арсеньева", включавшее пятую книгу, увидело свет в 1952 году в </a:t>
            </a:r>
            <a:r>
              <a:rPr lang="ru-RU" sz="2000" cap="none" dirty="0" err="1" smtClean="0">
                <a:effectLst/>
                <a:latin typeface="Times New Roman" pitchFamily="18" charset="0"/>
                <a:cs typeface="Times New Roman" pitchFamily="18" charset="0"/>
              </a:rPr>
              <a:t>Нью-йорке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. На родине роман был впервые опубликован в 1961 году в составе однотомника избранных произведений И.А. Бунина.</a:t>
            </a:r>
            <a:b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cap="none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417196"/>
            <a:ext cx="7933588" cy="608363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>
                <a:effectLst/>
              </a:rPr>
              <a:t>                       </a:t>
            </a:r>
            <a:r>
              <a:rPr lang="ru-RU" sz="2800" b="1" cap="none" dirty="0" smtClean="0">
                <a:effectLst/>
                <a:latin typeface="Times New Roman" pitchFamily="18" charset="0"/>
                <a:cs typeface="Times New Roman" pitchFamily="18" charset="0"/>
              </a:rPr>
              <a:t>Жанр произведения</a:t>
            </a:r>
            <a:r>
              <a:rPr lang="ru-RU" sz="2800" b="1" cap="none" dirty="0" smtClean="0">
                <a:effectLst/>
              </a:rPr>
              <a:t>.</a:t>
            </a:r>
            <a:r>
              <a:rPr lang="ru-RU" sz="2800" cap="none" dirty="0" smtClean="0">
                <a:effectLst/>
              </a:rPr>
              <a:t/>
            </a:r>
            <a:br>
              <a:rPr lang="ru-RU" sz="2800" cap="none" dirty="0" smtClean="0">
                <a:effectLst/>
              </a:rPr>
            </a:br>
            <a:r>
              <a:rPr lang="ru-RU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Произведение</a:t>
            </a:r>
            <a:r>
              <a:rPr lang="ru-RU" sz="2400" b="1" cap="none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можно характеризовать как </a:t>
            </a:r>
            <a:r>
              <a:rPr lang="ru-RU" sz="2400" i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роман-воспоминание,</a:t>
            </a:r>
            <a:r>
              <a:rPr lang="ru-RU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 в пределе - и как роман </a:t>
            </a:r>
            <a:r>
              <a:rPr lang="ru-RU" sz="2400" cap="non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феномено-логический</a:t>
            </a:r>
            <a:r>
              <a:rPr lang="ru-RU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(Л. Колобаева), в котором совершается переход от романа идей к роману жизни, потока жизни, в котором приоритетами являются не </a:t>
            </a:r>
            <a:r>
              <a:rPr lang="ru-RU" sz="2400" cap="non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идеологичность</a:t>
            </a:r>
            <a:r>
              <a:rPr lang="ru-RU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cap="non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социальность</a:t>
            </a:r>
            <a:r>
              <a:rPr lang="ru-RU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а фундаментальные ценности бытия.</a:t>
            </a:r>
            <a:r>
              <a:rPr lang="ru-RU" sz="2400" b="1" cap="none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cap="none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7" descr="http://bvi.rusf.ru/fanta/foto/nm87_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428868"/>
            <a:ext cx="314327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08311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800" b="1" cap="none" dirty="0" smtClean="0">
                <a:effectLst/>
              </a:rPr>
              <a:t>Большой вклад в изучение </a:t>
            </a:r>
            <a:r>
              <a:rPr lang="ru-RU" sz="1800" b="1" cap="none" dirty="0" err="1" smtClean="0">
                <a:effectLst/>
              </a:rPr>
              <a:t>бунинского</a:t>
            </a:r>
            <a:r>
              <a:rPr lang="ru-RU" sz="1800" b="1" cap="none" dirty="0" smtClean="0">
                <a:effectLst/>
              </a:rPr>
              <a:t> романа внесли В.Н.Афанасьев, А.А.Волков, О.Н.Михайлов ,</a:t>
            </a:r>
            <a:r>
              <a:rPr lang="ru-RU" sz="1800" b="1" cap="none" dirty="0" smtClean="0">
                <a:effectLst/>
                <a:latin typeface="Times New Roman" pitchFamily="18" charset="0"/>
                <a:cs typeface="Times New Roman" pitchFamily="18" charset="0"/>
              </a:rPr>
              <a:t>В.Н.Афанасьев, А.А.Волков,, Т.М.Бонами, </a:t>
            </a:r>
            <a:r>
              <a:rPr lang="ru-RU" sz="1800" b="1" cap="none" dirty="0" err="1" smtClean="0">
                <a:effectLst/>
                <a:latin typeface="Times New Roman" pitchFamily="18" charset="0"/>
                <a:cs typeface="Times New Roman" pitchFamily="18" charset="0"/>
              </a:rPr>
              <a:t>А.К.Бабореко</a:t>
            </a:r>
            <a:r>
              <a:rPr lang="ru-RU" sz="1800" b="1" cap="none" dirty="0" smtClean="0">
                <a:effectLst/>
                <a:latin typeface="Times New Roman" pitchFamily="18" charset="0"/>
                <a:cs typeface="Times New Roman" pitchFamily="18" charset="0"/>
              </a:rPr>
              <a:t>, В.А.Келдыш, Л.В.Никулин.</a:t>
            </a:r>
            <a:endParaRPr lang="ru-RU" sz="1800" cap="none" dirty="0">
              <a:effectLst/>
            </a:endParaRPr>
          </a:p>
        </p:txBody>
      </p:sp>
      <p:pic>
        <p:nvPicPr>
          <p:cNvPr id="4" name="Рисунок 13" descr="Nikulin L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143248"/>
            <a:ext cx="2714644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0" descr="http://imwerden.de/bilde/bun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4598" y="3071810"/>
            <a:ext cx="2557491" cy="393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72605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Они  считают  ,что  роман И.А.Бунина  «Жизнь Арсеньева» представляет собой ту уникальную книгу, в которой проявляются две указанные тенденции развития художественного мира писателя: с одной стороны, - продолжение традиций литературы XIX века, с другой, - их преодоление и глубокая связь с литературой XX столетия. </a:t>
            </a:r>
            <a:b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istrator\Рабочий стол\загруженно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3071810"/>
            <a:ext cx="5572132" cy="378619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4406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Пространственная организация романа. Особенности поэтики романа И.А.Бунина.</a:t>
            </a:r>
            <a:r>
              <a:rPr lang="ru-RU" sz="3200" b="1" cap="none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3200" b="1" cap="none" dirty="0" smtClean="0">
                <a:solidFill>
                  <a:schemeClr val="tx1"/>
                </a:solidFill>
                <a:effectLst/>
              </a:rPr>
            </a:br>
            <a:r>
              <a:rPr lang="ru-RU" sz="27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1.Двойственность пути героя.</a:t>
            </a:r>
            <a:r>
              <a:rPr lang="ru-RU" sz="2200" b="1" cap="none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200" b="1" cap="none" dirty="0" smtClean="0">
                <a:solidFill>
                  <a:schemeClr val="tx1"/>
                </a:solidFill>
                <a:effectLst/>
              </a:rPr>
            </a:br>
            <a:r>
              <a:rPr lang="ru-RU" sz="2200" dirty="0" smtClean="0">
                <a:effectLst/>
              </a:rPr>
              <a:t/>
            </a:r>
            <a:br>
              <a:rPr lang="ru-RU" sz="2200" dirty="0" smtClean="0">
                <a:effectLst/>
              </a:rPr>
            </a:b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Путь героя в романе предстает двойственно. С одной стороны, это жизненный, мирской путь с человеческими радостями и горестями, обретениями и потерями, открытиями и ошибками. С другой стороны, это путь духовных исканий, путь человека как существа духовного, путь как индивидуальное становление и движение к высшей истине, поиском которой задано движение и которая находится вне времени и пространства, то есть это 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путь к Богу</a:t>
            </a:r>
            <a:r>
              <a:rPr lang="ru-RU" sz="2000" dirty="0" smtClean="0"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rc_mi" descr="http://mw2.google.com/mw-panoramio/photos/medium/25231780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3286116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0"/>
            <a:ext cx="5857884" cy="671514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effectLst/>
                <a:latin typeface="Times New Roman" pitchFamily="18" charset="0"/>
                <a:cs typeface="Times New Roman" pitchFamily="18" charset="0"/>
              </a:rPr>
              <a:t>2.Вертикаль-основной</a:t>
            </a:r>
            <a:r>
              <a:rPr lang="ru-RU" sz="2800" b="1" cap="none" dirty="0" smtClean="0">
                <a:effectLst/>
              </a:rPr>
              <a:t>  мифопоэтический  символ романа.</a:t>
            </a:r>
            <a:r>
              <a:rPr lang="ru-RU" sz="2800" dirty="0" smtClean="0">
                <a:effectLst/>
              </a:rPr>
              <a:t/>
            </a:r>
            <a:br>
              <a:rPr lang="ru-RU" sz="2800" dirty="0" smtClean="0">
                <a:effectLst/>
              </a:rPr>
            </a:br>
            <a:r>
              <a:rPr lang="ru-RU" sz="2800" dirty="0" smtClean="0">
                <a:effectLst/>
              </a:rPr>
              <a:t> </a:t>
            </a:r>
            <a:r>
              <a:rPr lang="ru-RU" sz="1800" dirty="0" smtClean="0">
                <a:effectLst/>
              </a:rPr>
              <a:t/>
            </a:r>
            <a:br>
              <a:rPr lang="ru-RU" sz="1800" dirty="0" smtClean="0">
                <a:effectLst/>
              </a:rPr>
            </a:b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Основным мифопоэтическим символом </a:t>
            </a:r>
            <a:r>
              <a:rPr lang="ru-RU" sz="2000" cap="none" dirty="0" err="1" smtClean="0">
                <a:effectLst/>
                <a:latin typeface="Times New Roman" pitchFamily="18" charset="0"/>
                <a:cs typeface="Times New Roman" pitchFamily="18" charset="0"/>
              </a:rPr>
              <a:t>бунинского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  романа, определяющим его пространственную картину мира, является «вертикаль»: именно стремлением к «верху» пространства задано движение Арсеньева. Всякое передвижение Арсеньева есть в конечном счете передвижение «вверх» или «вниз». 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семантического 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отсчета- </a:t>
            </a:r>
            <a:r>
              <a:rPr lang="ru-RU" sz="2000" cap="none" dirty="0" smtClean="0">
                <a:effectLst/>
                <a:latin typeface="Times New Roman" pitchFamily="18" charset="0"/>
                <a:cs typeface="Times New Roman" pitchFamily="18" charset="0"/>
              </a:rPr>
              <a:t>Бог. Основное направление движения Арсеньева - это путь вверх, к истине-Богу.</a:t>
            </a:r>
            <a:endParaRPr lang="ru-RU" sz="2000" cap="none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7358114" cy="1928794"/>
          </a:xfrm>
        </p:spPr>
        <p:txBody>
          <a:bodyPr>
            <a:normAutofit/>
          </a:bodyPr>
          <a:lstStyle/>
          <a:p>
            <a:pPr algn="ctr"/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 .Сквозной образ дороги создает у героя </a:t>
            </a:r>
            <a:b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чувство открытого пространства</a:t>
            </a:r>
            <a:r>
              <a:rPr lang="ru-RU" sz="2800" b="1" cap="non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cap="none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www.stihi.ru/pics/2011/02/06/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428736"/>
            <a:ext cx="7715304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thekonst.net/data/pictures/303/00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6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Рабочий стол\пшениц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214422"/>
            <a:ext cx="8143900" cy="56435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1285884"/>
          </a:xfrm>
        </p:spPr>
        <p:txBody>
          <a:bodyPr>
            <a:noAutofit/>
          </a:bodyPr>
          <a:lstStyle/>
          <a:p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4. Приоритетный пространственный образ,      воплощающий русскую землю, — поле.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7858180" cy="500063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5.Многозначность  слова  «поле»:</a:t>
            </a:r>
            <a:r>
              <a:rPr lang="ru-RU" sz="2400" cap="none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400" cap="none" dirty="0" smtClean="0">
                <a:solidFill>
                  <a:schemeClr val="tx1"/>
                </a:solidFill>
                <a:effectLst/>
              </a:rPr>
            </a:br>
            <a:r>
              <a:rPr lang="ru-RU" sz="2000" cap="none" dirty="0" smtClean="0">
                <a:solidFill>
                  <a:schemeClr val="tx1"/>
                </a:solidFill>
                <a:effectLst/>
              </a:rPr>
              <a:t> </a:t>
            </a:r>
            <a:br>
              <a:rPr lang="ru-RU" sz="2000" cap="none" dirty="0" smtClean="0">
                <a:solidFill>
                  <a:schemeClr val="tx1"/>
                </a:solidFill>
                <a:effectLst/>
              </a:rPr>
            </a:br>
            <a:r>
              <a:rPr lang="ru-RU" sz="2000" cap="none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2000" cap="none" dirty="0" smtClean="0">
                <a:solidFill>
                  <a:schemeClr val="tx1"/>
                </a:solidFill>
                <a:effectLst/>
              </a:rPr>
            </a:br>
            <a: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1. простор за городом, селеньем, безлесная незастроенная, обширная равнина;</a:t>
            </a:r>
            <a:b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2. пашня, нива, засеянная хлебом;</a:t>
            </a:r>
            <a:b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3. простор, грунт, </a:t>
            </a:r>
            <a:b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4. пространство, охватываемое глазом.</a:t>
            </a:r>
            <a:endParaRPr lang="ru-RU" sz="2000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64" y="0"/>
            <a:ext cx="8501154" cy="164305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6.Стихия «пустых пространств» захватывает, берет     			в плен героя.</a:t>
            </a:r>
            <a:endParaRPr lang="ru-RU" sz="2800" b="1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encrypted-tbn1.gstatic.com/images?q=tbn:ANd9GcQphIZ7cobsB5ogshCL28ut1538k-_XNsEQrFKzQympFEx_RnOl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643050"/>
            <a:ext cx="857252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istrator\Рабочий стол\ЗЕЛЕН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14620"/>
            <a:ext cx="4500562" cy="41433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229742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«Пустынные </a:t>
            </a:r>
            <a:r>
              <a:rPr lang="ru-RU" sz="2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поля, одинокая усадьба среди них. Зимой безграничное снежное море, летом — море хлебов, трав и цветов… И вечная тишина этих полей, их загадочное молчание…»</a:t>
            </a:r>
            <a:endParaRPr lang="ru-RU" sz="2800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rc_mi" descr="http://paulov.ru/files/2010/11/prishla_zima_pereobuvau_mashinu_006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786058"/>
            <a:ext cx="4643438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1.bp.blogspot.com/-9qFpsoBHg0A/TtfzytFTs-I/AAAAAAAAA8c/WJb5K2VHSw0/s1600/09345a63249371917ef58a8f40964a6f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285860"/>
            <a:ext cx="4071934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498080" cy="142873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cap="none" dirty="0" smtClean="0">
                <a:effectLst/>
                <a:latin typeface="Times New Roman" pitchFamily="18" charset="0"/>
                <a:cs typeface="Times New Roman" pitchFamily="18" charset="0"/>
              </a:rPr>
              <a:t>7.Важность  цветовой   характеристики.</a:t>
            </a:r>
            <a:r>
              <a:rPr lang="ru-RU" sz="2800" dirty="0" smtClean="0">
                <a:effectLst/>
              </a:rPr>
              <a:t/>
            </a:r>
            <a:br>
              <a:rPr lang="ru-RU" sz="2800" dirty="0" smtClean="0">
                <a:effectLst/>
              </a:rPr>
            </a:br>
            <a:endParaRPr lang="ru-RU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Administrator\Рабочий стол\ЖЕЛТ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736"/>
            <a:ext cx="4500562" cy="542926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s://encrypted-tbn0.gstatic.com/images?q=tbn:ANd9GcQY4r8n1Pamcwj56jIm0L8f5rzcbeQ-kbrQFqFVCFiyoxjh-QYY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0"/>
            <a:ext cx="85011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457200"/>
            <a:ext cx="55406" cy="84124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4.bp.blogspot.com/-0PWfoCSJGy4/TZGprRArwVI/AAAAAAAADH4/uI8lzWQ5AyA/s1600/rus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000100" y="214290"/>
            <a:ext cx="7786742" cy="614362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irc_mi" descr="http://migranov.ru/photoalbum/fall/russia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358245" cy="591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irc_mi" descr="http://raisasoloto.ru/wp-content/uploads/2012/06/var_www_ord_data_www_gandex.ru_upl_oboi_gandex.ru-13546_493adffa33094642a09a5f1f3d9619b0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505092" cy="542928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8.Природа у Бунина наделена душой и мудростью: </a:t>
            </a:r>
            <a:br>
              <a:rPr lang="ru-RU" sz="32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cap="non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cap="none" dirty="0" smtClean="0">
                <a:effectLst/>
                <a:latin typeface="Times New Roman" pitchFamily="18" charset="0"/>
                <a:cs typeface="Times New Roman" pitchFamily="18" charset="0"/>
              </a:rPr>
              <a:t>«глубина неба, даль полей говорили мне о чем-то ином, как бы существующем помимо их, вызывали мечту и тоску о чем-то мне недостающем, трогали непонятной любовью и нежностью неизвестно к кому и чему...»</a:t>
            </a:r>
            <a:endParaRPr lang="ru-RU" sz="2400" cap="none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371477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b="1" cap="none" dirty="0" smtClean="0">
                <a:effectLst/>
                <a:latin typeface="Times New Roman" pitchFamily="18" charset="0"/>
                <a:cs typeface="Times New Roman" pitchFamily="18" charset="0"/>
              </a:rPr>
              <a:t>9 .Художник увековечивает миг, в котором проявляется божественная красота и радость мира.</a:t>
            </a:r>
            <a:r>
              <a:rPr lang="ru-RU" sz="3100" cap="none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effectLst/>
              </a:rPr>
              <a:t/>
            </a:r>
            <a:br>
              <a:rPr lang="ru-RU" sz="3200" dirty="0" smtClean="0">
                <a:effectLst/>
              </a:rPr>
            </a:br>
            <a:r>
              <a:rPr lang="ru-RU" sz="2700" cap="none" dirty="0" smtClean="0">
                <a:effectLst/>
                <a:latin typeface="Times New Roman" pitchFamily="18" charset="0"/>
                <a:cs typeface="Times New Roman" pitchFamily="18" charset="0"/>
              </a:rPr>
              <a:t>Русское поле может быть олицетворением гармонии, райским местом провинции: «…отливая тусклым серебром, без конца бегут по косогорам волны неоглядного ржаного моря. Они лоснятся, </a:t>
            </a:r>
            <a:r>
              <a:rPr lang="ru-RU" sz="2700" cap="none" dirty="0" err="1" smtClean="0">
                <a:effectLst/>
                <a:latin typeface="Times New Roman" pitchFamily="18" charset="0"/>
                <a:cs typeface="Times New Roman" pitchFamily="18" charset="0"/>
              </a:rPr>
              <a:t>перели-ваются</a:t>
            </a:r>
            <a:r>
              <a:rPr lang="ru-RU" sz="2700" cap="none" dirty="0" smtClean="0">
                <a:effectLst/>
                <a:latin typeface="Times New Roman" pitchFamily="18" charset="0"/>
                <a:cs typeface="Times New Roman" pitchFamily="18" charset="0"/>
              </a:rPr>
              <a:t>, сами радуясь своей густоте, буйности…»</a:t>
            </a:r>
            <a:endParaRPr lang="ru-RU" sz="2700" cap="none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357166"/>
            <a:ext cx="7498080" cy="208311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31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1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Результат научно-исследовательской                     			работы.</a:t>
            </a:r>
            <a:r>
              <a:rPr lang="ru-RU" sz="31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</a:t>
            </a:r>
            <a:endParaRPr lang="ru-RU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357166"/>
            <a:ext cx="7715304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1.Художественное пространство романа И.А.Бунина «Жизнь Арсеньева» - сложный и очень насыщенный образ мира с очевидным преобладанием знакового характера пространственных образов. Этот знаковый потенциал обусловлен тем, что образ макромира помещен в сознание героя.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2.Художественным пространством романа является, таким образом, «внутреннее пространство»,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пространство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сознания и души Арсеньева.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1142984"/>
            <a:ext cx="7715304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3. Важнейшим для понимания пространственной картины мира и поисков героя является образ  русского поля  и  неба. По ходу развития повествования возникает множество инвариантов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хронотопа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уточняющих и конкретизирующих его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внепространственное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содержание. Центром верха пространства является Бог, и именно в силу этого небо в романе приобретает статус знака, символа высших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внепространственных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ценностей, высших устремлений человека и высшей истины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4414" y="0"/>
            <a:ext cx="7429552" cy="61247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художественном мире романа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осуществля-ется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слияние этих двух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пространственных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моделей, в результате чего человек должен обрести высшую истину макрокосма в себе, то есть обрести Бога в своей душе. Проведенное нами исследование специфики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художествен-ного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пространства романа Бунина, его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про-странственной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организации дает основание охарактеризовать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хронотоп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героя как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хронотоп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самоосознания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Таким образом, герой романа пропускает пространство  через себя, наполняя его собственными смыслами Это ощущение пространства героем  -   постижение пространства в себе в поисках высшей Истины.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500042"/>
            <a:ext cx="5429288" cy="84124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Научная новизна  работы.</a:t>
            </a:r>
            <a:endParaRPr lang="ru-RU" sz="2800" b="1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2976" y="1643050"/>
            <a:ext cx="750099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Научная новизна  исследования определяется тем, что в нем  представлены и проанализированы специфика художественного пространства романа И.А.Бунина «Жизнь Арсеньева» и его пространственная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органи-зация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исследованы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устойчивые пространственные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структуры и образы, их роль и знаковый характер.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0"/>
            <a:ext cx="7429552" cy="54168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Теоретическая  и  практическая значимость             			работы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endParaRPr lang="ru-RU" sz="2000" dirty="0" smtClean="0"/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Выявленная в работе специфика пространства в романе «Жизнь Арсеньева» может быть использована для дальнейшего изучения «языка» художественного пространства как в творчестве Бунина, так и других художников экзистенциального, мифологического мышления. Таким образом, данное исследование вносит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опреде-ленный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вклад в разработку проблемы изучения художественного пространства в литературе. </a:t>
            </a:r>
          </a:p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Практическая значимость работы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состоит в том, что результаты исследования могут быть использованы на семинарских занятиях и факультативах по истории русской литературы I половины XX века, спецкурсах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спецсеминарах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 творчеству И.А.Бунина, а также при изучении курсов по теории литературы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505092" cy="531973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600" b="1" dirty="0" smtClean="0">
                <a:latin typeface="Times New Roman" pitchFamily="18" charset="0"/>
                <a:cs typeface="Times New Roman" pitchFamily="18" charset="0"/>
              </a:rPr>
              <a:t>           Список  литературы.</a:t>
            </a: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1. Даль В.И. Толковый словарь живого великорусского языка: в 2 т. Т.2. М., 1990. С. 258, 470.</a:t>
            </a:r>
          </a:p>
          <a:p>
            <a:pPr>
              <a:buNone/>
            </a:pPr>
            <a:endParaRPr lang="ru-RU" sz="7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7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2. Словарь современного литературного языка: в 17 т. Т. 10. (По-</a:t>
            </a: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ясочек) / под ред. К.А. Тимофеева, Н.М.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Меделец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М., Л., 1960. С. 954-957.</a:t>
            </a: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3. Бунин И.А. Жизнь Арсеньева. Юность: собр. Соч. В 6 т. М., 1988. Т. 5. С. 7-251.</a:t>
            </a:r>
          </a:p>
          <a:p>
            <a:pPr>
              <a:buNone/>
            </a:pPr>
            <a:endParaRPr lang="ru-RU" sz="7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Тресиддер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 Д. Словарь символов. М., 1999. 448 с.</a:t>
            </a:r>
          </a:p>
          <a:p>
            <a:pPr>
              <a:buNone/>
            </a:pPr>
            <a:endParaRPr lang="ru-RU" sz="7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7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5. Грек А.Г. Пространство жизни и смерти в двух циклах стихов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Вяч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Иванова // Логический анализ языка. Языки пространств / отв. Ред. Н.Д. Арутюнова, И.Б. </a:t>
            </a:r>
            <a:r>
              <a:rPr lang="ru-RU" sz="7400" dirty="0" err="1" smtClean="0">
                <a:latin typeface="Times New Roman" pitchFamily="18" charset="0"/>
                <a:cs typeface="Times New Roman" pitchFamily="18" charset="0"/>
              </a:rPr>
              <a:t>Левонтина</a:t>
            </a: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. М., 2000. С. 94.</a:t>
            </a:r>
          </a:p>
          <a:p>
            <a:endParaRPr lang="ru-RU" sz="7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7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68680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Бердяев Н.А. Душа России - судьба России. М., 1990. 383 с.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Мальцев Ю. Иван  Бунин (1870-1953). М., 1994. 432 с.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Эртнер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Е.Н. Феноменология провинции в русской прозе конца XIX – начала XX века. Тюмень, 2005. 212 с.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Башляр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Г. Избранное. Поэтика пространства. М., 2004. 376 с.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Бергер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Л.Г. Пространственный образ мира (парадигма познания) в структуре художественного стиля // Вопросы философии. 1994. №4. С. 114-128.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11. Гак В.Г. Пространство вне пространства // Логический анализ языка. Языки пространств / отв. Ред. Арутюнова Н.Д.,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Левонтина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И.Б. М., 2000. С. 127-135.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Пращерук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Н.В. Художественный мир прозы И.А. Бунина: язык пространства. Екатеринбург,1999.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457200"/>
            <a:ext cx="5857916" cy="84124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cap="none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Словарь терминов.</a:t>
            </a:r>
            <a:endParaRPr lang="ru-RU" b="1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1582340"/>
            <a:ext cx="7572428" cy="415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1.Структурно-семиотический подход дает возможность вскрыть глубокие содержательные связи в семантическом плане, вопреки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гетерогенности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мотивов и персонажей.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Историко-генетический метод-метод раскрытия фактов, свойств, функций, процессов в их изменении в процессе исторического развития. Относится к группе теоретических методов исследования.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Изучение индуктивным – это наблюдение, толкование текста и отдельных слов, применение полученных истин в жизни.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751344"/>
            <a:ext cx="7000924" cy="60016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Феноменология — буквально «наука о феноменах», направление в философии XX века, определявшее свою задачу как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беспредпосылочное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описание опыта познающего сознания и выделение в нем сущностных, идеальных черт.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5.Роман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литературный жанр, как правило прозаический, который предполагает развернутое повествование о жизни и развитии личности главного героя (героев) в кризисный/нестандартный период его жизни.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6.Семиология—научная дисциплина, изучающая общее в строении и функционировании различных знаковых (семиотических) систем, хранящих и передающих информацию, будь то системы, действующие в человеческом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обществе,в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природе или в самом человеке 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57298"/>
            <a:ext cx="8229600" cy="2071702"/>
          </a:xfrm>
        </p:spPr>
        <p:txBody>
          <a:bodyPr/>
          <a:lstStyle/>
          <a:p>
            <a:pPr algn="ctr"/>
            <a:r>
              <a:rPr lang="ru-RU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Спасибо за внимание.</a:t>
            </a:r>
            <a:endParaRPr lang="ru-RU" cap="none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940</TotalTime>
  <Words>947</Words>
  <Application>Microsoft Office PowerPoint</Application>
  <PresentationFormat>Экран (4:3)</PresentationFormat>
  <Paragraphs>75</Paragraphs>
  <Slides>41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Трек</vt:lpstr>
      <vt:lpstr>Слайд 1</vt:lpstr>
      <vt:lpstr> </vt:lpstr>
      <vt:lpstr>Слайд 3</vt:lpstr>
      <vt:lpstr>Слайд 4</vt:lpstr>
      <vt:lpstr>Предмет исследования :   художественное пространство романа И.А.Бунина «Жизнь Арсеньева» как структура, представляющая собой совокупность внутренних отношений системы пространственных  элементов текста: приоритетный пространственный  образ, воплощающий русскую землю - поле.</vt:lpstr>
      <vt:lpstr>                  Методы             исследования:  1. изучение, обработка и систематизация теоретического и практического материала (критическая, справочная и научно-популярная литература, художественный текст),     2.  эмпирические наблюдения: формально-логические - индуктивные, дедуктивные, продуктивные умозаключения; содержательно-теоретические - анализ и синтез. </vt:lpstr>
      <vt:lpstr>Гипотеза научно-практической  работы.        Мы считаем, что герой романа пропускает         пространство  через себя, наполняя его соб-ственными смыслами. Это ощущение простран-ства героем- постижение пространства в себе на пути к Истине. </vt:lpstr>
      <vt:lpstr>              Цель работы :  исследование художественного пространства как философско-эстетической категории, выражающей "модель мира", бытийную концепцию И.А.Бунина. </vt:lpstr>
      <vt:lpstr>Задачи  научно-практической работы:   - исследование пространственной организации романа И.А.Бунина «Жизнь Арсеньева», выявление устойчивых пространственных структур и образов;  - исследование основных типов, форм художественного пространства, их соотношения и функций;  - выявление устойчивых пространственных оппозиций в пространственной структуре романа;  - выявление семантики пространства героя в романе «Жизнь Арсеньева»;  - изучение «языка»  художественного пространства в романе И.А.Бунина. </vt:lpstr>
      <vt:lpstr>        Актуальность научно-практической                                                                 работы.  Художественное пространство романа И.А.Бунина «Жизнь Арсеньева» и его пространственная  организация до настоящего времени  были  недостаточно  исследо-ваны  как предмет  специального исследования. Этим определяется актуальность настоящего исследования. Традиционно в буниноведении анализ романа велся без учета специфики художественного пространства, что во многом предопределяло обобщенность, расплывчатость, а порой и неточность характеристик романа, значительно ограничивало возможности анализа произведения, не позволяло проникнуть в глубинную структуру произ-ведения.   </vt:lpstr>
      <vt:lpstr>Основная  часть.  Исследование.</vt:lpstr>
      <vt:lpstr>                              Вступление.                    Творческая история романа .  Работа над романом была начата Буниным летом 1927 года во Франции ("в стране, заменившей мне родину", как сказано на первых страницах произведения В течение 1928-29 годов первые четыре части романа были напечатаны в эмигрантских газетах и журналах. Отдельным изданием роман - в четырех частях - вышел в париже в 1930 году. Пятую, заключительную книгу романа Бунин писал позднее. Основная ее часть была опубликована в 1932-1933 годах, а первое отдельное издание вышло в 1939 году под заглавием "лика". Первое полное издание романа «Жизнь Арсеньева", включавшее пятую книгу, увидело свет в 1952 году в Нью-йорке. На родине роман был впервые опубликован в 1961 году в составе однотомника избранных произведений И.А. Бунина. </vt:lpstr>
      <vt:lpstr>                       Жанр произведения. Произведение можно характеризовать как роман-воспоминание, а в пределе - и как роман феномено-логический (Л. Колобаева), в котором совершается переход от романа идей к роману жизни, потока жизни, в котором приоритетами являются не идеологичность и социальность, а фундаментальные ценности бытия. </vt:lpstr>
      <vt:lpstr>Большой вклад в изучение бунинского романа внесли В.Н.Афанасьев, А.А.Волков, О.Н.Михайлов ,В.Н.Афанасьев, А.А.Волков,, Т.М.Бонами, А.К.Бабореко, В.А.Келдыш, Л.В.Никулин.</vt:lpstr>
      <vt:lpstr>Они  считают  ,что  роман И.А.Бунина  «Жизнь Арсеньева» представляет собой ту уникальную книгу, в которой проявляются две указанные тенденции развития художественного мира писателя: с одной стороны, - продолжение традиций литературы XIX века, с другой, - их преодоление и глубокая связь с литературой XX столетия.  </vt:lpstr>
      <vt:lpstr>Пространственная организация романа. Особенности поэтики романа И.А.Бунина. 1.Двойственность пути героя.  Путь героя в романе предстает двойственно. С одной стороны, это жизненный, мирской путь с человеческими радостями и горестями, обретениями и потерями, открытиями и ошибками. С другой стороны, это путь духовных исканий, путь человека как существа духовного, путь как индивидуальное становление и движение к высшей истине, поиском которой задано движение и которая находится вне времени и пространства, то есть это путь к Богу.    </vt:lpstr>
      <vt:lpstr>2.Вертикаль-основной  мифопоэтический  символ романа.   Основным мифопоэтическим символом бунинского  романа, определяющим его пространственную картину мира, является «вертикаль»: именно стремлением к «верху» пространства задано движение Арсеньева. Всякое передвижение Арсеньева есть в конечном счете передвижение «вверх» или «вниз». Точка семантического отсчета- Бог. Основное направление движения Арсеньева - это путь вверх, к истине-Богу.</vt:lpstr>
      <vt:lpstr>3 .Сквозной образ дороги создает у героя  чувство открытого пространства </vt:lpstr>
      <vt:lpstr>Слайд 19</vt:lpstr>
      <vt:lpstr>4. Приоритетный пространственный образ,      воплощающий русскую землю, — поле.  </vt:lpstr>
      <vt:lpstr>5.Многозначность  слова  «поле»:    1. простор за городом, селеньем, безлесная незастроенная, обширная равнина;  2. пашня, нива, засеянная хлебом;  3. простор, грунт,   4. пространство, охватываемое глазом.</vt:lpstr>
      <vt:lpstr>6.Стихия «пустых пространств» захватывает, берет        в плен героя.</vt:lpstr>
      <vt:lpstr>«Пустынные поля, одинокая усадьба среди них. Зимой безграничное снежное море, летом — море хлебов, трав и цветов… И вечная тишина этих полей, их загадочное молчание…»</vt:lpstr>
      <vt:lpstr>7.Важность  цветовой   характеристики. </vt:lpstr>
      <vt:lpstr>Слайд 25</vt:lpstr>
      <vt:lpstr>Слайд 26</vt:lpstr>
      <vt:lpstr>Слайд 27</vt:lpstr>
      <vt:lpstr>Слайд 28</vt:lpstr>
      <vt:lpstr>8.Природа у Бунина наделена душой и мудростью:   «глубина неба, даль полей говорили мне о чем-то ином, как бы существующем помимо их, вызывали мечту и тоску о чем-то мне недостающем, трогали непонятной любовью и нежностью неизвестно к кому и чему...»</vt:lpstr>
      <vt:lpstr>9 .Художник увековечивает миг, в котором проявляется божественная красота и радость мира.  Русское поле может быть олицетворением гармонии, райским местом провинции: «…отливая тусклым серебром, без конца бегут по косогорам волны неоглядного ржаного моря. Они лоснятся, перели-ваются, сами радуясь своей густоте, буйности…»</vt:lpstr>
      <vt:lpstr>    Результат научно-исследовательской                        работы.      </vt:lpstr>
      <vt:lpstr>Слайд 32</vt:lpstr>
      <vt:lpstr>Слайд 33</vt:lpstr>
      <vt:lpstr>Слайд 34</vt:lpstr>
      <vt:lpstr>       Научная новизна  работы.</vt:lpstr>
      <vt:lpstr>Слайд 36</vt:lpstr>
      <vt:lpstr>Слайд 37</vt:lpstr>
      <vt:lpstr>Слайд 38</vt:lpstr>
      <vt:lpstr>         Словарь терминов.</vt:lpstr>
      <vt:lpstr>Слайд 40</vt:lpstr>
      <vt:lpstr>Спасибо за внимание.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104</cp:revision>
  <dcterms:created xsi:type="dcterms:W3CDTF">2013-11-19T15:52:48Z</dcterms:created>
  <dcterms:modified xsi:type="dcterms:W3CDTF">2014-01-24T13:53:20Z</dcterms:modified>
</cp:coreProperties>
</file>