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259" r:id="rId3"/>
    <p:sldId id="258" r:id="rId4"/>
    <p:sldId id="268" r:id="rId5"/>
    <p:sldId id="269" r:id="rId6"/>
    <p:sldId id="270" r:id="rId7"/>
    <p:sldId id="271" r:id="rId8"/>
    <p:sldId id="272" r:id="rId9"/>
    <p:sldId id="273" r:id="rId10"/>
    <p:sldId id="282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61" r:id="rId20"/>
    <p:sldId id="262" r:id="rId21"/>
    <p:sldId id="283" r:id="rId22"/>
    <p:sldId id="263" r:id="rId23"/>
    <p:sldId id="284" r:id="rId24"/>
    <p:sldId id="265" r:id="rId25"/>
    <p:sldId id="266" r:id="rId26"/>
    <p:sldId id="285" r:id="rId27"/>
    <p:sldId id="286" r:id="rId28"/>
    <p:sldId id="287" r:id="rId29"/>
    <p:sldId id="288" r:id="rId30"/>
    <p:sldId id="302" r:id="rId31"/>
    <p:sldId id="289" r:id="rId32"/>
    <p:sldId id="292" r:id="rId33"/>
    <p:sldId id="293" r:id="rId34"/>
    <p:sldId id="295" r:id="rId35"/>
    <p:sldId id="296" r:id="rId36"/>
    <p:sldId id="297" r:id="rId37"/>
    <p:sldId id="303" r:id="rId38"/>
    <p:sldId id="304" r:id="rId39"/>
    <p:sldId id="298" r:id="rId40"/>
    <p:sldId id="299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128" autoAdjust="0"/>
    <p:restoredTop sz="94356" autoAdjust="0"/>
  </p:normalViewPr>
  <p:slideViewPr>
    <p:cSldViewPr>
      <p:cViewPr varScale="1">
        <p:scale>
          <a:sx n="70" d="100"/>
          <a:sy n="70" d="100"/>
        </p:scale>
        <p:origin x="-109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D75BB1-BCBD-4D77-98CC-FC86C984D521}" type="datetimeFigureOut">
              <a:rPr lang="ru-RU" smtClean="0"/>
              <a:pPr/>
              <a:t>15.02.2014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D73152-E9A3-42CA-8184-50AE035FA5B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D73152-E9A3-42CA-8184-50AE035FA5B1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D73152-E9A3-42CA-8184-50AE035FA5B1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B5C2-6BB2-47EC-8DC2-30C3964AC51F}" type="datetimeFigureOut">
              <a:rPr lang="ru-RU" smtClean="0"/>
              <a:pPr/>
              <a:t>15.02.2014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10DF-8374-45C0-BFFA-B1795B4CAE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B5C2-6BB2-47EC-8DC2-30C3964AC51F}" type="datetimeFigureOut">
              <a:rPr lang="ru-RU" smtClean="0"/>
              <a:pPr/>
              <a:t>15.02.2014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10DF-8374-45C0-BFFA-B1795B4CAE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B5C2-6BB2-47EC-8DC2-30C3964AC51F}" type="datetimeFigureOut">
              <a:rPr lang="ru-RU" smtClean="0"/>
              <a:pPr/>
              <a:t>15.02.2014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10DF-8374-45C0-BFFA-B1795B4CAE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B5C2-6BB2-47EC-8DC2-30C3964AC51F}" type="datetimeFigureOut">
              <a:rPr lang="ru-RU" smtClean="0"/>
              <a:pPr/>
              <a:t>15.02.2014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10DF-8374-45C0-BFFA-B1795B4CAE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B5C2-6BB2-47EC-8DC2-30C3964AC51F}" type="datetimeFigureOut">
              <a:rPr lang="ru-RU" smtClean="0"/>
              <a:pPr/>
              <a:t>15.02.2014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10DF-8374-45C0-BFFA-B1795B4CAE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B5C2-6BB2-47EC-8DC2-30C3964AC51F}" type="datetimeFigureOut">
              <a:rPr lang="ru-RU" smtClean="0"/>
              <a:pPr/>
              <a:t>15.02.2014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10DF-8374-45C0-BFFA-B1795B4CAE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B5C2-6BB2-47EC-8DC2-30C3964AC51F}" type="datetimeFigureOut">
              <a:rPr lang="ru-RU" smtClean="0"/>
              <a:pPr/>
              <a:t>15.02.2014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10DF-8374-45C0-BFFA-B1795B4CAE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B5C2-6BB2-47EC-8DC2-30C3964AC51F}" type="datetimeFigureOut">
              <a:rPr lang="ru-RU" smtClean="0"/>
              <a:pPr/>
              <a:t>15.02.2014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10DF-8374-45C0-BFFA-B1795B4CAE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B5C2-6BB2-47EC-8DC2-30C3964AC51F}" type="datetimeFigureOut">
              <a:rPr lang="ru-RU" smtClean="0"/>
              <a:pPr/>
              <a:t>15.02.2014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10DF-8374-45C0-BFFA-B1795B4CAE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B5C2-6BB2-47EC-8DC2-30C3964AC51F}" type="datetimeFigureOut">
              <a:rPr lang="ru-RU" smtClean="0"/>
              <a:pPr/>
              <a:t>15.02.2014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10DF-8374-45C0-BFFA-B1795B4CAE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B5C2-6BB2-47EC-8DC2-30C3964AC51F}" type="datetimeFigureOut">
              <a:rPr lang="ru-RU" smtClean="0"/>
              <a:pPr/>
              <a:t>15.02.2014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310DF-8374-45C0-BFFA-B1795B4CAE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FAB5C2-6BB2-47EC-8DC2-30C3964AC51F}" type="datetimeFigureOut">
              <a:rPr lang="ru-RU" smtClean="0"/>
              <a:pPr/>
              <a:t>15.02.2014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3310DF-8374-45C0-BFFA-B1795B4CAEC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img-fotki.yandex.ru/get/22/mersennep.1/0_aa6b_3ffc77a5_XL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000" b="1" i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000" b="1" i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b="1" i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000" b="1" i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b="1" i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354 </a:t>
            </a:r>
            <a:r>
              <a:rPr lang="ru-RU" sz="6000" b="1" i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стрелковая дивизия </a:t>
            </a:r>
            <a:br>
              <a:rPr lang="ru-RU" sz="6000" b="1" i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b="1" i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боях за Москву</a:t>
            </a:r>
            <a:r>
              <a:rPr lang="ru-RU" dirty="0">
                <a:solidFill>
                  <a:srgbClr val="A50021"/>
                </a:solidFill>
              </a:rPr>
              <a:t/>
            </a:r>
            <a:br>
              <a:rPr lang="ru-RU" dirty="0">
                <a:solidFill>
                  <a:srgbClr val="A50021"/>
                </a:solidFill>
              </a:rPr>
            </a:br>
            <a:endParaRPr lang="ru-RU" dirty="0">
              <a:solidFill>
                <a:srgbClr val="A50021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5214942" y="3857628"/>
            <a:ext cx="3471858" cy="226853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Выполнила ученица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МОУ СОШ 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14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класса</a:t>
            </a:r>
          </a:p>
          <a:p>
            <a:pPr>
              <a:buNone/>
            </a:pP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Ерлыгаева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 Светлана.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28596" y="2643182"/>
            <a:ext cx="4566961" cy="2947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 001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428604"/>
            <a:ext cx="8572560" cy="5572164"/>
          </a:xfrm>
        </p:spPr>
      </p:pic>
      <p:sp>
        <p:nvSpPr>
          <p:cNvPr id="5" name="Прямоугольник 4"/>
          <p:cNvSpPr/>
          <p:nvPr/>
        </p:nvSpPr>
        <p:spPr>
          <a:xfrm>
            <a:off x="500034" y="428604"/>
            <a:ext cx="61436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buNone/>
            </a:pPr>
            <a:r>
              <a:rPr lang="ru-RU" sz="32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Колонны шли за горизонт...</a:t>
            </a:r>
          </a:p>
          <a:p>
            <a:pPr>
              <a:spcBef>
                <a:spcPts val="0"/>
              </a:spcBef>
              <a:buNone/>
            </a:pPr>
            <a:r>
              <a:rPr lang="ru-RU" sz="32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Где ты, земляк наш, </a:t>
            </a:r>
          </a:p>
          <a:p>
            <a:pPr>
              <a:spcBef>
                <a:spcPts val="0"/>
              </a:spcBef>
              <a:buNone/>
            </a:pPr>
            <a:r>
              <a:rPr lang="ru-RU" sz="32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только не был?!</a:t>
            </a:r>
          </a:p>
          <a:p>
            <a:pPr>
              <a:spcBef>
                <a:spcPts val="0"/>
              </a:spcBef>
              <a:buNone/>
            </a:pPr>
            <a:r>
              <a:rPr lang="ru-RU" sz="32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Отсюда начинался фронт.</a:t>
            </a:r>
          </a:p>
          <a:p>
            <a:pPr>
              <a:spcBef>
                <a:spcPts val="0"/>
              </a:spcBef>
              <a:buNone/>
            </a:pPr>
            <a:r>
              <a:rPr lang="ru-RU" sz="32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Отсюда виделась Победа</a:t>
            </a:r>
            <a:endParaRPr lang="ru-RU" sz="3200" b="1" dirty="0">
              <a:ln>
                <a:solidFill>
                  <a:schemeClr val="bg1">
                    <a:lumMod val="8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357166"/>
            <a:ext cx="8043890" cy="30003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		</a:t>
            </a:r>
            <a:endParaRPr lang="ru-RU" dirty="0"/>
          </a:p>
        </p:txBody>
      </p:sp>
      <p:pic>
        <p:nvPicPr>
          <p:cNvPr id="6" name="Picture 2" descr="Картинка 8 из 1143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09548" y="285729"/>
            <a:ext cx="8405707" cy="63047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  <a:softEdge rad="317500"/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Прямоугольник 6"/>
          <p:cNvSpPr/>
          <p:nvPr/>
        </p:nvSpPr>
        <p:spPr>
          <a:xfrm>
            <a:off x="357158" y="4429132"/>
            <a:ext cx="807249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400" b="1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2011 год - </a:t>
            </a:r>
            <a:r>
              <a:rPr lang="ru-RU" sz="2400" b="1" dirty="0" err="1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год</a:t>
            </a:r>
            <a:r>
              <a:rPr lang="ru-RU" sz="2400" b="1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трагических и героических юбилеев. В этом году исполняется 70 лет со дня начала Великой Отечественной войны, самой жестокой и кровопролитной в истории человечества; и 70 лет Московской битве, в ходе которой был развеян миф о непобедимости немецко-фашистских войск</a:t>
            </a:r>
            <a:r>
              <a:rPr lang="ru-RU" sz="2400" b="1" dirty="0" smtClean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400" b="1" dirty="0">
              <a:ln>
                <a:solidFill>
                  <a:srgbClr val="C00000"/>
                </a:solidFill>
              </a:ln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929190" y="1000108"/>
            <a:ext cx="3757610" cy="5143536"/>
          </a:xfrm>
        </p:spPr>
        <p:txBody>
          <a:bodyPr>
            <a:normAutofit fontScale="55000" lnSpcReduction="20000"/>
          </a:bodyPr>
          <a:lstStyle/>
          <a:p>
            <a:pPr algn="just">
              <a:buNone/>
            </a:pPr>
            <a:r>
              <a:rPr lang="en-US" dirty="0" smtClean="0"/>
              <a:t>		</a:t>
            </a:r>
            <a:endParaRPr lang="ru-RU" dirty="0" smtClean="0"/>
          </a:p>
          <a:p>
            <a:pPr algn="just">
              <a:buNone/>
            </a:pPr>
            <a:r>
              <a:rPr lang="en-US" dirty="0" smtClean="0"/>
              <a:t>		</a:t>
            </a:r>
          </a:p>
          <a:p>
            <a:pPr algn="just">
              <a:buNone/>
            </a:pP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Многие современники полагают, что в это время наша область была глубоким тылом, как Сибирь или Казахстан. Между тем в наиболее тяжелый период Великой Отечественной войны Пенза оказалась прифронтовым городом. Вокруг города сооружались десятки километров противотанковых рвов и окопов, строились сотни блиндажей, шло формирование воинских частей и соединений.</a:t>
            </a:r>
          </a:p>
          <a:p>
            <a:pPr>
              <a:buNone/>
            </a:pPr>
            <a:endParaRPr lang="ru-RU" sz="3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928802"/>
            <a:ext cx="4928876" cy="3701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714348" y="428604"/>
            <a:ext cx="8001056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21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В ряду событий Великой Отечественной войны  битва за Москву занимает особое место.</a:t>
            </a:r>
            <a:endParaRPr lang="ru-RU" sz="21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4257676" cy="5126055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	Выполняя директиву Генерального штаба, Приволжский военный округ принял решение сформировать на территории Пензенской области 354-ю стрелковую дивизию, командиром которой  был назначен полковник Дмитрий Федорович Алексеев.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C:\Documents and Settings\Администратор\Local Settings\Temporary Internet Files\Content.Word\алексеев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1071546"/>
            <a:ext cx="3386144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3"/>
            <a:ext cx="4543428" cy="5429288"/>
          </a:xfrm>
        </p:spPr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en-US" dirty="0" smtClean="0"/>
              <a:t>	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Он родился 21 сентября 1902 года. С 17 лет записался добровольцем в Красную Армию. Сражался за освобождение Севера от белогвардейцев и интервентов. Почти 10 лет прослужил он в Туркестанском военном округе.  За уничтожение банды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Ахмет-Хана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из 600 басмачей молодой командир был награжден орденом Красного Знамени.  После  учебы в военной академии имени М.В. Фрунзе, остался преподавать  тактику. День 22 июня 1941 года застал полковника Алексеева в должности начальника Куйбышевского пехотного училища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Безымянный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286380" y="1142984"/>
            <a:ext cx="3429024" cy="41434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428605"/>
            <a:ext cx="7758138" cy="407196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Начальником штаба дивизии был назначен майор Лемехов Андрей Афанасьевич, прошедший суровую жизненную школу. Воевал, учился в школе красных командиров в Чугуеве, служил в разных частях, защищая молодую республику, а перед войной оказался в Ульяновске.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929198"/>
            <a:ext cx="8786842" cy="157163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	Военкомом  дивизии назначили полкового комиссара Белобородова Василия Ивановича, комиссарами полков стали кадровые политработники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D:\ольга\конференция\белобородов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357166"/>
            <a:ext cx="3214710" cy="4357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5"/>
            <a:ext cx="8229600" cy="2143139"/>
          </a:xfrm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		Народ в дивизии подобрался крепкий, с большим жизненным опытом. Большинство из них прошли воинскую закалку: ветераны гражданской войны, участники боев на Халхин-Голе, Хасане, войны с белофиннами, и излечившиеся от ранений участники первых сражений с немцами.</a:t>
            </a:r>
          </a:p>
          <a:p>
            <a:endParaRPr lang="ru-RU" dirty="0"/>
          </a:p>
        </p:txBody>
      </p:sp>
      <p:pic>
        <p:nvPicPr>
          <p:cNvPr id="4" name="Рисунок 3" descr="C:\Documents and Settings\Администратор\Local Settings\Temporary Internet Files\Content.Word\бойцы 4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2786058"/>
            <a:ext cx="5500726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9"/>
            <a:ext cx="8229600" cy="2286015"/>
          </a:xfrm>
        </p:spPr>
        <p:txBody>
          <a:bodyPr/>
          <a:lstStyle/>
          <a:p>
            <a:pPr algn="just">
              <a:buNone/>
            </a:pPr>
            <a:r>
              <a:rPr lang="en-US" sz="2800" dirty="0" smtClean="0"/>
              <a:t>		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сентябре развернулись систематические занятия по программе обучения  одиночного бойца.  Впоследствии 1 сентября стало отмечаться как день рождения дивизии</a:t>
            </a:r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000232" y="2428868"/>
            <a:ext cx="5357850" cy="3887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9"/>
            <a:ext cx="8229600" cy="2000263"/>
          </a:xfrm>
        </p:spPr>
        <p:txBody>
          <a:bodyPr>
            <a:normAutofit/>
          </a:bodyPr>
          <a:lstStyle/>
          <a:p>
            <a:pPr algn="just">
              <a:lnSpc>
                <a:spcPct val="120000"/>
              </a:lnSpc>
              <a:buNone/>
            </a:pPr>
            <a:r>
              <a:rPr lang="en-US" dirty="0" smtClean="0"/>
              <a:t>		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30 сентября 1941 года началось наступление гитлеровских полчищ на Москву.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1852" y="1357298"/>
            <a:ext cx="3619618" cy="4803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4429124" y="1428736"/>
            <a:ext cx="4286280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Удар был направлен по Западному, Резервному и Брянскому фронтам. Ценой больших потерь врагу удалось преодолеть Ржевско-Вяземский оборонительный рубеж, Можайскую линию обороны, к 30 октября  занять Калинин, Волоколамск, Калугу, вплотную подойти к Туле. Большие потери понесли и наши войска. В районе Вязьмы были окружены четыре армии, которые продолжали героически сражаться в кольце.</a:t>
            </a:r>
            <a:endParaRPr lang="ru-RU" sz="19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3"/>
            <a:ext cx="8229600" cy="1571635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	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28 октября в Кузнецк прибыл член Ставки Верховного Главнокомандования Маршал Советского Союза К.Е.Ворошилов..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2357430"/>
            <a:ext cx="4436300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714348" y="1928802"/>
            <a:ext cx="342902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Вывод  Ворошилова  был однозначен: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В целом дивизия готова к боям с фашистскими захватчиками. Что же касается зимнего обмундирования, то, в ближайшее время тылы округа обеспечить дивизию не смогут... Дело чести городской и районной партийных организаций помочь обмундировать своих земляков».</a:t>
            </a: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5"/>
            <a:ext cx="8229600" cy="514353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		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По решению руководства города Кузнецка к изготовлению зимнего обмундирования для дивизии приступили: Кузнецкая обувная фабрика, овчинно-шубный комбинат, швейная фабрика №7. К каждому подразделению прикреплялись десять и более предприятий, колхозов, учреждений, школ и больниц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285728"/>
            <a:ext cx="81439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26 ноября был получен приказ о передаче дивизии в 16-ю армию К.К. Рокоссовского. В этой прославленной армии, на самом ответственном участке обороны Москвы предстояло начать свой боевой путь 354-й стрелковой дивизии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357430"/>
            <a:ext cx="5715000" cy="408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929066"/>
            <a:ext cx="8229600" cy="2428892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en-US" dirty="0" smtClean="0"/>
              <a:t>		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30 ноября ночью первые эшелоны дивизии прибыли на станцию Сходня, Химки и разъезд Планерный. Разгружаться пришлось под ударами фашистской авиации.17 человек были убиты, 19 ранены. Но и враг не ушел безнаказанно: были сбиты два бомбардировщика расчетом зенитного пулемёта, которым командовал старший сержант П.К. Маштаков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285728"/>
            <a:ext cx="4953000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929066"/>
            <a:ext cx="8229600" cy="250033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 ночь на 1 декабря 1941 года 354-я дивизия силами двух стрелковых полков заняла позиции в первой линии обороны, левым флангом опираясь на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Назарьево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правым на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Пекино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Позиции дивизии по центру рассекало Ленинградское шоссе, вдоль которого рвались к Москве части 35-ой пехотной и 5-ой танковой дивизии противника.!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285728"/>
            <a:ext cx="5857916" cy="3463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71545"/>
            <a:ext cx="4214810" cy="3286149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 декабря  1941года дивизии предстояло провести частную наступательную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операцию, контратаковать противника и овладеть рубежом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Клушино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Матушкино.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928670"/>
            <a:ext cx="4249853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85720" y="4357694"/>
            <a:ext cx="850112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Дивизии придавались средства усиления: танковая рота 89-й отдельной танковой бригады и 14-й гвардейский минометный полк. Контрудары наносили и соседи -7-я и 8-я гвардейские стрелковые дивизии.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271954" y="3143248"/>
            <a:ext cx="5924863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072066" y="428604"/>
            <a:ext cx="3722119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357158" y="214290"/>
            <a:ext cx="4572032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Наступили напряженные часы подготовки к атаке. </a:t>
            </a:r>
          </a:p>
          <a:p>
            <a:pPr algn="just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      Волновались все – от командира дивизии до рядового бойца. Это был первый бой, и каждый думал о том, как лучше провести его, как добыть победу. </a:t>
            </a:r>
            <a:endParaRPr lang="ru-RU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ольга\Великая Отечественная\московское сражение\книга\7 600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 bwMode="auto">
          <a:xfrm>
            <a:off x="367418" y="714356"/>
            <a:ext cx="4248281" cy="3714776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572000" y="500043"/>
            <a:ext cx="4114800" cy="464347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dirty="0" smtClean="0"/>
              <a:t>		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 декабря 1941 года  в ходе  боя 1201-й полк вышел на северо-западную окраину села Большие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Ржавки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1203-й подвергся атакам авиации противника. 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1199-й полк  достиг западных окраин деревень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Савелки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Большие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Ржавки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4857760"/>
            <a:ext cx="835824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Дивизия, хотя и не достигла поставленных целей, нанесла противнику чувствительный удар, заставила его отступить.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Главное,  небольшой успех вселил в бойцов  уверенность в том, что хваленые фашистские войска можно бить.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ольга\Великая Отечественная\московское сражение\книга\5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 bwMode="auto">
          <a:xfrm>
            <a:off x="428596" y="1142984"/>
            <a:ext cx="4371930" cy="4000528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648200" y="1142983"/>
            <a:ext cx="4281518" cy="4786347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ru-RU" dirty="0" smtClean="0"/>
              <a:t>	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первых ожесточенных боях бойцы и командиры проявили большое мужество. Артиллеристы гордились подвигами 2-й батареи 921-го полка, которой командовал старший лейтенант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 Н. С.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Скоробогатский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командира орудия 4-й батареи коммуниста И. А. Грязнова, командира взвода артиллерийских разведчиков лейтенанта М. А. Антонова, связистов- комсомольцев Казакова, Козина, Суровцева.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500043"/>
            <a:ext cx="7972452" cy="2500330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 Однако далеко не все кончалось благополучно: боевой опыт давался дорогой ценой. За первые дни боев из строя выбыло более тысячи человек. Недостатки материального обеспечения дивизии снижали ее ударную силу, сковывали маневр, нарушали взаимодействие, приводили к неоправданно высоким потерям личного состава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928934"/>
            <a:ext cx="6710424" cy="3528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ольга\Великая Отечественная\московское сражение\книга\6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 bwMode="auto">
          <a:xfrm>
            <a:off x="2071670" y="357166"/>
            <a:ext cx="4578530" cy="4079403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285720" y="4643446"/>
            <a:ext cx="8572560" cy="1482717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dirty="0" smtClean="0"/>
              <a:t>	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 декабря 354-я стрелковая дивизия получила  приказ на наступление. Она должна была наступать в полосе шириной 7 км от северной окраины Крюково до села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Льялово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600200"/>
            <a:ext cx="4495800" cy="4525963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dirty="0" smtClean="0"/>
              <a:t>		 </a:t>
            </a:r>
            <a:r>
              <a:rPr lang="ru-RU" sz="3000" dirty="0" smtClean="0">
                <a:latin typeface="Mistral" pitchFamily="66" charset="0"/>
              </a:rPr>
              <a:t>«Мы, бойцы, командиры и политработники, ваши земляки, даем вам обещание целиком и полностью выполнить военную присягу, выполнить до конца свой  долг перед Родиной,  храбро, с достоинством и честью защищать родную землю, не щадя своей жизни в борьбе с фашистскими ордами. Клянёмся вам, что родной Москвы не отдадим».</a:t>
            </a:r>
            <a:endParaRPr lang="ru-RU" dirty="0" smtClean="0">
              <a:latin typeface="Mistral" pitchFamily="66" charset="0"/>
            </a:endParaRPr>
          </a:p>
          <a:p>
            <a:endParaRPr lang="ru-RU" dirty="0"/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714876" y="2143116"/>
            <a:ext cx="40386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642910" y="357166"/>
            <a:ext cx="80724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Перед наступлением воины части отправили письмо к  трудящимся Пензы: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4714876" y="714357"/>
            <a:ext cx="4038600" cy="492922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		7 декабря дивизия продвинулась вперед на 4 км, прорвав оборону противника на фронте шириной 5 км.  8 декабря вражеская группировка была разгромлена. </a:t>
            </a:r>
          </a:p>
          <a:p>
            <a:pPr algn="just"/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642918"/>
            <a:ext cx="3972384" cy="4973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1000108"/>
            <a:ext cx="4038600" cy="5126055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«Комиссаром 1199 стрелкового полка тогда был батальонный комиссар Н. С.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Лашков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 Он помогал командирам взводов и рот организовывать бой и не раз сам водил батальоны в атаку. В одной из таких атак он был тяжело ранен, но батальон, который вел за собой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Лашков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задачу выполнил.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000628" y="1000108"/>
            <a:ext cx="366526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14282" y="285728"/>
            <a:ext cx="4429156" cy="6072230"/>
          </a:xfrm>
        </p:spPr>
        <p:txBody>
          <a:bodyPr>
            <a:normAutofit fontScale="55000" lnSpcReduction="20000"/>
          </a:bodyPr>
          <a:lstStyle/>
          <a:p>
            <a:pPr algn="just">
              <a:buNone/>
            </a:pP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	В боях под Москвой стойкость и мужество проявил батальонный комиссар 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Н.М.Пазаев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, учитель из Пензы. В одном из боев 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Пазаев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заменил убитого  командира полка и умелым маневром вывел полк из окружения без потерь. В другом бою 30 немецких танков двинулись на бывалых бойцов, но ничего не достигли:  несколько машин было уничтожено, остальные повернули назад. За проявленную находчивость 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Н.М.Пазаев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, был награжден орденом Красного Знамени.</a:t>
            </a:r>
          </a:p>
          <a:p>
            <a:pPr algn="just"/>
            <a:endParaRPr lang="ru-RU" dirty="0"/>
          </a:p>
        </p:txBody>
      </p:sp>
      <p:pic>
        <p:nvPicPr>
          <p:cNvPr id="5" name="Содержимое 4" descr="D:\ольга\конференция\Пазаев.jpg"/>
          <p:cNvPicPr>
            <a:picLocks noGr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929190" y="1357298"/>
            <a:ext cx="3929090" cy="3365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285720" y="4857760"/>
            <a:ext cx="8572560" cy="1643074"/>
          </a:xfrm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8 декабря 1941 года  полк дивизии овладел селом Александровка, 9 декабря занял село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Алабушево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освободил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Чашниково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11 декабря дивизия   с боями вышла на восточный берег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Истринского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водохранилища.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 descr="D:\ольга\Великая Отечественная\московское сражение\книга\карта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729" y="214291"/>
            <a:ext cx="5661606" cy="45218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714356"/>
            <a:ext cx="8258204" cy="5411807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	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Перед бойцами простиралась почти километровая ледяная пустыня. Немцы взорвали плотину водохранилища, вода ушла, в результате чего лед изломался,  образовались торосы,  глубокие ямы, а берега окаймляла десятиметровая стена вздыбившегося льда. Едва на восточной стороне неосмотрительно появлялась какая-нибудь фигура или повозка, немцы открывали точный огонь.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500042"/>
            <a:ext cx="4038600" cy="4714907"/>
          </a:xfrm>
        </p:spPr>
        <p:txBody>
          <a:bodyPr>
            <a:normAutofit fontScale="62500" lnSpcReduction="20000"/>
          </a:bodyPr>
          <a:lstStyle/>
          <a:p>
            <a:pPr algn="just">
              <a:lnSpc>
                <a:spcPct val="120000"/>
              </a:lnSpc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		Ночью 13 декабря стрелковый батальон  под командованием лейтенанта Грачева скрытно преодолел водохранилище и   овладел  деревнями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Армягово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Новоселово на западном берегу, однако использовать этот плацдарм дивизии не удалось. 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В ночь с  15 на  16 декабря пошел густой снег, и под его прикрытием в тыл врага просочились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разведрота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дивизии и 2-я рота 3-го полка. Роты с тыла  атаковали деревни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Армягово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Новоселово и захватили их.</a:t>
            </a:r>
            <a:endParaRPr lang="ru-RU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57158" y="1071546"/>
            <a:ext cx="4527383" cy="3292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357158" y="4643446"/>
            <a:ext cx="8429684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Завязались бои за деревни Дьяково,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Летищево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другие опорные пункты обороны гитлеровцев. И вновь бойцы и командиры 354-й проявили большое мужество. Сержант П.Дроздов поставил орудие на прямую наводку и разрушил 4 дзота противника.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357430"/>
            <a:ext cx="4114800" cy="38576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Гитлеровцы удирали на машинах, сжигая села, деревни, оставляя за собой полосу выжженной земли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939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3071810"/>
            <a:ext cx="4108138" cy="2581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428604"/>
            <a:ext cx="4214842" cy="2344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000108"/>
            <a:ext cx="3786182" cy="5286412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ru-RU" dirty="0" smtClean="0"/>
              <a:t>	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Она превратилась в грозную боевую единицу, перед которой отступали части пехотных и  танковых дивизий противника и дивизии СС «Империя». За время боев под Москвой   дивизия прошла с боями около 90 км при ширине фронта в 5-7 км , освободила свыше  100 населенных пунктов, уничтожила до  10 тыс.вражеских солдат и офицеров. Враг от столицы был отброшен. 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49" name="Picture 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429124" y="1214422"/>
            <a:ext cx="4038600" cy="2414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357686" y="4071942"/>
            <a:ext cx="4532815" cy="2071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357158" y="428605"/>
            <a:ext cx="87868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Все дальше на запад с боями уходила от Москвы 354-я дивизия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57158" y="1000108"/>
            <a:ext cx="3857652" cy="457203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600" dirty="0" smtClean="0"/>
              <a:t>	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 годы войны с 1941 по 1945 года дивизия входила в состав Западного, Центрального, 1 и 2 Белорусского фронтов.  Прошла с боями 1930 км, овладела 1100 населёнными пунктами на Советской, Польской и немецкой территории. 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2560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786314" y="3071810"/>
            <a:ext cx="3913632" cy="321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714876" y="285728"/>
            <a:ext cx="3986212" cy="238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8596" y="500043"/>
            <a:ext cx="8286808" cy="2786082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За успешные боевые действия личный состав дивизии 15 раз отмечался благодарностями Верховного Главнокомандующего И. В. Сталина, За освобождение г.Бобруйска 354 дивизия была награждена орденом Красного Знамени, за освобождение Барановичей - орденом Суворова II степени, за освобождение г.Калинковичи ей присвоено наименование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Калинковичской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928794" y="3214686"/>
            <a:ext cx="5284787" cy="349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Сейчас на месте где находилась деревня Матушкино и проходила линия фронта,  вырос город Зеленоград, как  память о тех суровых днях обороны Москвы.</a:t>
            </a:r>
          </a:p>
          <a:p>
            <a:endParaRPr lang="ru-RU" dirty="0"/>
          </a:p>
        </p:txBody>
      </p:sp>
      <p:pic>
        <p:nvPicPr>
          <p:cNvPr id="5" name="Содержимое 4" descr="D:\ольга\Великая Отечественная\московское сражение\border.jpg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714488"/>
            <a:ext cx="3643338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0" y="357166"/>
            <a:ext cx="89297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История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Калинковичской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 орденов Ленина, Красного Знамени и Суворова II степени  дивизии - это история боевого пути, который прошли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воины-пензенцы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Autofit/>
          </a:bodyPr>
          <a:lstStyle/>
          <a:p>
            <a:pPr algn="just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24 июня 1974 года у въезда в Зеленоград был открыт памятник-монумент «Защитникам Москвы». На придорожном кургане, воздвигнутом на братской могиле, где покоится более 760 человек, высится серый обелиск. Три сомкнутых сорокаметровых штыка символизируют стойкость трех воинских частей – стрелковой, танковой и кавалерийской. У подножья обелиска расположены три мраморные стелы. На одной из них начертано: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1941г. Здесь защитники Москвы, погибшие в бою за Родину, остались навеки бессмертны»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2857496"/>
            <a:ext cx="4572032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Содержимое 5"/>
          <p:cNvPicPr>
            <a:picLocks noGrp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500694" y="2643182"/>
            <a:ext cx="2857520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288"/>
          </a:xfrm>
        </p:spPr>
        <p:txBody>
          <a:bodyPr>
            <a:no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Рядом с Ленинградским шоссе,  возле знака «Рубеж-41» установлен ещё один памятный знак из гранитной глыбы, привезенной из города Пензы, посвященный первому боевому крещению дивизии в боях за деревню Матушкино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2714620"/>
            <a:ext cx="3571900" cy="3637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Содержимое 7"/>
          <p:cNvPicPr>
            <a:picLocks noGrp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929190" y="2672556"/>
            <a:ext cx="3500462" cy="3685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городе Зеленограде есть много памятных мест, связанных с 354-й стрелковой дивизией.: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Памятный знак «Рубеж обороны 1203 с.п. 354-й стрелковой дивизии»</a:t>
            </a:r>
          </a:p>
          <a:p>
            <a:pPr algn="ctr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14488"/>
            <a:ext cx="4038600" cy="441167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Памятный знак «Рубеж обороны 1201 с.п. 354-й стрелковой дивизии»</a:t>
            </a:r>
          </a:p>
          <a:p>
            <a:pPr algn="ctr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42910" y="2928934"/>
            <a:ext cx="3714755" cy="2553955"/>
          </a:xfrm>
          <a:prstGeom prst="rect">
            <a:avLst/>
          </a:prstGeom>
        </p:spPr>
      </p:pic>
      <p:pic>
        <p:nvPicPr>
          <p:cNvPr id="6" name="Содержимое 5" descr="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714876" y="3000372"/>
            <a:ext cx="3643338" cy="25317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Валун «Последний рубеж обороны 1199 с.п. 354-й стрелковой дивизии» установлен рядом с комплексом «Командно-наблюдательный пункт 354-й стрелковой дивизии»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5" descr="1.pn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35799" y="2071678"/>
            <a:ext cx="4260001" cy="3405991"/>
          </a:xfrm>
        </p:spPr>
      </p:pic>
      <p:pic>
        <p:nvPicPr>
          <p:cNvPr id="6" name="Содержимое 5"/>
          <p:cNvPicPr>
            <a:picLocks noGrp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143116"/>
            <a:ext cx="4214842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3438" y="2143116"/>
            <a:ext cx="4000528" cy="407196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	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357166"/>
            <a:ext cx="850112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	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Мемориальный камень на месте расположения штаба дивизии в деревни Матушкино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357422" y="1928802"/>
            <a:ext cx="4500594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714348" y="357166"/>
            <a:ext cx="8143932" cy="4071966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 Часто приходят сюда ветераны,  их близкие родственники, чтобы рассказать о  войне, о своих друзьях-однополчанах, возложить цветы и  низко поклониться всем, отстоявшим Москву, победившим фашизм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71670" y="2714620"/>
            <a:ext cx="5641297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584</TotalTime>
  <Words>593</Words>
  <Application>Microsoft Office PowerPoint</Application>
  <PresentationFormat>Экран (4:3)</PresentationFormat>
  <Paragraphs>79</Paragraphs>
  <Slides>40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Тема Office</vt:lpstr>
      <vt:lpstr>  354 стрелковая дивизия  в боях за Москву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 24 июня 1974 года у въезда в Зеленоград был открыт памятник-монумент «Защитникам Москвы». На придорожном кургане, воздвигнутом на братской могиле, где покоится более 760 человек, высится серый обелиск. Три сомкнутых сорокаметровых штыка символизируют стойкость трех воинских частей – стрелковой, танковой и кавалерийской. У подножья обелиска расположены три мраморные стелы. На одной из них начертано: «1941г. Здесь защитники Москвы, погибшие в бою за Родину, остались навеки бессмертны». </vt:lpstr>
      <vt:lpstr>  Рядом с Ленинградским шоссе,  возле знака «Рубеж-41» установлен ещё один памятный знак из гранитной глыбы, привезенной из города Пензы, посвященный первому боевому крещению дивизии в боях за деревню Матушкино</vt:lpstr>
      <vt:lpstr>В городе Зеленограде есть много памятных мест, связанных с 354-й стрелковой дивизией.:</vt:lpstr>
      <vt:lpstr>Валун «Последний рубеж обороны 1199 с.п. 354-й стрелковой дивизии» установлен рядом с комплексом «Командно-наблюдательный пункт 354-й стрелковой дивизии»</vt:lpstr>
      <vt:lpstr>Слайд 39</vt:lpstr>
      <vt:lpstr>Слайд 40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354 стрелковая дивизия  в боях за Москву </dc:title>
  <dc:creator>XTreme</dc:creator>
  <cp:lastModifiedBy>Admin</cp:lastModifiedBy>
  <cp:revision>68</cp:revision>
  <dcterms:created xsi:type="dcterms:W3CDTF">2011-04-06T08:39:39Z</dcterms:created>
  <dcterms:modified xsi:type="dcterms:W3CDTF">2014-02-15T17:13:00Z</dcterms:modified>
</cp:coreProperties>
</file>