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sldIdLst>
    <p:sldId id="278" r:id="rId2"/>
    <p:sldId id="276" r:id="rId3"/>
    <p:sldId id="286" r:id="rId4"/>
    <p:sldId id="288" r:id="rId5"/>
    <p:sldId id="295" r:id="rId6"/>
    <p:sldId id="291" r:id="rId7"/>
    <p:sldId id="290" r:id="rId8"/>
    <p:sldId id="289" r:id="rId9"/>
    <p:sldId id="299" r:id="rId10"/>
    <p:sldId id="301" r:id="rId11"/>
    <p:sldId id="303" r:id="rId12"/>
    <p:sldId id="297" r:id="rId13"/>
    <p:sldId id="293" r:id="rId14"/>
    <p:sldId id="304" r:id="rId15"/>
    <p:sldId id="294" r:id="rId16"/>
    <p:sldId id="305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993300"/>
    <a:srgbClr val="0000FF"/>
    <a:srgbClr val="E62A72"/>
    <a:srgbClr val="EC7E2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високий</c:v>
                </c:pt>
              </c:strCache>
            </c:strRef>
          </c:tx>
          <c:dLbls>
            <c:txPr>
              <a:bodyPr/>
              <a:lstStyle/>
              <a:p>
                <a:pPr>
                  <a:defRPr b="1">
                    <a:latin typeface="Bookman Old Style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</c:v>
                </c:pt>
                <c:pt idx="1">
                  <c:v>30</c:v>
                </c:pt>
                <c:pt idx="2">
                  <c:v>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достат</c:v>
                </c:pt>
              </c:strCache>
            </c:strRef>
          </c:tx>
          <c:dLbls>
            <c:txPr>
              <a:bodyPr/>
              <a:lstStyle/>
              <a:p>
                <a:pPr>
                  <a:defRPr b="1">
                    <a:latin typeface="Bookman Old Style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35</c:v>
                </c:pt>
                <c:pt idx="1">
                  <c:v>40</c:v>
                </c:pt>
                <c:pt idx="2">
                  <c:v>36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</c:v>
                </c:pt>
              </c:strCache>
            </c:strRef>
          </c:tx>
          <c:dLbls>
            <c:txPr>
              <a:bodyPr/>
              <a:lstStyle/>
              <a:p>
                <a:pPr>
                  <a:defRPr b="1">
                    <a:latin typeface="Bookman Old Style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32</c:v>
                </c:pt>
                <c:pt idx="1">
                  <c:v>30</c:v>
                </c:pt>
                <c:pt idx="2">
                  <c:v>48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низький</c:v>
                </c:pt>
              </c:strCache>
            </c:strRef>
          </c:tx>
          <c:dLbls>
            <c:txPr>
              <a:bodyPr/>
              <a:lstStyle/>
              <a:p>
                <a:pPr>
                  <a:defRPr b="1">
                    <a:latin typeface="Bookman Old Style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</c:v>
                </c:pt>
                <c:pt idx="2">
                  <c:v>1</c:v>
                </c:pt>
              </c:numCache>
            </c:numRef>
          </c:val>
        </c:ser>
        <c:dLbls>
          <c:showVal val="1"/>
        </c:dLbls>
        <c:gapWidth val="75"/>
        <c:shape val="cone"/>
        <c:axId val="76855168"/>
        <c:axId val="76856704"/>
        <c:axId val="0"/>
      </c:bar3DChart>
      <c:catAx>
        <c:axId val="7685516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 b="1">
                <a:latin typeface="Bookman Old Style" pitchFamily="18" charset="0"/>
              </a:defRPr>
            </a:pPr>
            <a:endParaRPr lang="ru-RU"/>
          </a:p>
        </c:txPr>
        <c:crossAx val="76856704"/>
        <c:crosses val="autoZero"/>
        <c:auto val="1"/>
        <c:lblAlgn val="ctr"/>
        <c:lblOffset val="100"/>
      </c:catAx>
      <c:valAx>
        <c:axId val="76856704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b="1">
                <a:latin typeface="Bookman Old Style" pitchFamily="18" charset="0"/>
              </a:defRPr>
            </a:pPr>
            <a:endParaRPr lang="ru-RU"/>
          </a:p>
        </c:txPr>
        <c:crossAx val="76855168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>
              <a:latin typeface="Bookman Old Style" pitchFamily="18" charset="0"/>
            </a:defRPr>
          </a:pPr>
          <a:endParaRPr lang="ru-RU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72645A-4338-43D3-8922-CD2FF26A14C2}" type="datetimeFigureOut">
              <a:rPr lang="ru-RU" smtClean="0"/>
              <a:pPr>
                <a:defRPr/>
              </a:pPr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3A2F24-0C77-477A-AFFB-715A6C9D7A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8674383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907AB4-AFE7-421D-9246-0DD734BE8046}" type="datetimeFigureOut">
              <a:rPr lang="ru-RU" smtClean="0"/>
              <a:pPr>
                <a:defRPr/>
              </a:pPr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7FFD62-635A-4752-99BF-F473754365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861639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D8D893-2994-4A47-B171-353671B56E74}" type="datetimeFigureOut">
              <a:rPr lang="ru-RU" smtClean="0"/>
              <a:pPr>
                <a:defRPr/>
              </a:pPr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D96F4F-4CA1-4CA2-AAB7-A376DC8A85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453359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F06FF1-33A7-40C8-9A9C-A290DC050BE9}" type="datetimeFigureOut">
              <a:rPr lang="ru-RU" smtClean="0"/>
              <a:pPr>
                <a:defRPr/>
              </a:pPr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6B491E-262C-4687-8836-E5F9CDFC379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6401233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7B0229-F91A-4E46-889F-D4CCDE801AF6}" type="datetimeFigureOut">
              <a:rPr lang="ru-RU" smtClean="0"/>
              <a:pPr>
                <a:defRPr/>
              </a:pPr>
              <a:t>28.03.2016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2E22C1-73CE-4DA9-A5E8-192C3A7E7A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8435116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F6A46D-AAE7-4261-929E-2BDDD0478427}" type="datetimeFigureOut">
              <a:rPr lang="ru-RU" smtClean="0"/>
              <a:pPr>
                <a:defRPr/>
              </a:pPr>
              <a:t>28.03.2016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DB6A23-7E6D-4885-98EE-6780419D78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3736939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CE7C95-5469-4F86-B485-8E8B82A96D93}" type="datetimeFigureOut">
              <a:rPr lang="ru-RU" smtClean="0"/>
              <a:pPr>
                <a:defRPr/>
              </a:pPr>
              <a:t>28.03.2016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56B611-7075-414C-8E53-C6433D4825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1410779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F0C4B3-CA73-4A14-AFF9-FF7106AA4075}" type="datetimeFigureOut">
              <a:rPr lang="ru-RU" smtClean="0"/>
              <a:pPr>
                <a:defRPr/>
              </a:pPr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8BAC80-0251-47C4-B1A6-B82946328C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1755530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D86E64-466F-4A9A-93E3-C94C644873C4}" type="datetimeFigureOut">
              <a:rPr lang="ru-RU" smtClean="0"/>
              <a:pPr>
                <a:defRPr/>
              </a:pPr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B2BA-1134-4A6E-B2B6-3C0DC852EE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9396930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03256B-4639-4A6C-BBF6-B2B4AB73D4F0}" type="datetimeFigureOut">
              <a:rPr lang="ru-RU" smtClean="0"/>
              <a:pPr>
                <a:defRPr/>
              </a:pPr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543D89-F037-46F6-AE6B-050C4F2CBEE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3428940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86CFA8-F302-4D51-BDC5-FDB30119AB33}" type="datetimeFigureOut">
              <a:rPr lang="ru-RU" smtClean="0"/>
              <a:pPr>
                <a:defRPr/>
              </a:pPr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EC1FDF-4AED-45C4-A1D6-28205F1873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3150833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3537B8-724F-4394-8D75-2DCB40F387E4}" type="datetimeFigureOut">
              <a:rPr lang="ru-RU" smtClean="0"/>
              <a:pPr>
                <a:defRPr/>
              </a:pPr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A68AEEF-8415-4E33-9DE4-4CC432BDC5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930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12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file:///C:\Users\0737~1\AppData\Local\Temp\FineReader11\media\image2.jpeg" TargetMode="External"/><Relationship Id="rId9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1.jpeg"/><Relationship Id="rId7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file:///C:\Users\0737~1\AppData\Local\Temp\FineReader11\media\image1.jpeg" TargetMode="External"/><Relationship Id="rId5" Type="http://schemas.openxmlformats.org/officeDocument/2006/relationships/image" Target="../media/image32.jpeg"/><Relationship Id="rId4" Type="http://schemas.openxmlformats.org/officeDocument/2006/relationships/image" Target="file:///C:\Users\0737~1\AppData\Local\Temp\FineReader11\media\image4.jpeg" TargetMode="Externa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4.png"/><Relationship Id="rId7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9.jpeg"/><Relationship Id="rId3" Type="http://schemas.openxmlformats.org/officeDocument/2006/relationships/image" Target="../media/image4.png"/><Relationship Id="rId7" Type="http://schemas.openxmlformats.org/officeDocument/2006/relationships/image" Target="../media/image53.jpeg"/><Relationship Id="rId12" Type="http://schemas.openxmlformats.org/officeDocument/2006/relationships/image" Target="../media/image5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Relationship Id="rId14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infourok.ru/user/timoshenko-anna-yurevna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:\ФОТО 2015\21015\DSC01738.JPG"/>
          <p:cNvPicPr/>
          <p:nvPr/>
        </p:nvPicPr>
        <p:blipFill>
          <a:blip r:embed="rId3" cstate="print"/>
          <a:srcRect t="2156" b="8895"/>
          <a:stretch>
            <a:fillRect/>
          </a:stretch>
        </p:blipFill>
        <p:spPr bwMode="auto">
          <a:xfrm>
            <a:off x="3428992" y="1831028"/>
            <a:ext cx="2057402" cy="26695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73" name="WordArt 1"/>
          <p:cNvSpPr>
            <a:spLocks noChangeArrowheads="1" noChangeShapeType="1" noTextEdit="1"/>
          </p:cNvSpPr>
          <p:nvPr/>
        </p:nvSpPr>
        <p:spPr bwMode="auto">
          <a:xfrm>
            <a:off x="3428992" y="1428736"/>
            <a:ext cx="2057400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b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ПОРТФОЛІО</a:t>
            </a:r>
            <a:endParaRPr lang="ru-RU" sz="2000" b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Bookman Old Style"/>
            </a:endParaRPr>
          </a:p>
        </p:txBody>
      </p:sp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2071670" y="1071550"/>
            <a:ext cx="4962525" cy="2857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2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Генічеська</a:t>
            </a:r>
            <a:r>
              <a:rPr lang="ru-RU" sz="12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</a:t>
            </a:r>
            <a:r>
              <a:rPr lang="ru-RU" sz="12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загальноосвітня</a:t>
            </a:r>
            <a:r>
              <a:rPr lang="ru-RU" sz="12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школа І-ІІІ </a:t>
            </a:r>
            <a:r>
              <a:rPr lang="ru-RU" sz="12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ступенів</a:t>
            </a:r>
            <a:r>
              <a:rPr lang="ru-RU" sz="12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№3</a:t>
            </a:r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643174" y="4643446"/>
            <a:ext cx="3429024" cy="5000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Тимошенко</a:t>
            </a:r>
          </a:p>
          <a:p>
            <a:pPr algn="ctr" rtl="0"/>
            <a:r>
              <a:rPr lang="ru-RU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</a:t>
            </a: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Анни</a:t>
            </a:r>
            <a:r>
              <a:rPr lang="ru-RU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</a:t>
            </a: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Юріївни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Bookman Old Style"/>
            </a:endParaRP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2571736" y="5286392"/>
            <a:ext cx="38862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4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вчителя</a:t>
            </a:r>
            <a:r>
              <a:rPr lang="ru-RU" sz="1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</a:t>
            </a:r>
            <a:r>
              <a:rPr lang="ru-RU" sz="14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іноземної</a:t>
            </a:r>
            <a:r>
              <a:rPr lang="ru-RU" sz="1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</a:t>
            </a:r>
            <a:r>
              <a:rPr lang="ru-RU" sz="14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мови</a:t>
            </a:r>
            <a:r>
              <a:rPr lang="ru-RU" sz="1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(</a:t>
            </a:r>
            <a:r>
              <a:rPr lang="ru-RU" sz="14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німецька</a:t>
            </a:r>
            <a:r>
              <a:rPr lang="ru-RU" sz="1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, </a:t>
            </a:r>
            <a:r>
              <a:rPr lang="ru-RU" sz="14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англійська</a:t>
            </a:r>
            <a:r>
              <a:rPr lang="ru-RU" sz="1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)</a:t>
            </a:r>
          </a:p>
          <a:p>
            <a:pPr algn="ctr" rtl="0"/>
            <a:r>
              <a:rPr lang="ru-RU" sz="14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вчителя</a:t>
            </a:r>
            <a:r>
              <a:rPr lang="ru-RU" sz="1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</a:t>
            </a:r>
            <a:r>
              <a:rPr lang="ru-RU" sz="14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другої</a:t>
            </a:r>
            <a:r>
              <a:rPr lang="ru-RU" sz="1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</a:t>
            </a:r>
            <a:r>
              <a:rPr lang="ru-RU" sz="14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категорії</a:t>
            </a:r>
            <a:endParaRPr lang="ru-RU" sz="1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Bookman Old Style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4" descr="свиток 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42875"/>
            <a:ext cx="84296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000232" y="642918"/>
            <a:ext cx="4857784" cy="428628"/>
          </a:xfrm>
        </p:spPr>
        <p:txBody>
          <a:bodyPr>
            <a:noAutofit/>
          </a:bodyPr>
          <a:lstStyle/>
          <a:p>
            <a:r>
              <a:rPr lang="uk-UA" sz="2800" b="1" i="1" dirty="0" smtClean="0">
                <a:latin typeface="Bookman Old Style" pitchFamily="18" charset="0"/>
              </a:rPr>
              <a:t>ЗМІСТ</a:t>
            </a:r>
            <a:r>
              <a:rPr lang="ru-RU" sz="2800" dirty="0" smtClean="0">
                <a:latin typeface="Bookman Old Style" pitchFamily="18" charset="0"/>
              </a:rPr>
              <a:t/>
            </a:r>
            <a:br>
              <a:rPr lang="ru-RU" sz="2800" dirty="0" smtClean="0">
                <a:latin typeface="Bookman Old Style" pitchFamily="18" charset="0"/>
              </a:rPr>
            </a:br>
            <a:endParaRPr lang="ru-RU" sz="2800" dirty="0">
              <a:latin typeface="Bookman Old Style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57158" y="150017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400" b="1" i="1" dirty="0" smtClean="0">
                <a:latin typeface="Bookman Old Style" pitchFamily="18" charset="0"/>
              </a:rPr>
              <a:t>1. ЗАГАЛЬНІ ДАНІ</a:t>
            </a:r>
            <a:endParaRPr lang="ru-RU" sz="24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uk-UA" sz="2400" b="1" i="1" dirty="0" smtClean="0">
                <a:latin typeface="Bookman Old Style" pitchFamily="18" charset="0"/>
              </a:rPr>
              <a:t>2. ПЕДАГОГІЧНЕ КРЕДО</a:t>
            </a:r>
            <a:endParaRPr lang="ru-RU" sz="24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uk-UA" sz="2400" b="1" i="1" dirty="0" smtClean="0">
                <a:latin typeface="Bookman Old Style" pitchFamily="18" charset="0"/>
              </a:rPr>
              <a:t>3. РЕЗУЛЬТАТИ ПЕДАГОГІЧНОЇ ДІЯЛЬНОСТІ</a:t>
            </a:r>
            <a:endParaRPr lang="ru-RU" sz="24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uk-UA" sz="2400" b="1" i="1" dirty="0" smtClean="0">
                <a:latin typeface="Bookman Old Style" pitchFamily="18" charset="0"/>
              </a:rPr>
              <a:t>4. НАУКОВО - МЕТОДИЧНА ДІЯЛЬНІСТЬ</a:t>
            </a:r>
            <a:endParaRPr lang="ru-RU" sz="24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uk-UA" sz="2400" b="1" i="1" dirty="0" smtClean="0">
                <a:latin typeface="Bookman Old Style" pitchFamily="18" charset="0"/>
              </a:rPr>
              <a:t>4.1. Методична робота</a:t>
            </a:r>
            <a:endParaRPr lang="ru-RU" sz="24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uk-UA" sz="2400" b="1" i="1" dirty="0" smtClean="0">
                <a:latin typeface="Bookman Old Style" pitchFamily="18" charset="0"/>
              </a:rPr>
              <a:t>4.2. Публікації</a:t>
            </a:r>
            <a:endParaRPr lang="ru-RU" sz="24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uk-UA" sz="2400" b="1" i="1" dirty="0" smtClean="0">
                <a:latin typeface="Bookman Old Style" pitchFamily="18" charset="0"/>
              </a:rPr>
              <a:t>4.3.Друковані роботи</a:t>
            </a:r>
            <a:endParaRPr lang="ru-RU" sz="24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uk-UA" sz="2400" b="1" i="1" dirty="0" smtClean="0">
                <a:latin typeface="Bookman Old Style" pitchFamily="18" charset="0"/>
              </a:rPr>
              <a:t>5. ПОЗАУРОЧНА ДІЯЛЬНІСТЬ</a:t>
            </a:r>
            <a:endParaRPr lang="ru-RU" sz="24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uk-UA" sz="2400" b="1" i="1" dirty="0" smtClean="0">
                <a:latin typeface="Bookman Old Style" pitchFamily="18" charset="0"/>
              </a:rPr>
              <a:t>6. ДОДАТКОВИЙ МАТЕРІАЛ</a:t>
            </a:r>
            <a:endParaRPr lang="ru-RU" sz="2400" dirty="0" smtClean="0"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9" name="Picture 2" descr="D:\РИСУНКИ\ГЕРМАНИЯ И ВСЁ О НЕЙ\714c392e068c58f6ff135c01a1a3703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4929198"/>
            <a:ext cx="1928794" cy="154030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4" descr="свиток 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42852"/>
            <a:ext cx="84296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 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11" name="Рисунок 10" descr="C:\Users\0737~1\AppData\Local\Temp\FineReader11\media\image1.jpeg"/>
          <p:cNvPicPr/>
          <p:nvPr/>
        </p:nvPicPr>
        <p:blipFill>
          <a:blip r:embed="rId4"/>
          <a:srcRect l="3182" r="1436" b="4954"/>
          <a:stretch>
            <a:fillRect/>
          </a:stretch>
        </p:blipFill>
        <p:spPr bwMode="auto">
          <a:xfrm>
            <a:off x="4286248" y="4286256"/>
            <a:ext cx="2948940" cy="20097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C:\Users\0737~1\AppData\Local\Temp\FineReader11\media\image2.jpe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4286256"/>
            <a:ext cx="2950210" cy="19926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2357422" y="785794"/>
            <a:ext cx="4229100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1. ЗАГАЛЬНІ ДАНІ</a:t>
            </a:r>
            <a:endParaRPr lang="ru-RU" sz="2000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Bookman Old Style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-142908" y="1500174"/>
            <a:ext cx="9144000" cy="263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AutoNum type="arabicPeriod"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Прізвище, ім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+mn-ea"/>
                <a:cs typeface="Times New Roman" pitchFamily="18" charset="0"/>
              </a:rPr>
              <a:t>’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я, по батькові: </a:t>
            </a: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Тимошенко Анна Юріївна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AutoNum type="arabicPeriod"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Дата народження:</a:t>
            </a: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15 квітня 1984 року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AutoNum type="arabicPeriod"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Н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азва навчального закладу: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		</a:t>
            </a: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Генічеська загальноосвітня школа І-ІІІ ступенів №3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4.Освіта: </a:t>
            </a: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закінчила в 2006 році Херсонський державний університет за фахом </a:t>
            </a: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+mn-ea"/>
                <a:cs typeface="Times New Roman" pitchFamily="18" charset="0"/>
              </a:rPr>
              <a:t>«</a:t>
            </a: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Педагогіка та методика середньої освіти. Мова та література(німецька, англійська)</a:t>
            </a: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+mn-ea"/>
                <a:cs typeface="Times New Roman" pitchFamily="18" charset="0"/>
              </a:rPr>
              <a:t>»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D:\РИСУНКИ\ГЕРМАНИЯ И ВСЁ О НЕЙ\714c392e068c58f6ff135c01a1a37037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29520" y="5072074"/>
            <a:ext cx="1928794" cy="154030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 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71538" y="428604"/>
            <a:ext cx="55007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1.5. Курси підвищення кваліфікації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C:\Users\0737~1\AppData\Local\Temp\FineReader11\media\image3.jpeg"/>
          <p:cNvPicPr/>
          <p:nvPr/>
        </p:nvPicPr>
        <p:blipFill>
          <a:blip r:embed="rId3">
            <a:lum bright="-10000" contrast="10000"/>
          </a:blip>
          <a:srcRect l="7395" t="3278" r="4535"/>
          <a:stretch>
            <a:fillRect/>
          </a:stretch>
        </p:blipFill>
        <p:spPr bwMode="auto">
          <a:xfrm rot="16200000">
            <a:off x="1285852" y="214290"/>
            <a:ext cx="2928958" cy="4500594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8" name="Рисунок 7" descr="C:\Users\0737~1\AppData\Local\Temp\FineReader11\media\image1.jpeg"/>
          <p:cNvPicPr/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5357818" y="2357430"/>
            <a:ext cx="342902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428728" y="4857760"/>
            <a:ext cx="35830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tabLst/>
            </a:pPr>
            <a:r>
              <a:rPr lang="uk-UA" sz="1600" b="1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1.6. 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Стаж роботи: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7 років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D:\РИСУНКИ\ГЕРМАНИЯ И ВСЁ О НЕЙ\714c392e068c58f6ff135c01a1a3703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9520" y="5072074"/>
            <a:ext cx="1928794" cy="154030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VipTalisman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214290"/>
            <a:ext cx="4786346" cy="654032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  <a:latin typeface="Bookman Old Style" pitchFamily="18" charset="0"/>
              </a:rPr>
              <a:t>Моє життєве кредо:</a:t>
            </a:r>
            <a:endParaRPr lang="ru-RU" sz="32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6024220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4" descr="свиток 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42852"/>
            <a:ext cx="84296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 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42910" y="1714488"/>
            <a:ext cx="735811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У своїй педагогічній діяльності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я керуюсь </a:t>
            </a:r>
            <a:r>
              <a:rPr kumimoji="0" lang="uk-UA" sz="2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кредом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Професія вчитель 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+mn-ea" charset="0"/>
                <a:cs typeface="Times New Roman" pitchFamily="18" charset="0"/>
              </a:rPr>
              <a:t>–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 вічний екзамен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глибокий і довгий, як сивий Дніпро.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Професія вчитель 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+mn-ea" charset="0"/>
                <a:cs typeface="Times New Roman" pitchFamily="18" charset="0"/>
              </a:rPr>
              <a:t>–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 вічний екзамен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на мудрість, на чесність, народність, добро.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Як вчитель іноземної мови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 працюю над проблемою: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7" name="Рисунок 2" descr="VipTalisman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3714752"/>
            <a:ext cx="3786214" cy="2714476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85720" y="4857760"/>
            <a:ext cx="47149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+mn-ea" charset="0"/>
                <a:cs typeface="Times New Roman" pitchFamily="18" charset="0"/>
              </a:rPr>
              <a:t>«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 charset="0"/>
                <a:cs typeface="Times New Roman" pitchFamily="18" charset="0"/>
              </a:rPr>
              <a:t>Формування комунікативної компетенції на уроках німецької мови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+mn-ea" charset="0"/>
                <a:cs typeface="Times New Roman" pitchFamily="18" charset="0"/>
              </a:rPr>
              <a:t>»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WordArt 4"/>
          <p:cNvSpPr>
            <a:spLocks noChangeArrowheads="1" noChangeShapeType="1" noTextEdit="1"/>
          </p:cNvSpPr>
          <p:nvPr/>
        </p:nvSpPr>
        <p:spPr bwMode="auto">
          <a:xfrm>
            <a:off x="2428860" y="571480"/>
            <a:ext cx="4343400" cy="361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2.ПЕДАГОГІЧНЕ КРЕДО</a:t>
            </a:r>
            <a:endParaRPr lang="ru-RU" sz="20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Bookman Old Style"/>
            </a:endParaRPr>
          </a:p>
        </p:txBody>
      </p:sp>
      <p:pic>
        <p:nvPicPr>
          <p:cNvPr id="8" name="Picture 2" descr="D:\РИСУНКИ\ГЕРМАНИЯ И ВСЁ О НЕЙ\714c392e068c58f6ff135c01a1a3703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9520" y="5072074"/>
            <a:ext cx="1928794" cy="154030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4" descr="свиток 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42852"/>
            <a:ext cx="84296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81" name="WordArt 1"/>
          <p:cNvSpPr>
            <a:spLocks noChangeArrowheads="1" noChangeShapeType="1" noTextEdit="1"/>
          </p:cNvSpPr>
          <p:nvPr/>
        </p:nvSpPr>
        <p:spPr bwMode="auto">
          <a:xfrm>
            <a:off x="2143108" y="500042"/>
            <a:ext cx="4572000" cy="800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3.РЕЗУЛЬТАТИ</a:t>
            </a:r>
          </a:p>
          <a:p>
            <a:pPr algn="ctr" rtl="0"/>
            <a:r>
              <a:rPr lang="ru-RU" sz="20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ПЕДАГОГІЧНОЇ ДІЯЛЬНОСТІ</a:t>
            </a:r>
            <a:endParaRPr lang="ru-RU" sz="2000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Bookman Old Style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42844" y="171448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Моніторінг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навчальної діяльності учнів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285852" y="2285992"/>
          <a:ext cx="6286544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Picture 2" descr="D:\РИСУНКИ\ГЕРМАНИЯ И ВСЁ О НЕЙ\714c392e068c58f6ff135c01a1a3703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9520" y="5072074"/>
            <a:ext cx="1928794" cy="154030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4" descr="свиток 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42852"/>
            <a:ext cx="8429625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505" name="WordArt 1"/>
          <p:cNvSpPr>
            <a:spLocks noChangeArrowheads="1" noChangeShapeType="1" noTextEdit="1"/>
          </p:cNvSpPr>
          <p:nvPr/>
        </p:nvSpPr>
        <p:spPr bwMode="auto">
          <a:xfrm>
            <a:off x="2285984" y="428604"/>
            <a:ext cx="44958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4. НАУКОВО - МЕТОДИЧНА</a:t>
            </a:r>
          </a:p>
          <a:p>
            <a:pPr algn="ctr" rtl="0"/>
            <a:r>
              <a:rPr lang="ru-RU" sz="2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ДІЯЛЬНІСТЬ</a:t>
            </a:r>
            <a:endParaRPr lang="ru-RU" sz="20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Bookman Old Style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57158" y="1357298"/>
            <a:ext cx="392909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Участь у районному семінарі вчителів іноземної мови </a:t>
            </a: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Використання інтерактивних технологій  на уроках іноземної мови.  Викладання англійської та німецької мови як другої іноземної</a:t>
            </a: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D:\ФОТО2014\осень 2014\Семинар 23 окт\DSC_218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2928934"/>
            <a:ext cx="3071834" cy="2071702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4000496" y="1500174"/>
            <a:ext cx="48578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Участь у районній виставці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комплексно-цільових проектів 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D:\ФОТО2014\осень 2014\районо\!DSC_286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2214554"/>
            <a:ext cx="3143272" cy="216000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 descr="D:\урок 3класс\!DSC_9749~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6446" y="4643446"/>
            <a:ext cx="2919414" cy="2000264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00166" y="5429264"/>
            <a:ext cx="442915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Участь у роботі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+mn-ea"/>
                <a:cs typeface="Times New Roman" pitchFamily="18" charset="0"/>
              </a:rPr>
              <a:t>«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Школи молодого вчителя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+mn-ea"/>
                <a:cs typeface="Times New Roman" pitchFamily="18" charset="0"/>
              </a:rPr>
              <a:t>»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+mn-ea"/>
                <a:cs typeface="Times New Roman" pitchFamily="18" charset="0"/>
              </a:rPr>
              <a:t>«</a:t>
            </a: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Структура та етапи уроку</a:t>
            </a: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+mn-ea"/>
                <a:cs typeface="Times New Roman" pitchFamily="18" charset="0"/>
              </a:rPr>
              <a:t>»</a:t>
            </a:r>
            <a:r>
              <a:rPr kumimoji="0" lang="uk-UA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214290"/>
            <a:ext cx="428514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Участь у Всеукраїнському конкурсі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Класний керівник 2015 року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D:\ФОТО 2015\1 сентября\DSC_9599.jpg"/>
          <p:cNvPicPr/>
          <p:nvPr/>
        </p:nvPicPr>
        <p:blipFill>
          <a:blip r:embed="rId3" cstate="print">
            <a:lum contrast="10000"/>
          </a:blip>
          <a:srcRect l="4102" t="11310" b="4960"/>
          <a:stretch>
            <a:fillRect/>
          </a:stretch>
        </p:blipFill>
        <p:spPr bwMode="auto">
          <a:xfrm>
            <a:off x="4572000" y="200015"/>
            <a:ext cx="1351280" cy="1800225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 descr="D:\ФОТО 2015\1 сентября\DSC0156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214290"/>
            <a:ext cx="2652395" cy="1786255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1643050"/>
            <a:ext cx="43576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Щорічна участь у підготовці до конкурсу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Вчитель року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 descr="http://ia108.mycdn.me/image?t=3&amp;bid=533519062894&amp;id=533519062894&amp;plc=WEB&amp;tkn=*l_Ing2-ZFjCh2q-TMwVoOPOaET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643182"/>
            <a:ext cx="2423077" cy="1614611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Рисунок 12" descr="H:\2013\ОСЕНЬ 2013\уч года 151113\DSC_689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488" y="2643182"/>
            <a:ext cx="2468654" cy="1643074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2285992"/>
            <a:ext cx="578647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2013-2014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5572100" y="2571744"/>
            <a:ext cx="35719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2014-2015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Рисунок 16" descr="D:\ФОТО2014\зима 2014\Уч Года 2015\DSC_6777.JPG"/>
          <p:cNvPicPr/>
          <p:nvPr/>
        </p:nvPicPr>
        <p:blipFill>
          <a:blip r:embed="rId7" cstate="print"/>
          <a:srcRect l="4362"/>
          <a:stretch>
            <a:fillRect/>
          </a:stretch>
        </p:blipFill>
        <p:spPr bwMode="auto">
          <a:xfrm>
            <a:off x="5857884" y="2857496"/>
            <a:ext cx="2422525" cy="1704975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2071670" y="4429132"/>
            <a:ext cx="371474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2015-2016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Рисунок 18" descr="D:\ФОТО2014\зима 2014\Уч Года 2015\DSC_7066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15272" y="4214818"/>
            <a:ext cx="1134110" cy="169799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" name="Рисунок 19" descr="D:\учитель года2015\!DSC_0638~1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4786322"/>
            <a:ext cx="2724150" cy="1804035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1" name="Рисунок 20" descr="D:\2016\херсон12022016\!DSC_9332.jpg"/>
          <p:cNvPicPr/>
          <p:nvPr/>
        </p:nvPicPr>
        <p:blipFill>
          <a:blip r:embed="rId10" cstate="print"/>
          <a:srcRect l="11222" t="8563" r="8326" b="7068"/>
          <a:stretch>
            <a:fillRect/>
          </a:stretch>
        </p:blipFill>
        <p:spPr bwMode="auto">
          <a:xfrm>
            <a:off x="3214696" y="4786322"/>
            <a:ext cx="2571750" cy="180000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C:\Users\0737~1\AppData\Local\Temp\FineReader11\media\image2.jpeg"/>
          <p:cNvPicPr/>
          <p:nvPr/>
        </p:nvPicPr>
        <p:blipFill>
          <a:blip r:embed="rId3" r:link="rId4" cstate="print">
            <a:lum bright="-20000" contrast="20000"/>
          </a:blip>
          <a:srcRect/>
          <a:stretch>
            <a:fillRect/>
          </a:stretch>
        </p:blipFill>
        <p:spPr bwMode="auto">
          <a:xfrm>
            <a:off x="6429388" y="500042"/>
            <a:ext cx="1441450" cy="2159635"/>
          </a:xfrm>
          <a:prstGeom prst="rect">
            <a:avLst/>
          </a:prstGeom>
          <a:noFill/>
          <a:ln w="38100">
            <a:solidFill>
              <a:schemeClr val="accent6"/>
            </a:solidFill>
            <a:miter lim="800000"/>
            <a:headEnd/>
            <a:tailEnd/>
          </a:ln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4.2. Публікації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7" descr="D:\АТЕСТАЦИЯ2015\СВИДЕТЕЛЬСТВА\Сертификат проекта infourok.ru № ДВ-111250.jpg"/>
          <p:cNvPicPr/>
          <p:nvPr/>
        </p:nvPicPr>
        <p:blipFill>
          <a:blip r:embed="rId5" cstate="print">
            <a:lum bright="-10000" contrast="10000"/>
          </a:blip>
          <a:srcRect/>
          <a:stretch>
            <a:fillRect/>
          </a:stretch>
        </p:blipFill>
        <p:spPr bwMode="auto">
          <a:xfrm rot="16200000">
            <a:off x="139989" y="860087"/>
            <a:ext cx="2179320" cy="160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D:\АТЕСТАЦИЯ2015\СВИДЕТЕЛЬСТВА\Сертификат проекта infourok.ru № ДВ-111247.jpg"/>
          <p:cNvPicPr/>
          <p:nvPr/>
        </p:nvPicPr>
        <p:blipFill>
          <a:blip r:embed="rId6" cstate="print">
            <a:lum bright="-10000" contrast="10000"/>
          </a:blip>
          <a:srcRect/>
          <a:stretch>
            <a:fillRect/>
          </a:stretch>
        </p:blipFill>
        <p:spPr bwMode="auto">
          <a:xfrm rot="5400000">
            <a:off x="1509058" y="1205530"/>
            <a:ext cx="217932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D:\АТЕСТАЦИЯ2015\СВИДЕТЕЛЬСТВА\Сертификат проекта Infourok.ru № ДВ-070027.jpg"/>
          <p:cNvPicPr/>
          <p:nvPr/>
        </p:nvPicPr>
        <p:blipFill>
          <a:blip r:embed="rId7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3286116" y="1357298"/>
            <a:ext cx="1626870" cy="216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D:\АТЕСТАЦИЯ2015\СВИДЕТЕЛЬСТВА\Сертификат проекта Infourok.ru № ДВ-065020.jpg"/>
          <p:cNvPicPr/>
          <p:nvPr/>
        </p:nvPicPr>
        <p:blipFill>
          <a:blip r:embed="rId8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4714876" y="1785926"/>
            <a:ext cx="1504950" cy="216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D:\АТЕСТАЦИЯ2015\СВИДЕТЕЛЬСТВА\Свидетельство_Конспекты-уроков.рф_24372.jpg"/>
          <p:cNvPicPr/>
          <p:nvPr/>
        </p:nvPicPr>
        <p:blipFill>
          <a:blip r:embed="rId9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7358082" y="2357430"/>
            <a:ext cx="1587500" cy="2159635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27" name="Рисунок 26" descr="D:\АТЕСТАЦИЯ2015\СВИДЕТЕЛЬСТВА\Сертификат проекта infourok.ru № 94616.jpg"/>
          <p:cNvPicPr/>
          <p:nvPr/>
        </p:nvPicPr>
        <p:blipFill>
          <a:blip r:embed="rId10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571472" y="3214686"/>
            <a:ext cx="2366645" cy="3398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D:\АТЕСТАЦИЯ2015\СВИДЕТЕЛЬСТВА\Сертификат_edupres.ru_14244.jpg"/>
          <p:cNvPicPr/>
          <p:nvPr/>
        </p:nvPicPr>
        <p:blipFill>
          <a:blip r:embed="rId11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3500430" y="4214818"/>
            <a:ext cx="3351530" cy="2433955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29" name="Picture 2" descr="D:\РИСУНКИ\ГЕРМАНИЯ И ВСЁ О НЕЙ\714c392e068c58f6ff135c01a1a37037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429520" y="5072074"/>
            <a:ext cx="1928794" cy="154030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57158" y="214290"/>
            <a:ext cx="850112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+mn-ea"/>
                <a:cs typeface="Times New Roman" pitchFamily="18" charset="0"/>
              </a:rPr>
              <a:t>4.3. Друковані роботи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2013р.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– «Німецька мова в школі» №7 (55).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Урок німецької мови „</a:t>
            </a: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Freizeit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Hobby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“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</a:b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2015р.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- «Німецька мова в школі» №3 (75)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Урок німецької мови „</a:t>
            </a: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Wir feiern Ostern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“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C:\Users\0737~1\AppData\Local\Temp\FineReader11\media\image4.jpeg"/>
          <p:cNvPicPr/>
          <p:nvPr/>
        </p:nvPicPr>
        <p:blipFill>
          <a:blip r:embed="rId3" r:link="rId4">
            <a:lum bright="-10000" contrast="10000"/>
          </a:blip>
          <a:srcRect/>
          <a:stretch>
            <a:fillRect/>
          </a:stretch>
        </p:blipFill>
        <p:spPr bwMode="auto">
          <a:xfrm>
            <a:off x="357158" y="2214554"/>
            <a:ext cx="2484755" cy="3319780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14" name="Рисунок 13" descr="C:\Users\0737~1\AppData\Local\Temp\FineReader11\media\image1.jpeg"/>
          <p:cNvPicPr/>
          <p:nvPr/>
        </p:nvPicPr>
        <p:blipFill>
          <a:blip r:embed="rId5" r:link="rId6">
            <a:lum bright="-10000" contrast="10000"/>
          </a:blip>
          <a:srcRect/>
          <a:stretch>
            <a:fillRect/>
          </a:stretch>
        </p:blipFill>
        <p:spPr bwMode="auto">
          <a:xfrm>
            <a:off x="3143240" y="2253630"/>
            <a:ext cx="2449195" cy="3318510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15" name="Рисунок 14" descr="image1"/>
          <p:cNvPicPr/>
          <p:nvPr/>
        </p:nvPicPr>
        <p:blipFill>
          <a:blip r:embed="rId7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5786446" y="928670"/>
            <a:ext cx="2945130" cy="2087880"/>
          </a:xfrm>
          <a:prstGeom prst="rect">
            <a:avLst/>
          </a:prstGeom>
          <a:noFill/>
        </p:spPr>
      </p:pic>
      <p:pic>
        <p:nvPicPr>
          <p:cNvPr id="17" name="Рисунок 16" descr="C:\Users\0737~1\AppData\Local\Temp\FineReader11\media\image1.jpeg"/>
          <p:cNvPicPr/>
          <p:nvPr/>
        </p:nvPicPr>
        <p:blipFill>
          <a:blip r:embed="rId8" r:link="rId6" cstate="print">
            <a:lum bright="-20000" contrast="20000"/>
          </a:blip>
          <a:srcRect r="2034"/>
          <a:stretch>
            <a:fillRect/>
          </a:stretch>
        </p:blipFill>
        <p:spPr bwMode="auto">
          <a:xfrm>
            <a:off x="5786446" y="3214686"/>
            <a:ext cx="2938781" cy="2023428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9" name="Picture 2" descr="D:\РИСУНКИ\ГЕРМАНИЯ И ВСЁ О НЕЙ\714c392e068c58f6ff135c01a1a37037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58114" y="5286388"/>
            <a:ext cx="1928794" cy="154030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4" descr="свиток 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42852"/>
            <a:ext cx="842962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 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6" name="Содержимое 4" descr="DSC_61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976" y="2500306"/>
            <a:ext cx="6190375" cy="4100118"/>
          </a:xfrm>
          <a:prstGeom prst="rect">
            <a:avLst/>
          </a:prstGeom>
        </p:spPr>
      </p:pic>
      <p:sp>
        <p:nvSpPr>
          <p:cNvPr id="7" name="Заголовок 3"/>
          <p:cNvSpPr txBox="1">
            <a:spLocks noChangeArrowheads="1"/>
          </p:cNvSpPr>
          <p:nvPr/>
        </p:nvSpPr>
        <p:spPr bwMode="auto">
          <a:xfrm>
            <a:off x="857224" y="428604"/>
            <a:ext cx="742955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Я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щоранку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заходжу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 в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клас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,</a:t>
            </a:r>
            <a:b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</a:b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На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дитячих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обличчях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 –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усміх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,</a:t>
            </a:r>
            <a:b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</a:b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Що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 я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варта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 ,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діти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, без вас</a:t>
            </a:r>
            <a:b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</a:b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Ви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 –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натхнення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моє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 ,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мій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успіх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Times New Roman" pitchFamily="18" charset="0"/>
              </a:rPr>
              <a:t>.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pic>
        <p:nvPicPr>
          <p:cNvPr id="8" name="Picture 2" descr="D:\РИСУНКИ\ГЕРМАНИЯ И ВСЁ О НЕЙ\714c392e068c58f6ff135c01a1a3703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9520" y="5072074"/>
            <a:ext cx="1928794" cy="154030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4" descr="свиток 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42852"/>
            <a:ext cx="84296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 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2049" name="WordArt 1"/>
          <p:cNvSpPr>
            <a:spLocks noChangeArrowheads="1" noChangeShapeType="1" noTextEdit="1"/>
          </p:cNvSpPr>
          <p:nvPr/>
        </p:nvSpPr>
        <p:spPr bwMode="auto">
          <a:xfrm>
            <a:off x="2500298" y="500042"/>
            <a:ext cx="43434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5. ПОЗАУРОЧНА</a:t>
            </a:r>
          </a:p>
          <a:p>
            <a:pPr algn="ctr" rtl="0"/>
            <a:r>
              <a:rPr lang="ru-RU" sz="20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 ДІЯЛЬНІСТЬ</a:t>
            </a:r>
            <a:endParaRPr lang="ru-RU" sz="2000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Bookman Old Style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50017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Участь в акціях, конкурсах</a:t>
            </a: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D:\ящик\4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214554"/>
            <a:ext cx="2571768" cy="180000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D:\ящик\6 клас сайт\!DSC_9831~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2214554"/>
            <a:ext cx="2715895" cy="180000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 descr="D:\ящик\11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2207264"/>
            <a:ext cx="2712720" cy="180000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 descr="D:\ящик\3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5074" y="4500570"/>
            <a:ext cx="2643206" cy="180000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 descr="D:\2016\!DSC_2464 (1).jpg"/>
          <p:cNvPicPr/>
          <p:nvPr/>
        </p:nvPicPr>
        <p:blipFill>
          <a:blip r:embed="rId8" cstate="print"/>
          <a:srcRect b="6550"/>
          <a:stretch>
            <a:fillRect/>
          </a:stretch>
        </p:blipFill>
        <p:spPr bwMode="auto">
          <a:xfrm>
            <a:off x="214282" y="4500570"/>
            <a:ext cx="2743200" cy="180000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Рисунок 11" descr="D:\Клас рук 2014\Фото класс 2014-15\логотип библ + музей\DSC09295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47717" y="4500570"/>
            <a:ext cx="2681605" cy="180975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11428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Тематичні зустрічі, години спілкування, родинні свята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D:\ящик\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857760"/>
            <a:ext cx="2731770" cy="1800225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Рисунок 13" descr="D:\ящик\6 клас сайт\VipTalisman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711194"/>
            <a:ext cx="2700020" cy="180000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Рисунок 14" descr="D:\Коллажи\Сценические костюмы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714356"/>
            <a:ext cx="2910840" cy="180000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Рисунок 15" descr="D:\ящик\6 клас сайт\image (2)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714356"/>
            <a:ext cx="2700020" cy="180000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" name="Рисунок 16" descr="D:\Клас рук 2014\Фото класс 2014-15\DSC_313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4857760"/>
            <a:ext cx="2716530" cy="1804035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" name="Рисунок 17" descr="D:\ящик\6 клас сайт\DSC_3178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78" y="4857760"/>
            <a:ext cx="2766695" cy="179959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9" name="Рисунок 18" descr="D:\Клас рук 2014\Фото класс 2014-15\200215\DSC09988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14480" y="2786058"/>
            <a:ext cx="2676525" cy="177927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" name="Рисунок 19" descr="D:\Клас рук 2014\Фото класс 2014-15\логотип библ + музей\DSC09288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57752" y="2786058"/>
            <a:ext cx="2657475" cy="174752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4" descr="свиток 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35" y="142852"/>
            <a:ext cx="4071967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 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6" name="Picture 20" descr="https://scontent-frt3-1.xx.fbcdn.net/hphotos-xpf1/v/t1.0-9/291762_239589142756529_260232260_n.jpg?oh=ef0692d7d9462a780fb9feb2d344c638&amp;oe=56BBEA8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8" y="71438"/>
            <a:ext cx="2285984" cy="1714488"/>
          </a:xfrm>
          <a:prstGeom prst="rect">
            <a:avLst/>
          </a:prstGeom>
          <a:noFill/>
        </p:spPr>
      </p:pic>
      <p:pic>
        <p:nvPicPr>
          <p:cNvPr id="7" name="Picture 16" descr="https://scontent-frt3-1.xx.fbcdn.net/hphotos-xfp1/v/l/t1.0-9/303233_239614069420703_1196150824_n.jpg?oh=f0aab1a3b1413074e153f4d01c7ef6bb&amp;oe=56D13B3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843314"/>
            <a:ext cx="1350000" cy="1800000"/>
          </a:xfrm>
          <a:prstGeom prst="rect">
            <a:avLst/>
          </a:prstGeom>
          <a:noFill/>
        </p:spPr>
      </p:pic>
      <p:pic>
        <p:nvPicPr>
          <p:cNvPr id="8" name="Picture 4" descr="https://scontent-frt3-1.xx.fbcdn.net/hphotos-xaf1/v/t1.0-9/404967_310928695622573_1205841625_n.jpg?oh=d8f4909a64f5879d22577fc34c8ee224&amp;oe=568A5B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06" y="3714752"/>
            <a:ext cx="1928826" cy="1285884"/>
          </a:xfrm>
          <a:prstGeom prst="rect">
            <a:avLst/>
          </a:prstGeom>
          <a:noFill/>
        </p:spPr>
      </p:pic>
      <p:pic>
        <p:nvPicPr>
          <p:cNvPr id="9" name="Picture 2" descr="https://scontent-frt3-1.xx.fbcdn.net/hphotos-ash2/v/t1.0-9/548281_341074889274620_1724863356_n.jpg?oh=5e0ee7fbff15bdc0762b5ad5d050bbc8&amp;oe=56C7F47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058000"/>
            <a:ext cx="2699999" cy="1800000"/>
          </a:xfrm>
          <a:prstGeom prst="rect">
            <a:avLst/>
          </a:prstGeom>
          <a:noFill/>
        </p:spPr>
      </p:pic>
      <p:pic>
        <p:nvPicPr>
          <p:cNvPr id="10" name="Содержимое 3" descr="Ольвия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14546" y="1524326"/>
            <a:ext cx="5214974" cy="3476310"/>
          </a:xfrm>
          <a:prstGeom prst="rect">
            <a:avLst/>
          </a:prstGeom>
        </p:spPr>
      </p:pic>
      <p:pic>
        <p:nvPicPr>
          <p:cNvPr id="11" name="Picture 6" descr="https://scontent-frt3-1.xx.fbcdn.net/hphotos-xfa1/v/t1.0-9/394357_270468159668627_495583406_n.jpg?oh=c6c7ee39724897514c278f9e01266d3d&amp;oe=568B995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43504" y="5058000"/>
            <a:ext cx="2400000" cy="1800000"/>
          </a:xfrm>
          <a:prstGeom prst="rect">
            <a:avLst/>
          </a:prstGeom>
          <a:noFill/>
        </p:spPr>
      </p:pic>
      <p:pic>
        <p:nvPicPr>
          <p:cNvPr id="12" name="Picture 18" descr="https://scontent-frt3-1.xx.fbcdn.net/hphotos-xfa1/v/t1.0-9/309566_239615239420586_1626910548_n.jpg?oh=4709f44dc11bb7c69182e124eb18ee7d&amp;oe=56B6320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14942" y="5058000"/>
            <a:ext cx="2397030" cy="1800000"/>
          </a:xfrm>
          <a:prstGeom prst="rect">
            <a:avLst/>
          </a:prstGeom>
          <a:noFill/>
        </p:spPr>
      </p:pic>
      <p:pic>
        <p:nvPicPr>
          <p:cNvPr id="13" name="Picture 8" descr="https://scontent-frt3-1.xx.fbcdn.net/hphotos-xfp1/v/t1.0-9/297194_239616289420481_735838243_n.jpg?oh=da89bd9a79671833767a87adde08e2f1&amp;oe=56CD23B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20921" y="4986586"/>
            <a:ext cx="1351673" cy="1800000"/>
          </a:xfrm>
          <a:prstGeom prst="rect">
            <a:avLst/>
          </a:prstGeom>
          <a:noFill/>
        </p:spPr>
      </p:pic>
      <p:pic>
        <p:nvPicPr>
          <p:cNvPr id="14" name="Picture 22" descr="https://scontent-frt3-1.xx.fbcdn.net/hphotos-xaf1/v/t1.0-9/182211_164870516895059_5421602_n.jpg?oh=2f711a2bba9fd3b50ff90828364b55d1&amp;oe=56C0866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643834" y="3786190"/>
            <a:ext cx="1357290" cy="1017968"/>
          </a:xfrm>
          <a:prstGeom prst="rect">
            <a:avLst/>
          </a:prstGeom>
          <a:noFill/>
        </p:spPr>
      </p:pic>
      <p:pic>
        <p:nvPicPr>
          <p:cNvPr id="15" name="Picture 14" descr="https://scontent-frt3-1.xx.fbcdn.net/hphotos-xfa1/v/t1.0-9/305478_239616109420499_1797835298_n.jpg?oh=61a856f4139836ddb97bacae5a736f26&amp;oe=56B3BCB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43834" y="1785926"/>
            <a:ext cx="1351673" cy="1800000"/>
          </a:xfrm>
          <a:prstGeom prst="rect">
            <a:avLst/>
          </a:prstGeom>
          <a:noFill/>
        </p:spPr>
      </p:pic>
      <p:pic>
        <p:nvPicPr>
          <p:cNvPr id="16" name="Рисунок 15" descr="D:\Ольвия\DSC01711.JP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72330" y="71462"/>
            <a:ext cx="2000232" cy="13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5" name="WordArt 1"/>
          <p:cNvSpPr>
            <a:spLocks noChangeArrowheads="1" noChangeShapeType="1" noTextEdit="1"/>
          </p:cNvSpPr>
          <p:nvPr/>
        </p:nvSpPr>
        <p:spPr bwMode="auto">
          <a:xfrm>
            <a:off x="2786050" y="214290"/>
            <a:ext cx="3643338" cy="928694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kern="10" spc="0" dirty="0" err="1" smtClean="0">
                <a:ln w="9525">
                  <a:solidFill>
                    <a:srgbClr val="622423"/>
                  </a:solidFill>
                  <a:round/>
                  <a:headEnd/>
                  <a:tailEnd/>
                </a:ln>
                <a:effectLst/>
                <a:latin typeface="Impact"/>
              </a:rPr>
              <a:t>Подорож</a:t>
            </a:r>
            <a:r>
              <a:rPr lang="ru-RU" sz="3600" kern="10" spc="0" dirty="0" smtClean="0">
                <a:ln w="9525">
                  <a:solidFill>
                    <a:srgbClr val="622423"/>
                  </a:solidFill>
                  <a:round/>
                  <a:headEnd/>
                  <a:tailEnd/>
                </a:ln>
                <a:effectLst/>
                <a:latin typeface="Impact"/>
              </a:rPr>
              <a:t>- </a:t>
            </a:r>
          </a:p>
          <a:p>
            <a:pPr algn="ctr" rtl="0"/>
            <a:r>
              <a:rPr lang="ru-RU" sz="3600" kern="10" spc="0" dirty="0" err="1" smtClean="0">
                <a:ln w="9525">
                  <a:solidFill>
                    <a:srgbClr val="622423"/>
                  </a:solidFill>
                  <a:round/>
                  <a:headEnd/>
                  <a:tailEnd/>
                </a:ln>
                <a:effectLst/>
                <a:latin typeface="Impact"/>
              </a:rPr>
              <a:t>це</a:t>
            </a:r>
            <a:r>
              <a:rPr lang="ru-RU" sz="3600" kern="10" spc="0" dirty="0" smtClean="0">
                <a:ln w="9525">
                  <a:solidFill>
                    <a:srgbClr val="622423"/>
                  </a:solidFill>
                  <a:round/>
                  <a:headEnd/>
                  <a:tailEnd/>
                </a:ln>
                <a:effectLst/>
                <a:latin typeface="Impact"/>
              </a:rPr>
              <a:t> </a:t>
            </a:r>
            <a:r>
              <a:rPr lang="ru-RU" sz="3600" kern="10" spc="0" dirty="0" err="1" smtClean="0">
                <a:ln w="9525">
                  <a:solidFill>
                    <a:srgbClr val="622423"/>
                  </a:solidFill>
                  <a:round/>
                  <a:headEnd/>
                  <a:tailEnd/>
                </a:ln>
                <a:effectLst/>
                <a:latin typeface="Impact"/>
              </a:rPr>
              <a:t>завжди</a:t>
            </a:r>
            <a:r>
              <a:rPr lang="ru-RU" sz="3600" kern="10" spc="0" dirty="0" smtClean="0">
                <a:ln w="9525">
                  <a:solidFill>
                    <a:srgbClr val="622423"/>
                  </a:solidFill>
                  <a:round/>
                  <a:headEnd/>
                  <a:tailEnd/>
                </a:ln>
                <a:effectLst/>
                <a:latin typeface="Impact"/>
              </a:rPr>
              <a:t> </a:t>
            </a:r>
            <a:r>
              <a:rPr lang="ru-RU" sz="3600" kern="10" spc="0" dirty="0" err="1" smtClean="0">
                <a:ln w="9525">
                  <a:solidFill>
                    <a:srgbClr val="622423"/>
                  </a:solidFill>
                  <a:round/>
                  <a:headEnd/>
                  <a:tailEnd/>
                </a:ln>
                <a:effectLst/>
                <a:latin typeface="Impact"/>
              </a:rPr>
              <a:t>пригода</a:t>
            </a:r>
            <a:r>
              <a:rPr lang="ru-RU" sz="3600" kern="10" spc="0" dirty="0" smtClean="0">
                <a:ln w="9525">
                  <a:solidFill>
                    <a:srgbClr val="622423"/>
                  </a:solidFill>
                  <a:round/>
                  <a:headEnd/>
                  <a:tailEnd/>
                </a:ln>
                <a:effectLst/>
                <a:latin typeface="Impact"/>
              </a:rPr>
              <a:t>!</a:t>
            </a:r>
            <a:endParaRPr lang="ru-RU" sz="3600" kern="10" spc="0" dirty="0">
              <a:ln w="9525">
                <a:solidFill>
                  <a:srgbClr val="622423"/>
                </a:solidFill>
                <a:round/>
                <a:headEnd/>
                <a:tailEnd/>
              </a:ln>
              <a:effectLst/>
              <a:latin typeface="Impact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 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1357298"/>
            <a:ext cx="892971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Содержимое 4" descr="свиток 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42852"/>
            <a:ext cx="700092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WordArt 1"/>
          <p:cNvSpPr>
            <a:spLocks noChangeArrowheads="1" noChangeShapeType="1" noTextEdit="1"/>
          </p:cNvSpPr>
          <p:nvPr/>
        </p:nvSpPr>
        <p:spPr bwMode="auto">
          <a:xfrm>
            <a:off x="2928926" y="285728"/>
            <a:ext cx="3429024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Bookman Old Style"/>
              </a:rPr>
              <a:t>ВЛАСНИЙ САЙТ</a:t>
            </a:r>
            <a:endParaRPr lang="ru-RU" sz="20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Bookman Old Style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85852" y="928670"/>
            <a:ext cx="628654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u="sng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hlinkClick r:id="rId5"/>
              </a:rPr>
              <a:t>http://infourok.ru/user/timoshenko-anna-yurevna</a:t>
            </a:r>
            <a:endParaRPr lang="ru-RU" dirty="0">
              <a:ln>
                <a:solidFill>
                  <a:schemeClr val="tx2"/>
                </a:solidFill>
              </a:ln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1282</TotalTime>
  <Words>310</Words>
  <Application>Microsoft Office PowerPoint</Application>
  <PresentationFormat>Экран (4:3)</PresentationFormat>
  <Paragraphs>76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ЗМІСТ </vt:lpstr>
      <vt:lpstr> </vt:lpstr>
      <vt:lpstr> </vt:lpstr>
      <vt:lpstr>Моє життєве кредо:</vt:lpstr>
      <vt:lpstr> </vt:lpstr>
      <vt:lpstr>Слайд 7</vt:lpstr>
      <vt:lpstr>Слайд 8</vt:lpstr>
      <vt:lpstr>Слайд 9</vt:lpstr>
      <vt:lpstr>Слайд 10</vt:lpstr>
      <vt:lpstr>Слайд 11</vt:lpstr>
      <vt:lpstr> </vt:lpstr>
      <vt:lpstr> </vt:lpstr>
      <vt:lpstr>Слайд 14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Аня</cp:lastModifiedBy>
  <cp:revision>139</cp:revision>
  <dcterms:modified xsi:type="dcterms:W3CDTF">2016-03-28T13:29:32Z</dcterms:modified>
</cp:coreProperties>
</file>