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83" r:id="rId5"/>
    <p:sldId id="260" r:id="rId6"/>
    <p:sldId id="261" r:id="rId7"/>
    <p:sldId id="262" r:id="rId8"/>
    <p:sldId id="263" r:id="rId9"/>
    <p:sldId id="256" r:id="rId10"/>
    <p:sldId id="264" r:id="rId11"/>
    <p:sldId id="266" r:id="rId12"/>
    <p:sldId id="265" r:id="rId13"/>
    <p:sldId id="267" r:id="rId14"/>
    <p:sldId id="270" r:id="rId15"/>
    <p:sldId id="268" r:id="rId16"/>
    <p:sldId id="269" r:id="rId17"/>
    <p:sldId id="271" r:id="rId18"/>
    <p:sldId id="275" r:id="rId19"/>
    <p:sldId id="276" r:id="rId20"/>
    <p:sldId id="277" r:id="rId21"/>
    <p:sldId id="278" r:id="rId22"/>
    <p:sldId id="279" r:id="rId23"/>
    <p:sldId id="280" r:id="rId24"/>
    <p:sldId id="282" r:id="rId25"/>
    <p:sldId id="28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9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D26CB0-4951-47A1-9E2D-18D45675C66C}" type="datetimeFigureOut">
              <a:rPr lang="ru-RU" smtClean="0"/>
              <a:pPr/>
              <a:t>04.02.2016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903223-0471-40D4-A7FC-1F89AA5778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D26CB0-4951-47A1-9E2D-18D45675C66C}" type="datetimeFigureOut">
              <a:rPr lang="ru-RU" smtClean="0"/>
              <a:pPr/>
              <a:t>04.02.2016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903223-0471-40D4-A7FC-1F89AA5778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D26CB0-4951-47A1-9E2D-18D45675C66C}" type="datetimeFigureOut">
              <a:rPr lang="ru-RU" smtClean="0"/>
              <a:pPr/>
              <a:t>04.02.2016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903223-0471-40D4-A7FC-1F89AA5778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D26CB0-4951-47A1-9E2D-18D45675C66C}" type="datetimeFigureOut">
              <a:rPr lang="ru-RU" smtClean="0"/>
              <a:pPr/>
              <a:t>04.02.2016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903223-0471-40D4-A7FC-1F89AA5778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D26CB0-4951-47A1-9E2D-18D45675C66C}" type="datetimeFigureOut">
              <a:rPr lang="ru-RU" smtClean="0"/>
              <a:pPr/>
              <a:t>04.02.2016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903223-0471-40D4-A7FC-1F89AA5778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D26CB0-4951-47A1-9E2D-18D45675C66C}" type="datetimeFigureOut">
              <a:rPr lang="ru-RU" smtClean="0"/>
              <a:pPr/>
              <a:t>04.02.2016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903223-0471-40D4-A7FC-1F89AA5778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D26CB0-4951-47A1-9E2D-18D45675C66C}" type="datetimeFigureOut">
              <a:rPr lang="ru-RU" smtClean="0"/>
              <a:pPr/>
              <a:t>04.02.2016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903223-0471-40D4-A7FC-1F89AA5778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D26CB0-4951-47A1-9E2D-18D45675C66C}" type="datetimeFigureOut">
              <a:rPr lang="ru-RU" smtClean="0"/>
              <a:pPr/>
              <a:t>04.02.2016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903223-0471-40D4-A7FC-1F89AA5778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D26CB0-4951-47A1-9E2D-18D45675C66C}" type="datetimeFigureOut">
              <a:rPr lang="ru-RU" smtClean="0"/>
              <a:pPr/>
              <a:t>04.02.2016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903223-0471-40D4-A7FC-1F89AA5778B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D26CB0-4951-47A1-9E2D-18D45675C66C}" type="datetimeFigureOut">
              <a:rPr lang="ru-RU" smtClean="0"/>
              <a:pPr/>
              <a:t>04.02.2016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903223-0471-40D4-A7FC-1F89AA5778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D26CB0-4951-47A1-9E2D-18D45675C66C}" type="datetimeFigureOut">
              <a:rPr lang="ru-RU" smtClean="0"/>
              <a:pPr/>
              <a:t>04.02.2016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903223-0471-40D4-A7FC-1F89AA5778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28600" y="19050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191000" y="1905000"/>
            <a:ext cx="38100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8D6D000-ACE9-4623-8177-80CF4DF0D97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BD26CB0-4951-47A1-9E2D-18D45675C66C}" type="datetimeFigureOut">
              <a:rPr lang="ru-RU" smtClean="0"/>
              <a:pPr/>
              <a:t>04.02.2016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3903223-0471-40D4-A7FC-1F89AA5778B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&#1095;&#1077;&#1088;&#1095;\&#1072;&#1085;&#1080;&#1084;&#1072;&#1094;&#1080;&#1080;\Front_raz.wmv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11" Type="http://schemas.openxmlformats.org/officeDocument/2006/relationships/image" Target="../media/image50.jpe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24075" y="908050"/>
            <a:ext cx="5648325" cy="1143000"/>
          </a:xfrm>
          <a:effectLst>
            <a:outerShdw dist="35921" dir="2700000" algn="ctr" rotWithShape="0">
              <a:srgbClr val="333300"/>
            </a:outerShdw>
          </a:effectLst>
        </p:spPr>
        <p:txBody>
          <a:bodyPr/>
          <a:lstStyle/>
          <a:p>
            <a:r>
              <a:rPr lang="ru-RU" sz="5400" b="1" dirty="0"/>
              <a:t>РАЗРЕЗЫ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57554" y="3786190"/>
            <a:ext cx="5043485" cy="2786082"/>
          </a:xfrm>
        </p:spPr>
        <p:txBody>
          <a:bodyPr>
            <a:normAutofit fontScale="92500" lnSpcReduction="10000"/>
          </a:bodyPr>
          <a:lstStyle/>
          <a:p>
            <a:pPr marL="609600" indent="-609600" algn="l">
              <a:buFontTx/>
              <a:buAutoNum type="arabicPeriod"/>
            </a:pPr>
            <a:r>
              <a:rPr lang="ru-RU" sz="3200" b="1" dirty="0">
                <a:latin typeface="Arial Unicode MS" pitchFamily="34" charset="-128"/>
              </a:rPr>
              <a:t>СОЕДИНЕНИЕ НА ЧЕРТЕЖЕ ВИДА И </a:t>
            </a:r>
            <a:r>
              <a:rPr lang="ru-RU" sz="3200" b="1" dirty="0" smtClean="0">
                <a:latin typeface="Arial Unicode MS" pitchFamily="34" charset="-128"/>
              </a:rPr>
              <a:t>РАЗРЕЗА</a:t>
            </a:r>
            <a:endParaRPr lang="ru-RU" sz="3200" b="1" dirty="0">
              <a:latin typeface="Arial Unicode MS" pitchFamily="34" charset="-128"/>
            </a:endParaRPr>
          </a:p>
          <a:p>
            <a:pPr marL="609600" indent="-609600" algn="l">
              <a:buFontTx/>
              <a:buAutoNum type="arabicPeriod"/>
            </a:pPr>
            <a:r>
              <a:rPr lang="ru-RU" sz="3200" b="1" dirty="0" smtClean="0">
                <a:latin typeface="Arial Unicode MS" pitchFamily="34" charset="-128"/>
              </a:rPr>
              <a:t>ОСОБЫЕ </a:t>
            </a:r>
            <a:r>
              <a:rPr lang="ru-RU" sz="3200" b="1" dirty="0">
                <a:latin typeface="Arial Unicode MS" pitchFamily="34" charset="-128"/>
              </a:rPr>
              <a:t>СЛУЧАИ ПРИМЕНЕНИЯ РАЗРЕЗОВ</a:t>
            </a:r>
          </a:p>
          <a:p>
            <a:pPr marL="609600" indent="-609600"/>
            <a:endParaRPr lang="ru-RU" sz="3200" b="1" dirty="0">
              <a:latin typeface="Arial Unicode MS" pitchFamily="34" charset="-128"/>
            </a:endParaRPr>
          </a:p>
          <a:p>
            <a:pPr marL="609600" indent="-609600"/>
            <a:endParaRPr lang="ru-RU" dirty="0"/>
          </a:p>
        </p:txBody>
      </p:sp>
      <p:pic>
        <p:nvPicPr>
          <p:cNvPr id="4100" name="Picture 4" descr="razrez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2864874" cy="4810137"/>
          </a:xfrm>
          <a:prstGeom prst="round2DiagRect">
            <a:avLst/>
          </a:prstGeom>
          <a:noFill/>
          <a:ln w="57150" cmpd="thinThick">
            <a:solidFill>
              <a:srgbClr val="000066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357166"/>
            <a:ext cx="8183880" cy="1051560"/>
          </a:xfrm>
        </p:spPr>
        <p:txBody>
          <a:bodyPr/>
          <a:lstStyle/>
          <a:p>
            <a:r>
              <a:rPr lang="ru-RU" dirty="0"/>
              <a:t>ЦЕЛЕПОЛАГАНИЕ: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643050"/>
            <a:ext cx="8183880" cy="418795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b="1" i="1" u="sng" dirty="0">
                <a:solidFill>
                  <a:srgbClr val="FF0000"/>
                </a:solidFill>
              </a:rPr>
              <a:t>Обучающая:</a:t>
            </a:r>
            <a:r>
              <a:rPr lang="ru-RU" b="1" i="1" dirty="0">
                <a:solidFill>
                  <a:srgbClr val="FF0000"/>
                </a:solidFill>
              </a:rPr>
              <a:t> </a:t>
            </a:r>
            <a:r>
              <a:rPr lang="ru-RU" dirty="0" smtClean="0"/>
              <a:t>ознакомить с правилами соединения вида и разреза; сформировать навыки построения изображения содержащего соединение вида и разреза.</a:t>
            </a:r>
            <a:endParaRPr lang="ru-RU" dirty="0"/>
          </a:p>
          <a:p>
            <a:pPr>
              <a:lnSpc>
                <a:spcPct val="90000"/>
              </a:lnSpc>
            </a:pPr>
            <a:r>
              <a:rPr lang="ru-RU" b="1" i="1" u="sng" dirty="0">
                <a:solidFill>
                  <a:srgbClr val="FF0000"/>
                </a:solidFill>
              </a:rPr>
              <a:t>Воспитательная: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dirty="0" smtClean="0"/>
              <a:t>воспитание навыков коллективного обсуждения. </a:t>
            </a:r>
            <a:endParaRPr lang="ru-RU" dirty="0"/>
          </a:p>
          <a:p>
            <a:pPr>
              <a:lnSpc>
                <a:spcPct val="90000"/>
              </a:lnSpc>
            </a:pPr>
            <a:r>
              <a:rPr lang="ru-RU" b="1" i="1" u="sng" dirty="0">
                <a:solidFill>
                  <a:srgbClr val="FF0000"/>
                </a:solidFill>
              </a:rPr>
              <a:t>Развивающая: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dirty="0"/>
              <a:t>развитие </a:t>
            </a:r>
            <a:r>
              <a:rPr lang="ru-RU" dirty="0" smtClean="0"/>
              <a:t>речи, памяти, 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  </a:t>
            </a:r>
            <a:r>
              <a:rPr lang="ru-RU" dirty="0" smtClean="0"/>
              <a:t>пространственных </a:t>
            </a:r>
            <a:r>
              <a:rPr lang="ru-RU" dirty="0"/>
              <a:t>представлений, пространственного мышления. 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500042"/>
            <a:ext cx="8183880" cy="1051560"/>
          </a:xfrm>
        </p:spPr>
        <p:txBody>
          <a:bodyPr/>
          <a:lstStyle/>
          <a:p>
            <a:r>
              <a:rPr lang="ru-RU" b="1" dirty="0">
                <a:latin typeface="Arial Unicode MS" pitchFamily="34" charset="-128"/>
              </a:rPr>
              <a:t>Вопросы для повторения: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142984"/>
            <a:ext cx="8183880" cy="4187952"/>
          </a:xfrm>
        </p:spPr>
        <p:txBody>
          <a:bodyPr>
            <a:normAutofit/>
          </a:bodyPr>
          <a:lstStyle/>
          <a:p>
            <a:endParaRPr lang="ru-RU" dirty="0" smtClean="0">
              <a:latin typeface="Arial Unicode MS" pitchFamily="34" charset="-128"/>
            </a:endParaRPr>
          </a:p>
          <a:p>
            <a:r>
              <a:rPr lang="ru-RU" dirty="0" smtClean="0">
                <a:latin typeface="Arial Unicode MS" pitchFamily="34" charset="-128"/>
              </a:rPr>
              <a:t>Что называют видом детали?</a:t>
            </a:r>
          </a:p>
          <a:p>
            <a:r>
              <a:rPr lang="ru-RU" dirty="0" smtClean="0">
                <a:latin typeface="Arial Unicode MS" pitchFamily="34" charset="-128"/>
              </a:rPr>
              <a:t>Что </a:t>
            </a:r>
            <a:r>
              <a:rPr lang="ru-RU" dirty="0">
                <a:latin typeface="Arial Unicode MS" pitchFamily="34" charset="-128"/>
              </a:rPr>
              <a:t>такое разрез? </a:t>
            </a:r>
          </a:p>
          <a:p>
            <a:r>
              <a:rPr lang="ru-RU" dirty="0">
                <a:latin typeface="Arial Unicode MS" pitchFamily="34" charset="-128"/>
              </a:rPr>
              <a:t>Для чего нужны разрезы?</a:t>
            </a:r>
          </a:p>
          <a:p>
            <a:r>
              <a:rPr lang="ru-RU" dirty="0">
                <a:latin typeface="Arial Unicode MS" pitchFamily="34" charset="-128"/>
              </a:rPr>
              <a:t>Какие бывают разрезы?</a:t>
            </a:r>
          </a:p>
          <a:p>
            <a:r>
              <a:rPr lang="ru-RU" dirty="0">
                <a:latin typeface="Arial Unicode MS" pitchFamily="34" charset="-128"/>
              </a:rPr>
              <a:t>Назвать основные правила выполнения разрезов.</a:t>
            </a:r>
          </a:p>
          <a:p>
            <a:endParaRPr lang="ru-RU" dirty="0">
              <a:latin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Front_raz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57224" y="428604"/>
            <a:ext cx="7334301" cy="55007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безымянный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475" y="981075"/>
            <a:ext cx="5400675" cy="2570163"/>
          </a:xfrm>
          <a:prstGeom prst="rect">
            <a:avLst/>
          </a:prstGeom>
          <a:noFill/>
        </p:spPr>
      </p:pic>
      <p:pic>
        <p:nvPicPr>
          <p:cNvPr id="2054" name="Picture 6" descr="556"/>
          <p:cNvPicPr>
            <a:picLocks noChangeAspect="1" noChangeArrowheads="1"/>
          </p:cNvPicPr>
          <p:nvPr/>
        </p:nvPicPr>
        <p:blipFill>
          <a:blip r:embed="rId3" cstate="print"/>
          <a:srcRect l="9218" t="17662"/>
          <a:stretch>
            <a:fillRect/>
          </a:stretch>
        </p:blipFill>
        <p:spPr bwMode="auto">
          <a:xfrm>
            <a:off x="3419475" y="981075"/>
            <a:ext cx="5397500" cy="2555875"/>
          </a:xfrm>
          <a:prstGeom prst="rect">
            <a:avLst/>
          </a:prstGeom>
          <a:noFill/>
        </p:spPr>
      </p:pic>
      <p:pic>
        <p:nvPicPr>
          <p:cNvPr id="2057" name="Picture 9" descr="безымянный1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475" y="981075"/>
            <a:ext cx="5400675" cy="2570163"/>
          </a:xfrm>
          <a:prstGeom prst="rect">
            <a:avLst/>
          </a:prstGeom>
          <a:noFill/>
        </p:spPr>
      </p:pic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395288" y="260350"/>
            <a:ext cx="813593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chemeClr val="bg2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/>
            </a:endParaRPr>
          </a:p>
        </p:txBody>
      </p:sp>
      <p:pic>
        <p:nvPicPr>
          <p:cNvPr id="2053" name="Picture 5" descr="777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981075"/>
            <a:ext cx="2989263" cy="2552700"/>
          </a:xfrm>
          <a:prstGeom prst="rect">
            <a:avLst/>
          </a:prstGeom>
          <a:noFill/>
        </p:spPr>
      </p:pic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6300788" y="2133600"/>
            <a:ext cx="2016125" cy="0"/>
          </a:xfrm>
          <a:prstGeom prst="line">
            <a:avLst/>
          </a:prstGeom>
          <a:noFill/>
          <a:ln w="1270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pic>
        <p:nvPicPr>
          <p:cNvPr id="2059" name="Picture 11" descr="ШШШ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475" y="981075"/>
            <a:ext cx="5400675" cy="2516188"/>
          </a:xfrm>
          <a:prstGeom prst="rect">
            <a:avLst/>
          </a:prstGeom>
          <a:noFill/>
        </p:spPr>
      </p:pic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755650" y="4076700"/>
            <a:ext cx="7489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solidFill>
                  <a:srgbClr val="FF0000"/>
                </a:solidFill>
              </a:rPr>
              <a:t>-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УДАЛИТЬ ЛИНИЮ ВИДА</a:t>
            </a: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755650" y="4652963"/>
            <a:ext cx="74898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solidFill>
                  <a:srgbClr val="FF0000"/>
                </a:solidFill>
              </a:rPr>
              <a:t>-</a:t>
            </a:r>
            <a:r>
              <a:rPr lang="ru-RU" dirty="0"/>
              <a:t> </a:t>
            </a:r>
            <a:r>
              <a:rPr lang="ru-RU" b="1" dirty="0">
                <a:solidFill>
                  <a:srgbClr val="FF0000"/>
                </a:solidFill>
              </a:rPr>
              <a:t>ШТРИХОВЫЕ ЛИНИИ, КОТОРЫМИ БЫЛИ ИЗОБРАЖЕНЫ   ВНУТРЕННИЕ ОЧЕРТАНИЯ, ТЕПЕРЬ ОБВЕДЕНЫ СПЛОШНЫМИ ОСНОВНЫМИ ЛИНИЯМИ, ТАК КАК </a:t>
            </a:r>
            <a:r>
              <a:rPr lang="ru-RU" b="1" dirty="0" smtClean="0">
                <a:solidFill>
                  <a:srgbClr val="FF0000"/>
                </a:solidFill>
              </a:rPr>
              <a:t>СТАНОВЯТСЯ </a:t>
            </a:r>
            <a:r>
              <a:rPr lang="ru-RU" b="1" dirty="0">
                <a:solidFill>
                  <a:srgbClr val="FF0000"/>
                </a:solidFill>
              </a:rPr>
              <a:t>ВИДИМЫМИ</a:t>
            </a: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755650" y="6092825"/>
            <a:ext cx="7489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solidFill>
                  <a:srgbClr val="FF0000"/>
                </a:solidFill>
              </a:rPr>
              <a:t>-</a:t>
            </a:r>
            <a:r>
              <a:rPr lang="ru-RU" dirty="0"/>
              <a:t> </a:t>
            </a:r>
            <a:r>
              <a:rPr lang="ru-RU" b="1" dirty="0">
                <a:solidFill>
                  <a:srgbClr val="FF0000"/>
                </a:solidFill>
              </a:rPr>
              <a:t>ЗАШТРИХОВАТЬ ФИГУРУ СЕЧЕНИЯ</a:t>
            </a: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28596" y="0"/>
            <a:ext cx="8183880" cy="1051560"/>
          </a:xfrm>
        </p:spPr>
        <p:txBody>
          <a:bodyPr/>
          <a:lstStyle/>
          <a:p>
            <a:r>
              <a:rPr lang="ru-RU" dirty="0" smtClean="0"/>
              <a:t>Правила выполнения разреза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3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0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  <p:bldP spid="2056" grpId="0" animBg="1"/>
      <p:bldP spid="2056" grpId="1" animBg="1"/>
      <p:bldP spid="2056" grpId="2" animBg="1"/>
      <p:bldP spid="2060" grpId="0"/>
      <p:bldP spid="2061" grpId="0"/>
      <p:bldP spid="20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" y="4985590"/>
            <a:ext cx="8183880" cy="657988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atin typeface="Arial Unicode MS" pitchFamily="34" charset="-128"/>
              </a:rPr>
              <a:t/>
            </a:r>
            <a:br>
              <a:rPr lang="ru-RU" sz="4000" b="1" dirty="0">
                <a:latin typeface="Arial Unicode MS" pitchFamily="34" charset="-128"/>
              </a:rPr>
            </a:br>
            <a:endParaRPr lang="ru-RU" sz="4000" b="1" dirty="0">
              <a:latin typeface="Arial Unicode MS" pitchFamily="34" charset="-128"/>
            </a:endParaRPr>
          </a:p>
        </p:txBody>
      </p:sp>
      <p:pic>
        <p:nvPicPr>
          <p:cNvPr id="16388" name="Picture 4" descr="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500042"/>
            <a:ext cx="3111367" cy="4071966"/>
          </a:xfrm>
          <a:prstGeom prst="rect">
            <a:avLst/>
          </a:prstGeom>
          <a:noFill/>
        </p:spPr>
      </p:pic>
      <p:pic>
        <p:nvPicPr>
          <p:cNvPr id="16389" name="Picture 5" descr="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16077" y="500042"/>
            <a:ext cx="3111867" cy="407196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85786" y="4929198"/>
            <a:ext cx="7643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РАССМОТРИТЕ  ВНИМАТЕЛЬНО ВИДЫ И РАЗРЕЗ ДЕТАЛИ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5715016"/>
            <a:ext cx="885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МОЖНО ЛИ ПО РАЗРЕЗУ СУДИТЬ О ФОРМЕ И ВИДЕ ДЕТАЛИ???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60350"/>
            <a:ext cx="4786312" cy="6264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7413" name="Picture 5" descr="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260350"/>
            <a:ext cx="4786312" cy="6264275"/>
          </a:xfrm>
          <a:prstGeom prst="rect">
            <a:avLst/>
          </a:prstGeom>
          <a:noFill/>
        </p:spPr>
      </p:pic>
      <p:pic>
        <p:nvPicPr>
          <p:cNvPr id="17414" name="Picture 6" descr="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088" y="260350"/>
            <a:ext cx="4786312" cy="6264275"/>
          </a:xfrm>
          <a:prstGeom prst="rect">
            <a:avLst/>
          </a:prstGeom>
          <a:noFill/>
        </p:spPr>
      </p:pic>
      <p:pic>
        <p:nvPicPr>
          <p:cNvPr id="17415" name="Picture 7" descr="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088" y="260350"/>
            <a:ext cx="4786312" cy="6264275"/>
          </a:xfrm>
          <a:prstGeom prst="rect">
            <a:avLst/>
          </a:prstGeom>
          <a:noFill/>
        </p:spPr>
      </p:pic>
      <p:pic>
        <p:nvPicPr>
          <p:cNvPr id="17417" name="Picture 9" descr="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088" y="260350"/>
            <a:ext cx="4786312" cy="6264275"/>
          </a:xfrm>
          <a:prstGeom prst="rect">
            <a:avLst/>
          </a:prstGeom>
          <a:noFill/>
        </p:spPr>
      </p:pic>
      <p:pic>
        <p:nvPicPr>
          <p:cNvPr id="17416" name="Picture 8" descr="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7088" y="260350"/>
            <a:ext cx="4786312" cy="626427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715008" y="3571876"/>
            <a:ext cx="32147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ЕСЛИ ДЕТАЛЬ НЕСИММЕТРИЧНА  - ДОПУСКАЕТСЯ ОБЪЕДИНЯТЬ ЧАСТЬ ВИДА И ЧАСТЬ РАЗРЕЗА СПЛОШНОЙ ВОЛНИСТОЙ ЛИНИЕЙ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rot="10800000">
            <a:off x="3214678" y="1357298"/>
            <a:ext cx="3571900" cy="21431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WordArt 2"/>
          <p:cNvSpPr>
            <a:spLocks noChangeArrowheads="1" noChangeShapeType="1" noTextEdit="1"/>
          </p:cNvSpPr>
          <p:nvPr/>
        </p:nvSpPr>
        <p:spPr bwMode="auto">
          <a:xfrm>
            <a:off x="395288" y="260350"/>
            <a:ext cx="8280400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chemeClr val="bg2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/>
            </a:endParaRPr>
          </a:p>
        </p:txBody>
      </p:sp>
      <p:pic>
        <p:nvPicPr>
          <p:cNvPr id="18436" name="Picture 4" descr="7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1052513"/>
            <a:ext cx="2232025" cy="1901825"/>
          </a:xfrm>
          <a:prstGeom prst="rect">
            <a:avLst/>
          </a:prstGeom>
          <a:noFill/>
        </p:spPr>
      </p:pic>
      <p:pic>
        <p:nvPicPr>
          <p:cNvPr id="18437" name="Picture 5" descr="777"/>
          <p:cNvPicPr>
            <a:picLocks noChangeAspect="1" noChangeArrowheads="1"/>
          </p:cNvPicPr>
          <p:nvPr/>
        </p:nvPicPr>
        <p:blipFill>
          <a:blip r:embed="rId3" cstate="print"/>
          <a:srcRect b="2003"/>
          <a:stretch>
            <a:fillRect/>
          </a:stretch>
        </p:blipFill>
        <p:spPr bwMode="auto">
          <a:xfrm>
            <a:off x="4500563" y="1052513"/>
            <a:ext cx="2303462" cy="1893887"/>
          </a:xfrm>
          <a:prstGeom prst="rect">
            <a:avLst/>
          </a:prstGeom>
          <a:noFill/>
        </p:spPr>
      </p:pic>
      <p:pic>
        <p:nvPicPr>
          <p:cNvPr id="18438" name="Picture 6" descr="8"/>
          <p:cNvPicPr>
            <a:picLocks noChangeAspect="1" noChangeArrowheads="1"/>
          </p:cNvPicPr>
          <p:nvPr/>
        </p:nvPicPr>
        <p:blipFill>
          <a:blip r:embed="rId4" cstate="print"/>
          <a:srcRect r="42488"/>
          <a:stretch>
            <a:fillRect/>
          </a:stretch>
        </p:blipFill>
        <p:spPr bwMode="auto">
          <a:xfrm>
            <a:off x="179388" y="3068638"/>
            <a:ext cx="2555875" cy="1425575"/>
          </a:xfrm>
          <a:prstGeom prst="rect">
            <a:avLst/>
          </a:prstGeom>
          <a:noFill/>
        </p:spPr>
      </p:pic>
      <p:pic>
        <p:nvPicPr>
          <p:cNvPr id="18439" name="Picture 7" descr="88"/>
          <p:cNvPicPr>
            <a:picLocks noChangeAspect="1" noChangeArrowheads="1"/>
          </p:cNvPicPr>
          <p:nvPr/>
        </p:nvPicPr>
        <p:blipFill>
          <a:blip r:embed="rId5" cstate="print"/>
          <a:srcRect r="42317"/>
          <a:stretch>
            <a:fillRect/>
          </a:stretch>
        </p:blipFill>
        <p:spPr bwMode="auto">
          <a:xfrm>
            <a:off x="6300788" y="3068638"/>
            <a:ext cx="2581275" cy="1452562"/>
          </a:xfrm>
          <a:prstGeom prst="rect">
            <a:avLst/>
          </a:prstGeom>
          <a:noFill/>
        </p:spPr>
      </p:pic>
      <p:pic>
        <p:nvPicPr>
          <p:cNvPr id="18440" name="Picture 8" descr="888"/>
          <p:cNvPicPr>
            <a:picLocks noChangeAspect="1" noChangeArrowheads="1"/>
          </p:cNvPicPr>
          <p:nvPr/>
        </p:nvPicPr>
        <p:blipFill>
          <a:blip r:embed="rId6" cstate="print"/>
          <a:srcRect t="3410" b="3410"/>
          <a:stretch>
            <a:fillRect/>
          </a:stretch>
        </p:blipFill>
        <p:spPr bwMode="auto">
          <a:xfrm>
            <a:off x="179388" y="3068638"/>
            <a:ext cx="1190625" cy="1296987"/>
          </a:xfrm>
          <a:prstGeom prst="rect">
            <a:avLst/>
          </a:prstGeom>
          <a:noFill/>
        </p:spPr>
      </p:pic>
      <p:pic>
        <p:nvPicPr>
          <p:cNvPr id="18441" name="Picture 9" descr="8888"/>
          <p:cNvPicPr>
            <a:picLocks noChangeAspect="1" noChangeArrowheads="1"/>
          </p:cNvPicPr>
          <p:nvPr/>
        </p:nvPicPr>
        <p:blipFill>
          <a:blip r:embed="rId7" cstate="print"/>
          <a:srcRect b="3532"/>
          <a:stretch>
            <a:fillRect/>
          </a:stretch>
        </p:blipFill>
        <p:spPr bwMode="auto">
          <a:xfrm>
            <a:off x="7524750" y="3068638"/>
            <a:ext cx="1082675" cy="1368425"/>
          </a:xfrm>
          <a:prstGeom prst="rect">
            <a:avLst/>
          </a:prstGeom>
          <a:noFill/>
        </p:spPr>
      </p:pic>
      <p:pic>
        <p:nvPicPr>
          <p:cNvPr id="18442" name="Picture 10" descr="87"/>
          <p:cNvPicPr>
            <a:picLocks noChangeAspect="1" noChangeArrowheads="1"/>
          </p:cNvPicPr>
          <p:nvPr/>
        </p:nvPicPr>
        <p:blipFill>
          <a:blip r:embed="rId8" cstate="print"/>
          <a:srcRect t="8186" b="13644"/>
          <a:stretch>
            <a:fillRect/>
          </a:stretch>
        </p:blipFill>
        <p:spPr bwMode="auto">
          <a:xfrm>
            <a:off x="2771775" y="4705350"/>
            <a:ext cx="3455988" cy="1884363"/>
          </a:xfrm>
          <a:prstGeom prst="rect">
            <a:avLst/>
          </a:prstGeom>
          <a:noFill/>
        </p:spPr>
      </p:pic>
      <p:sp>
        <p:nvSpPr>
          <p:cNvPr id="18443" name="AutoShape 11"/>
          <p:cNvSpPr>
            <a:spLocks noChangeArrowheads="1"/>
          </p:cNvSpPr>
          <p:nvPr/>
        </p:nvSpPr>
        <p:spPr bwMode="auto">
          <a:xfrm rot="2334716">
            <a:off x="-79375" y="5162550"/>
            <a:ext cx="3132138" cy="882650"/>
          </a:xfrm>
          <a:prstGeom prst="curvedUpArrow">
            <a:avLst>
              <a:gd name="adj1" fmla="val 73353"/>
              <a:gd name="adj2" fmla="val 100132"/>
              <a:gd name="adj3" fmla="val 5897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8445" name="AutoShape 13"/>
          <p:cNvSpPr>
            <a:spLocks noChangeArrowheads="1"/>
          </p:cNvSpPr>
          <p:nvPr/>
        </p:nvSpPr>
        <p:spPr bwMode="auto">
          <a:xfrm rot="2898642">
            <a:off x="7100888" y="4138613"/>
            <a:ext cx="881062" cy="3205162"/>
          </a:xfrm>
          <a:prstGeom prst="curvedLeftArrow">
            <a:avLst>
              <a:gd name="adj1" fmla="val 74003"/>
              <a:gd name="adj2" fmla="val 139484"/>
              <a:gd name="adj3" fmla="val 5606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6588124" y="4581525"/>
            <a:ext cx="14843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002060"/>
                </a:solidFill>
              </a:rPr>
              <a:t>СПРАВА</a:t>
            </a:r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7019925" y="2420938"/>
            <a:ext cx="1728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2060"/>
                </a:solidFill>
              </a:rPr>
              <a:t>РАЗРЕЗ</a:t>
            </a:r>
          </a:p>
        </p:txBody>
      </p:sp>
      <p:sp>
        <p:nvSpPr>
          <p:cNvPr id="18448" name="Text Box 16"/>
          <p:cNvSpPr txBox="1">
            <a:spLocks noChangeArrowheads="1"/>
          </p:cNvSpPr>
          <p:nvPr/>
        </p:nvSpPr>
        <p:spPr bwMode="auto">
          <a:xfrm>
            <a:off x="323850" y="2492375"/>
            <a:ext cx="1728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2060"/>
                </a:solidFill>
              </a:rPr>
              <a:t>ВИД</a:t>
            </a:r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357158" y="0"/>
            <a:ext cx="8112442" cy="837270"/>
          </a:xfrm>
        </p:spPr>
        <p:txBody>
          <a:bodyPr/>
          <a:lstStyle/>
          <a:p>
            <a:r>
              <a:rPr lang="ru-RU" dirty="0" smtClean="0"/>
              <a:t>Соединение вида и разреза </a:t>
            </a:r>
            <a:endParaRPr lang="ru-RU" dirty="0"/>
          </a:p>
        </p:txBody>
      </p:sp>
      <p:sp>
        <p:nvSpPr>
          <p:cNvPr id="16" name="Содержимое 15"/>
          <p:cNvSpPr>
            <a:spLocks noGrp="1"/>
          </p:cNvSpPr>
          <p:nvPr>
            <p:ph idx="1"/>
          </p:nvPr>
        </p:nvSpPr>
        <p:spPr>
          <a:xfrm>
            <a:off x="1071538" y="714356"/>
            <a:ext cx="7186634" cy="3684466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62428E-6 L 0.29132 0.25179 " pathEditMode="relative" ptsTypes="AA">
                                      <p:cBhvr>
                                        <p:cTn id="50" dur="2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04624E-7 L -0.3033 0.24647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" y="123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nimBg="1"/>
      <p:bldP spid="18443" grpId="0" animBg="1"/>
      <p:bldP spid="18445" grpId="0" animBg="1"/>
      <p:bldP spid="18446" grpId="0"/>
      <p:bldP spid="18447" grpId="0"/>
      <p:bldP spid="184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00034" y="214290"/>
            <a:ext cx="7969566" cy="765808"/>
          </a:xfrm>
        </p:spPr>
        <p:txBody>
          <a:bodyPr/>
          <a:lstStyle/>
          <a:p>
            <a:r>
              <a:rPr lang="ru-RU" dirty="0" smtClean="0"/>
              <a:t>Соединение вида и разреза </a:t>
            </a:r>
            <a:endParaRPr lang="ru-RU" dirty="0"/>
          </a:p>
        </p:txBody>
      </p:sp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785786" y="1142984"/>
            <a:ext cx="7901014" cy="35753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0364" y="1142984"/>
            <a:ext cx="3175022" cy="2571768"/>
          </a:xfrm>
          <a:prstGeom prst="rect">
            <a:avLst/>
          </a:prstGeom>
        </p:spPr>
      </p:pic>
      <p:pic>
        <p:nvPicPr>
          <p:cNvPr id="7" name="Рисунок 6" descr="1.jpg"/>
          <p:cNvPicPr>
            <a:picLocks noChangeAspect="1"/>
          </p:cNvPicPr>
          <p:nvPr/>
        </p:nvPicPr>
        <p:blipFill>
          <a:blip r:embed="rId3" cstate="print"/>
          <a:srcRect r="34584"/>
          <a:stretch>
            <a:fillRect/>
          </a:stretch>
        </p:blipFill>
        <p:spPr>
          <a:xfrm>
            <a:off x="571472" y="3571876"/>
            <a:ext cx="2357454" cy="2857520"/>
          </a:xfrm>
          <a:prstGeom prst="rect">
            <a:avLst/>
          </a:prstGeom>
        </p:spPr>
      </p:pic>
      <p:pic>
        <p:nvPicPr>
          <p:cNvPr id="8" name="Рисунок 7" descr="5.jpg"/>
          <p:cNvPicPr>
            <a:picLocks noChangeAspect="1"/>
          </p:cNvPicPr>
          <p:nvPr/>
        </p:nvPicPr>
        <p:blipFill>
          <a:blip r:embed="rId4" cstate="print"/>
          <a:srcRect r="38888" b="33034"/>
          <a:stretch>
            <a:fillRect/>
          </a:stretch>
        </p:blipFill>
        <p:spPr>
          <a:xfrm>
            <a:off x="6286512" y="3643314"/>
            <a:ext cx="2357454" cy="289461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472" y="2928934"/>
            <a:ext cx="157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вид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29388" y="3000372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разрез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214950"/>
            <a:ext cx="8183880" cy="67665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2910" y="5286388"/>
            <a:ext cx="8183880" cy="42062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ГРАНИЦЕЙ МЕЖДУ ПОЛОВИНОЙ ВИДА И ПОЛОВИНОЙ РАЗРЕЗА СЛУЖИТ ШТРИХПУНКТИРНАЯ ОСЕВАЯ ЛИНИЯ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571480"/>
            <a:ext cx="2571768" cy="2083132"/>
          </a:xfrm>
          <a:prstGeom prst="rect">
            <a:avLst/>
          </a:prstGeom>
        </p:spPr>
      </p:pic>
      <p:pic>
        <p:nvPicPr>
          <p:cNvPr id="5" name="Рисунок 4" descr="1.jpg"/>
          <p:cNvPicPr>
            <a:picLocks noChangeAspect="1"/>
          </p:cNvPicPr>
          <p:nvPr/>
        </p:nvPicPr>
        <p:blipFill>
          <a:blip r:embed="rId3" cstate="print"/>
          <a:srcRect t="1562" r="36567"/>
          <a:stretch>
            <a:fillRect/>
          </a:stretch>
        </p:blipFill>
        <p:spPr>
          <a:xfrm>
            <a:off x="4429124" y="500042"/>
            <a:ext cx="3657626" cy="4500594"/>
          </a:xfrm>
          <a:prstGeom prst="rect">
            <a:avLst/>
          </a:prstGeom>
        </p:spPr>
      </p:pic>
      <p:pic>
        <p:nvPicPr>
          <p:cNvPr id="6" name="Рисунок 5" descr="5.jpg"/>
          <p:cNvPicPr>
            <a:picLocks noChangeAspect="1"/>
          </p:cNvPicPr>
          <p:nvPr/>
        </p:nvPicPr>
        <p:blipFill>
          <a:blip r:embed="rId4" cstate="print"/>
          <a:srcRect r="40817" b="35864"/>
          <a:stretch>
            <a:fillRect/>
          </a:stretch>
        </p:blipFill>
        <p:spPr>
          <a:xfrm>
            <a:off x="4429124" y="500042"/>
            <a:ext cx="3647540" cy="4429156"/>
          </a:xfrm>
          <a:prstGeom prst="rect">
            <a:avLst/>
          </a:prstGeom>
        </p:spPr>
      </p:pic>
      <p:pic>
        <p:nvPicPr>
          <p:cNvPr id="7" name="Рисунок 6" descr="3.jpg"/>
          <p:cNvPicPr>
            <a:picLocks noChangeAspect="1"/>
          </p:cNvPicPr>
          <p:nvPr/>
        </p:nvPicPr>
        <p:blipFill>
          <a:blip r:embed="rId5" cstate="print"/>
          <a:srcRect t="2812" r="37623"/>
          <a:stretch>
            <a:fillRect/>
          </a:stretch>
        </p:blipFill>
        <p:spPr>
          <a:xfrm>
            <a:off x="4429124" y="500042"/>
            <a:ext cx="3786214" cy="467276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472" y="2714620"/>
            <a:ext cx="32147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1"/>
                </a:solidFill>
              </a:rPr>
              <a:t>Соединение вида и разреза </a:t>
            </a:r>
            <a:endParaRPr lang="ru-RU" sz="32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71472" y="1142984"/>
            <a:ext cx="7969566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КАКОЕ ОСНОВНОЕ НАЗНАЧЕНИЕ СОЕДИНЕНИЯ ЧАСТИ ВИДА И ЧАСТИ РАЗРЕЗА?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71472" y="2571744"/>
            <a:ext cx="79296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СОХРАНЯЕТСЯ ПОЛНОЕ ПРЕДСТАВЛЕНИЕ О НАРУЖНОЙ И ВНУТРЕННЕЙ ФОРМЕ ДЕТАЛИ.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ЭКОНОМИТСЯ ВРЕМЯ НА ВЫПОЛНЕНИЕ ЧЕРТЕЖА, ТАК КАК СОКРАЩАЮТСЯ ЗАТРАТЫ ВРЕМЕНИ НА ВЫПОЛНЕНИЕ ШТРИХОВКИ, ВЫЧЕРЧИВАНИЕ ЛИНИЙ НЕВИДИМОГО КОНТУРА.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18"/>
          <p:cNvPicPr>
            <a:picLocks noChangeAspect="1" noChangeArrowheads="1"/>
          </p:cNvPicPr>
          <p:nvPr/>
        </p:nvPicPr>
        <p:blipFill>
          <a:blip r:embed="rId2" cstate="print"/>
          <a:srcRect l="54304" t="38791" r="4940" b="42051"/>
          <a:stretch>
            <a:fillRect/>
          </a:stretch>
        </p:blipFill>
        <p:spPr bwMode="auto">
          <a:xfrm>
            <a:off x="428596" y="1500174"/>
            <a:ext cx="2767446" cy="1928826"/>
          </a:xfrm>
          <a:prstGeom prst="rect">
            <a:avLst/>
          </a:prstGeom>
          <a:noFill/>
        </p:spPr>
      </p:pic>
      <p:pic>
        <p:nvPicPr>
          <p:cNvPr id="8" name="Picture 5" descr="18"/>
          <p:cNvPicPr>
            <a:picLocks noChangeAspect="1" noChangeArrowheads="1"/>
          </p:cNvPicPr>
          <p:nvPr/>
        </p:nvPicPr>
        <p:blipFill>
          <a:blip r:embed="rId2" cstate="print"/>
          <a:srcRect l="56245" t="74326" r="6691" b="6081"/>
          <a:stretch>
            <a:fillRect/>
          </a:stretch>
        </p:blipFill>
        <p:spPr bwMode="auto">
          <a:xfrm>
            <a:off x="3286116" y="1285860"/>
            <a:ext cx="2643206" cy="2071702"/>
          </a:xfrm>
          <a:prstGeom prst="rect">
            <a:avLst/>
          </a:prstGeom>
          <a:noFill/>
        </p:spPr>
      </p:pic>
      <p:pic>
        <p:nvPicPr>
          <p:cNvPr id="9" name="Рисунок 8" descr="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388" y="1214422"/>
            <a:ext cx="1947736" cy="1928826"/>
          </a:xfrm>
          <a:prstGeom prst="rect">
            <a:avLst/>
          </a:prstGeom>
        </p:spPr>
      </p:pic>
      <p:pic>
        <p:nvPicPr>
          <p:cNvPr id="10" name="Picture 5" descr="18"/>
          <p:cNvPicPr>
            <a:picLocks noChangeAspect="1" noChangeArrowheads="1"/>
          </p:cNvPicPr>
          <p:nvPr/>
        </p:nvPicPr>
        <p:blipFill>
          <a:blip r:embed="rId2" cstate="print"/>
          <a:srcRect l="6353" t="40046" r="58708" b="37996"/>
          <a:stretch>
            <a:fillRect/>
          </a:stretch>
        </p:blipFill>
        <p:spPr bwMode="auto">
          <a:xfrm>
            <a:off x="357158" y="3643314"/>
            <a:ext cx="2786082" cy="2596101"/>
          </a:xfrm>
          <a:prstGeom prst="rect">
            <a:avLst/>
          </a:prstGeom>
          <a:noFill/>
        </p:spPr>
      </p:pic>
      <p:pic>
        <p:nvPicPr>
          <p:cNvPr id="11" name="Picture 5" descr="18"/>
          <p:cNvPicPr>
            <a:picLocks noChangeAspect="1" noChangeArrowheads="1"/>
          </p:cNvPicPr>
          <p:nvPr/>
        </p:nvPicPr>
        <p:blipFill>
          <a:blip r:embed="rId2" cstate="print"/>
          <a:srcRect l="3818" t="5652" r="58666" b="70376"/>
          <a:stretch>
            <a:fillRect/>
          </a:stretch>
        </p:blipFill>
        <p:spPr bwMode="auto">
          <a:xfrm>
            <a:off x="5572132" y="3500438"/>
            <a:ext cx="3071834" cy="2910159"/>
          </a:xfrm>
          <a:prstGeom prst="rect">
            <a:avLst/>
          </a:prstGeom>
          <a:noFill/>
        </p:spPr>
      </p:pic>
      <p:pic>
        <p:nvPicPr>
          <p:cNvPr id="12" name="Рисунок 11" descr="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86116" y="3286124"/>
            <a:ext cx="2272245" cy="28575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28728" y="2857496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14942" y="2643182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Б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01024" y="2714620"/>
            <a:ext cx="571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В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57290" y="6000768"/>
            <a:ext cx="714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1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71934" y="6000768"/>
            <a:ext cx="1071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2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29454" y="6000768"/>
            <a:ext cx="50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3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8596" y="0"/>
            <a:ext cx="75010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Задача №1 </a:t>
            </a:r>
          </a:p>
          <a:p>
            <a:r>
              <a:rPr lang="ru-RU" sz="2000" b="1" dirty="0">
                <a:solidFill>
                  <a:srgbClr val="0070C0"/>
                </a:solidFill>
              </a:rPr>
              <a:t>К</a:t>
            </a:r>
            <a:r>
              <a:rPr lang="ru-RU" sz="2000" b="1" dirty="0" smtClean="0">
                <a:solidFill>
                  <a:srgbClr val="0070C0"/>
                </a:solidFill>
              </a:rPr>
              <a:t>акому наглядному изображению соответствует соединение вида и разреза?</a:t>
            </a:r>
            <a:endParaRPr lang="ru-RU" sz="2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20"/>
          <p:cNvPicPr>
            <a:picLocks noChangeAspect="1" noChangeArrowheads="1"/>
          </p:cNvPicPr>
          <p:nvPr/>
        </p:nvPicPr>
        <p:blipFill>
          <a:blip r:embed="rId2" cstate="print"/>
          <a:srcRect l="35190" t="19219" r="36080" b="57895"/>
          <a:stretch>
            <a:fillRect/>
          </a:stretch>
        </p:blipFill>
        <p:spPr>
          <a:xfrm>
            <a:off x="585760" y="1214422"/>
            <a:ext cx="2700356" cy="19288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720" y="142852"/>
            <a:ext cx="73581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Задача №2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Найти соответствие наглядного изображения,  половины вида, половины разреза. 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5" name="Picture 7" descr="20"/>
          <p:cNvPicPr>
            <a:picLocks noChangeAspect="1" noChangeArrowheads="1"/>
          </p:cNvPicPr>
          <p:nvPr/>
        </p:nvPicPr>
        <p:blipFill>
          <a:blip r:embed="rId2" cstate="print"/>
          <a:srcRect l="69024" t="63297" r="966" b="13816"/>
          <a:stretch>
            <a:fillRect/>
          </a:stretch>
        </p:blipFill>
        <p:spPr>
          <a:xfrm>
            <a:off x="3286116" y="1285860"/>
            <a:ext cx="2716169" cy="1857389"/>
          </a:xfrm>
          <a:prstGeom prst="rect">
            <a:avLst/>
          </a:prstGeom>
        </p:spPr>
      </p:pic>
      <p:pic>
        <p:nvPicPr>
          <p:cNvPr id="6" name="Picture 7" descr="20"/>
          <p:cNvPicPr>
            <a:picLocks noChangeAspect="1" noChangeArrowheads="1"/>
          </p:cNvPicPr>
          <p:nvPr/>
        </p:nvPicPr>
        <p:blipFill>
          <a:blip r:embed="rId2" cstate="print"/>
          <a:srcRect t="61390" r="69256" b="11909"/>
          <a:stretch>
            <a:fillRect/>
          </a:stretch>
        </p:blipFill>
        <p:spPr>
          <a:xfrm>
            <a:off x="6072198" y="1142984"/>
            <a:ext cx="2641619" cy="2057131"/>
          </a:xfrm>
          <a:prstGeom prst="rect">
            <a:avLst/>
          </a:prstGeom>
        </p:spPr>
      </p:pic>
      <p:pic>
        <p:nvPicPr>
          <p:cNvPr id="7" name="Picture 7" descr="20"/>
          <p:cNvPicPr>
            <a:picLocks noChangeAspect="1" noChangeArrowheads="1"/>
          </p:cNvPicPr>
          <p:nvPr/>
        </p:nvPicPr>
        <p:blipFill>
          <a:blip r:embed="rId2" cstate="print"/>
          <a:srcRect l="1708" t="7394" r="83791" b="75441"/>
          <a:stretch>
            <a:fillRect/>
          </a:stretch>
        </p:blipFill>
        <p:spPr>
          <a:xfrm>
            <a:off x="428596" y="3286124"/>
            <a:ext cx="1571636" cy="1664085"/>
          </a:xfrm>
          <a:prstGeom prst="rect">
            <a:avLst/>
          </a:prstGeom>
        </p:spPr>
      </p:pic>
      <p:pic>
        <p:nvPicPr>
          <p:cNvPr id="8" name="Picture 7" descr="20"/>
          <p:cNvPicPr>
            <a:picLocks noChangeAspect="1" noChangeArrowheads="1"/>
          </p:cNvPicPr>
          <p:nvPr/>
        </p:nvPicPr>
        <p:blipFill>
          <a:blip r:embed="rId2" cstate="print"/>
          <a:srcRect l="35494" t="54820" r="50065" b="33313"/>
          <a:stretch>
            <a:fillRect/>
          </a:stretch>
        </p:blipFill>
        <p:spPr>
          <a:xfrm>
            <a:off x="3500430" y="3571875"/>
            <a:ext cx="1694101" cy="1248285"/>
          </a:xfrm>
          <a:prstGeom prst="rect">
            <a:avLst/>
          </a:prstGeom>
        </p:spPr>
      </p:pic>
      <p:pic>
        <p:nvPicPr>
          <p:cNvPr id="9" name="Picture 7" descr="20"/>
          <p:cNvPicPr>
            <a:picLocks noChangeAspect="1" noChangeArrowheads="1"/>
          </p:cNvPicPr>
          <p:nvPr/>
        </p:nvPicPr>
        <p:blipFill>
          <a:blip r:embed="rId2" cstate="print"/>
          <a:srcRect l="68936" t="9440" r="16406" b="78571"/>
          <a:stretch>
            <a:fillRect/>
          </a:stretch>
        </p:blipFill>
        <p:spPr>
          <a:xfrm>
            <a:off x="6357950" y="3429000"/>
            <a:ext cx="2019747" cy="1481148"/>
          </a:xfrm>
          <a:prstGeom prst="rect">
            <a:avLst/>
          </a:prstGeom>
        </p:spPr>
      </p:pic>
      <p:pic>
        <p:nvPicPr>
          <p:cNvPr id="10" name="Picture 7" descr="20"/>
          <p:cNvPicPr>
            <a:picLocks noChangeAspect="1" noChangeArrowheads="1"/>
          </p:cNvPicPr>
          <p:nvPr/>
        </p:nvPicPr>
        <p:blipFill>
          <a:blip r:embed="rId2" cstate="print"/>
          <a:srcRect l="15800" t="10255" r="69680" b="78302"/>
          <a:stretch>
            <a:fillRect/>
          </a:stretch>
        </p:blipFill>
        <p:spPr>
          <a:xfrm>
            <a:off x="3786182" y="5286388"/>
            <a:ext cx="1535917" cy="1084177"/>
          </a:xfrm>
          <a:prstGeom prst="rect">
            <a:avLst/>
          </a:prstGeom>
        </p:spPr>
      </p:pic>
      <p:pic>
        <p:nvPicPr>
          <p:cNvPr id="11" name="Picture 7" descr="20"/>
          <p:cNvPicPr>
            <a:picLocks noChangeAspect="1" noChangeArrowheads="1"/>
          </p:cNvPicPr>
          <p:nvPr/>
        </p:nvPicPr>
        <p:blipFill>
          <a:blip r:embed="rId2" cstate="print"/>
          <a:srcRect l="49555" t="54820" r="35624" b="33313"/>
          <a:stretch>
            <a:fillRect/>
          </a:stretch>
        </p:blipFill>
        <p:spPr>
          <a:xfrm>
            <a:off x="6786578" y="5214950"/>
            <a:ext cx="1691550" cy="1214446"/>
          </a:xfrm>
          <a:prstGeom prst="rect">
            <a:avLst/>
          </a:prstGeom>
        </p:spPr>
      </p:pic>
      <p:pic>
        <p:nvPicPr>
          <p:cNvPr id="12" name="Picture 7" descr="20"/>
          <p:cNvPicPr>
            <a:picLocks noChangeAspect="1" noChangeArrowheads="1"/>
          </p:cNvPicPr>
          <p:nvPr/>
        </p:nvPicPr>
        <p:blipFill>
          <a:blip r:embed="rId2" cstate="print"/>
          <a:srcRect l="83269" t="9440" r="2073" b="78571"/>
          <a:stretch>
            <a:fillRect/>
          </a:stretch>
        </p:blipFill>
        <p:spPr>
          <a:xfrm>
            <a:off x="500034" y="5143512"/>
            <a:ext cx="1753478" cy="128588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42910" y="1643050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1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00430" y="1357298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2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72198" y="1500174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3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034" y="3714752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00430" y="3643314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б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57950" y="3643314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в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43042" y="5000636"/>
            <a:ext cx="642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г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14876" y="5214950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д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643834" y="5214950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е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WordArt 3"/>
          <p:cNvSpPr>
            <a:spLocks noChangeArrowheads="1" noChangeShapeType="1" noTextEdit="1"/>
          </p:cNvSpPr>
          <p:nvPr/>
        </p:nvSpPr>
        <p:spPr bwMode="auto">
          <a:xfrm>
            <a:off x="395288" y="260350"/>
            <a:ext cx="8280400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chemeClr val="bg2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/>
            </a:endParaRPr>
          </a:p>
        </p:txBody>
      </p:sp>
      <p:pic>
        <p:nvPicPr>
          <p:cNvPr id="17412" name="Picture 4" descr="img100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643315"/>
            <a:ext cx="8137781" cy="2643205"/>
          </a:xfrm>
          <a:prstGeom prst="rect">
            <a:avLst/>
          </a:prstGeom>
          <a:noFill/>
        </p:spPr>
      </p:pic>
      <p:pic>
        <p:nvPicPr>
          <p:cNvPr id="17413" name="Picture 5" descr="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1500174"/>
            <a:ext cx="4846638" cy="2224087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71472" y="571480"/>
            <a:ext cx="7969566" cy="857256"/>
          </a:xfrm>
        </p:spPr>
        <p:txBody>
          <a:bodyPr>
            <a:noAutofit/>
          </a:bodyPr>
          <a:lstStyle/>
          <a:p>
            <a:r>
              <a:rPr lang="ru-RU" dirty="0" smtClean="0"/>
              <a:t>Соединение части вида и части разреза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142976" y="1785926"/>
            <a:ext cx="7543824" cy="2932378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57158" y="500063"/>
            <a:ext cx="7826405" cy="1050925"/>
          </a:xfrm>
        </p:spPr>
        <p:txBody>
          <a:bodyPr>
            <a:noAutofit/>
          </a:bodyPr>
          <a:lstStyle/>
          <a:p>
            <a:r>
              <a:rPr lang="ru-RU" dirty="0" smtClean="0"/>
              <a:t>Соединение части вида и части разреза</a:t>
            </a:r>
            <a:endParaRPr lang="ru-RU" dirty="0"/>
          </a:p>
        </p:txBody>
      </p:sp>
      <p:pic>
        <p:nvPicPr>
          <p:cNvPr id="3" name="Рисунок 2" descr="31.jpg"/>
          <p:cNvPicPr>
            <a:picLocks noChangeAspect="1"/>
          </p:cNvPicPr>
          <p:nvPr/>
        </p:nvPicPr>
        <p:blipFill>
          <a:blip r:embed="rId2" cstate="print"/>
          <a:srcRect b="9268"/>
          <a:stretch>
            <a:fillRect/>
          </a:stretch>
        </p:blipFill>
        <p:spPr>
          <a:xfrm>
            <a:off x="285720" y="1785926"/>
            <a:ext cx="2710990" cy="4286280"/>
          </a:xfrm>
          <a:prstGeom prst="rect">
            <a:avLst/>
          </a:prstGeom>
        </p:spPr>
      </p:pic>
      <p:pic>
        <p:nvPicPr>
          <p:cNvPr id="4" name="Рисунок 3" descr="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1785926"/>
            <a:ext cx="2428892" cy="4357718"/>
          </a:xfrm>
          <a:prstGeom prst="rect">
            <a:avLst/>
          </a:prstGeom>
        </p:spPr>
      </p:pic>
      <p:pic>
        <p:nvPicPr>
          <p:cNvPr id="5" name="Рисунок 4" descr="3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2" y="1785926"/>
            <a:ext cx="2357454" cy="43577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5008" y="1785926"/>
            <a:ext cx="28575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Если проекция ребра совпадает с осью симметрии, то часть вида и часть разреза разделяются сплошной волнистой линией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357166"/>
            <a:ext cx="7429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Задача №3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Выполнить соединение вида и разреза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3" name="Рисунок 2" descr="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1500173"/>
            <a:ext cx="2357454" cy="4465985"/>
          </a:xfrm>
          <a:prstGeom prst="rect">
            <a:avLst/>
          </a:prstGeom>
        </p:spPr>
      </p:pic>
      <p:pic>
        <p:nvPicPr>
          <p:cNvPr id="5" name="Рисунок 4" descr="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9669" y="1500175"/>
            <a:ext cx="2590346" cy="4572032"/>
          </a:xfrm>
          <a:prstGeom prst="rect">
            <a:avLst/>
          </a:prstGeom>
        </p:spPr>
      </p:pic>
      <p:sp>
        <p:nvSpPr>
          <p:cNvPr id="6" name="Блок-схема: объединение 5">
            <a:hlinkClick r:id="rId4" action="ppaction://hlinksldjump"/>
          </p:cNvPr>
          <p:cNvSpPr/>
          <p:nvPr/>
        </p:nvSpPr>
        <p:spPr>
          <a:xfrm>
            <a:off x="8072462" y="5786454"/>
            <a:ext cx="428628" cy="428628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4.jpg"/>
          <p:cNvPicPr>
            <a:picLocks noChangeAspect="1"/>
          </p:cNvPicPr>
          <p:nvPr/>
        </p:nvPicPr>
        <p:blipFill>
          <a:blip r:embed="rId2" cstate="print"/>
          <a:srcRect l="14117" t="12466"/>
          <a:stretch>
            <a:fillRect/>
          </a:stretch>
        </p:blipFill>
        <p:spPr>
          <a:xfrm>
            <a:off x="785786" y="785794"/>
            <a:ext cx="2928958" cy="5408930"/>
          </a:xfrm>
          <a:prstGeom prst="rect">
            <a:avLst/>
          </a:prstGeom>
        </p:spPr>
      </p:pic>
      <p:pic>
        <p:nvPicPr>
          <p:cNvPr id="3" name="Рисунок 2" descr="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85957" y="857233"/>
            <a:ext cx="3035562" cy="5357850"/>
          </a:xfrm>
          <a:prstGeom prst="rect">
            <a:avLst/>
          </a:prstGeom>
        </p:spPr>
      </p:pic>
      <p:sp>
        <p:nvSpPr>
          <p:cNvPr id="4" name="Блок-схема: извлечение 3">
            <a:hlinkClick r:id="rId4" action="ppaction://hlinksldjump"/>
          </p:cNvPr>
          <p:cNvSpPr/>
          <p:nvPr/>
        </p:nvSpPr>
        <p:spPr>
          <a:xfrm>
            <a:off x="8001024" y="5857892"/>
            <a:ext cx="500066" cy="500066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7157" y="457200"/>
            <a:ext cx="8786843" cy="1543040"/>
          </a:xfrm>
        </p:spPr>
        <p:txBody>
          <a:bodyPr>
            <a:normAutofit fontScale="90000"/>
          </a:bodyPr>
          <a:lstStyle/>
          <a:p>
            <a:pPr marL="838200" indent="-838200"/>
            <a:r>
              <a:rPr lang="ru-RU" sz="3600" b="1" dirty="0" smtClean="0">
                <a:latin typeface="Arial Unicode MS" pitchFamily="34" charset="-128"/>
              </a:rPr>
              <a:t>       </a:t>
            </a:r>
            <a:r>
              <a:rPr lang="ru-RU" sz="3600" b="1" dirty="0" smtClean="0"/>
              <a:t>ОСОБЫЕ </a:t>
            </a:r>
            <a:r>
              <a:rPr lang="ru-RU" sz="3600" b="1" dirty="0"/>
              <a:t>СЛУЧАИ </a:t>
            </a:r>
            <a:r>
              <a:rPr lang="ru-RU" sz="3600" b="1" dirty="0" smtClean="0"/>
              <a:t>ПРИМЕНЕНИЯ РАЗРЕЗОВ</a:t>
            </a:r>
            <a:r>
              <a:rPr lang="ru-RU" sz="4000" b="1" dirty="0">
                <a:latin typeface="Arial Unicode MS" pitchFamily="34" charset="-128"/>
              </a:rPr>
              <a:t/>
            </a:r>
            <a:br>
              <a:rPr lang="ru-RU" sz="4000" b="1" dirty="0">
                <a:latin typeface="Arial Unicode MS" pitchFamily="34" charset="-128"/>
              </a:rPr>
            </a:br>
            <a:endParaRPr lang="ru-RU" sz="4000" b="1" dirty="0">
              <a:latin typeface="Arial Unicode MS" pitchFamily="34" charset="-128"/>
            </a:endParaRPr>
          </a:p>
        </p:txBody>
      </p:sp>
      <p:pic>
        <p:nvPicPr>
          <p:cNvPr id="9220" name="Picture 4" descr="img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1916113"/>
            <a:ext cx="4608512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0" y="3357563"/>
            <a:ext cx="4716463" cy="2951162"/>
            <a:chOff x="0" y="2115"/>
            <a:chExt cx="2971" cy="1859"/>
          </a:xfrm>
        </p:grpSpPr>
        <p:sp>
          <p:nvSpPr>
            <p:cNvPr id="9223" name="Line 7"/>
            <p:cNvSpPr>
              <a:spLocks noChangeShapeType="1"/>
            </p:cNvSpPr>
            <p:nvPr/>
          </p:nvSpPr>
          <p:spPr bwMode="auto">
            <a:xfrm flipV="1">
              <a:off x="1383" y="2115"/>
              <a:ext cx="1588" cy="185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2614"/>
              <a:ext cx="1882" cy="1360"/>
              <a:chOff x="0" y="2614"/>
              <a:chExt cx="1882" cy="1360"/>
            </a:xfrm>
          </p:grpSpPr>
          <p:sp>
            <p:nvSpPr>
              <p:cNvPr id="9221" name="Line 5"/>
              <p:cNvSpPr>
                <a:spLocks noChangeShapeType="1"/>
              </p:cNvSpPr>
              <p:nvPr/>
            </p:nvSpPr>
            <p:spPr bwMode="auto">
              <a:xfrm>
                <a:off x="113" y="3974"/>
                <a:ext cx="1315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22" name="Line 6"/>
              <p:cNvSpPr>
                <a:spLocks noChangeShapeType="1"/>
              </p:cNvSpPr>
              <p:nvPr/>
            </p:nvSpPr>
            <p:spPr bwMode="auto">
              <a:xfrm flipV="1">
                <a:off x="1383" y="2614"/>
                <a:ext cx="499" cy="136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24" name="Text Box 8"/>
              <p:cNvSpPr txBox="1">
                <a:spLocks noChangeArrowheads="1"/>
              </p:cNvSpPr>
              <p:nvPr/>
            </p:nvSpPr>
            <p:spPr bwMode="auto">
              <a:xfrm>
                <a:off x="0" y="3475"/>
                <a:ext cx="1360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b="1" dirty="0">
                    <a:solidFill>
                      <a:srgbClr val="FF0000"/>
                    </a:solidFill>
                    <a:latin typeface="Arial Unicode MS" pitchFamily="34" charset="-128"/>
                  </a:rPr>
                  <a:t>Тонкая стенка или ребро жесткости</a:t>
                </a:r>
              </a:p>
            </p:txBody>
          </p:sp>
        </p:grpSp>
      </p:grp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5940425" y="1714488"/>
            <a:ext cx="2774979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solidFill>
                  <a:srgbClr val="002060"/>
                </a:solidFill>
              </a:rPr>
              <a:t>Основное назначение тонких стенок заключается в предании конструкции детали легкости и надежности. Так же они необходимы для того, чтобы деталь была более прочной и устойчивой.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ОСОБЫЕ </a:t>
            </a:r>
            <a:r>
              <a:rPr lang="ru-RU" sz="3600" b="1" dirty="0"/>
              <a:t>СЛУЧАИ ПРИМЕНЕНИЯ РАЗРЕЗОВ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96975"/>
            <a:ext cx="7772400" cy="647700"/>
          </a:xfrm>
        </p:spPr>
        <p:txBody>
          <a:bodyPr/>
          <a:lstStyle/>
          <a:p>
            <a:pPr>
              <a:buNone/>
            </a:pPr>
            <a:r>
              <a:rPr lang="ru-RU" b="1" dirty="0">
                <a:solidFill>
                  <a:srgbClr val="002060"/>
                </a:solidFill>
                <a:latin typeface="Arial Unicode MS" pitchFamily="34" charset="-128"/>
              </a:rPr>
              <a:t>Тонкие стенки или ребра жесткости</a:t>
            </a:r>
          </a:p>
        </p:txBody>
      </p:sp>
      <p:pic>
        <p:nvPicPr>
          <p:cNvPr id="22532" name="Picture 4" descr="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844675"/>
            <a:ext cx="4652963" cy="4824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43" name="Picture 15" descr="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1844675"/>
            <a:ext cx="5616575" cy="4872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44" name="Picture 16" descr="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2988" y="1844675"/>
            <a:ext cx="5545137" cy="4872038"/>
          </a:xfrm>
          <a:prstGeom prst="rect">
            <a:avLst/>
          </a:prstGeom>
          <a:noFill/>
        </p:spPr>
      </p:pic>
      <p:pic>
        <p:nvPicPr>
          <p:cNvPr id="22545" name="Picture 17" descr="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550" y="1844675"/>
            <a:ext cx="5616575" cy="4872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46" name="Picture 18" descr="2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1550" y="1844675"/>
            <a:ext cx="5616575" cy="4872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47" name="Picture 19" descr="2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1550" y="1844675"/>
            <a:ext cx="5616575" cy="4872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48" name="Picture 20" descr="2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71550" y="1844675"/>
            <a:ext cx="5616575" cy="4872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49" name="Picture 21" descr="2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71550" y="1844675"/>
            <a:ext cx="5616575" cy="4872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50" name="Picture 22" descr="2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71550" y="1844675"/>
            <a:ext cx="5616575" cy="4872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51" name="Picture 23" descr="3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71550" y="1844675"/>
            <a:ext cx="5616575" cy="4872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 </a:t>
            </a:r>
            <a:r>
              <a:rPr lang="ru-RU" sz="3600" b="1" dirty="0"/>
              <a:t>ОСОБЫЕ СЛУЧАИ </a:t>
            </a:r>
            <a:r>
              <a:rPr lang="ru-RU" sz="3600" b="1" dirty="0" smtClean="0"/>
              <a:t>    ПРИМЕНЕНИЯ </a:t>
            </a:r>
            <a:r>
              <a:rPr lang="ru-RU" sz="3600" b="1" dirty="0"/>
              <a:t>РАЗРЕЗОВ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268413"/>
            <a:ext cx="7772400" cy="660400"/>
          </a:xfrm>
        </p:spPr>
        <p:txBody>
          <a:bodyPr/>
          <a:lstStyle/>
          <a:p>
            <a:r>
              <a:rPr lang="ru-RU" dirty="0"/>
              <a:t>Спицы на разрезах</a:t>
            </a:r>
          </a:p>
        </p:txBody>
      </p:sp>
      <p:pic>
        <p:nvPicPr>
          <p:cNvPr id="23558" name="Picture 6" descr="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955800"/>
            <a:ext cx="4648200" cy="4627563"/>
          </a:xfrm>
          <a:prstGeom prst="rect">
            <a:avLst/>
          </a:prstGeom>
          <a:noFill/>
        </p:spPr>
      </p:pic>
      <p:pic>
        <p:nvPicPr>
          <p:cNvPr id="23559" name="Picture 7" descr="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1125538"/>
            <a:ext cx="1839912" cy="1831975"/>
          </a:xfrm>
          <a:prstGeom prst="rect">
            <a:avLst/>
          </a:prstGeom>
          <a:noFill/>
        </p:spPr>
      </p:pic>
      <p:pic>
        <p:nvPicPr>
          <p:cNvPr id="23560" name="Picture 8" descr="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349500"/>
            <a:ext cx="6481763" cy="3643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61" name="Picture 9" descr="3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349500"/>
            <a:ext cx="6481763" cy="4476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62" name="Picture 10" descr="3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2349500"/>
            <a:ext cx="6481763" cy="4476750"/>
          </a:xfrm>
          <a:prstGeom prst="rect">
            <a:avLst/>
          </a:prstGeom>
          <a:noFill/>
        </p:spPr>
      </p:pic>
      <p:pic>
        <p:nvPicPr>
          <p:cNvPr id="23563" name="Picture 11" descr="3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825" y="2349500"/>
            <a:ext cx="6481763" cy="4476750"/>
          </a:xfrm>
          <a:prstGeom prst="rect">
            <a:avLst/>
          </a:prstGeom>
          <a:noFill/>
        </p:spPr>
      </p:pic>
      <p:pic>
        <p:nvPicPr>
          <p:cNvPr id="23564" name="Picture 12" descr="3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0825" y="2349500"/>
            <a:ext cx="6481763" cy="4476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13" dur="1230" decel="100000"/>
                                        <p:tgtEl>
                                          <p:spTgt spid="23558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14" dur="1230" decel="100000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15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16" dur="1230" decel="100000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17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2355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714356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ОСОБЫЕ </a:t>
            </a:r>
            <a:r>
              <a:rPr lang="ru-RU" sz="3600" b="1" dirty="0"/>
              <a:t>СЛУЧАИ ПРИМЕНЕНИЯ РАЗРЕЗОВ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928802"/>
            <a:ext cx="8183880" cy="4187952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</a:rPr>
              <a:t>Е</a:t>
            </a:r>
            <a:r>
              <a:rPr lang="ru-RU" sz="2800" b="1" dirty="0" smtClean="0">
                <a:solidFill>
                  <a:srgbClr val="002060"/>
                </a:solidFill>
                <a:latin typeface="Arial Unicode MS" pitchFamily="34" charset="-128"/>
              </a:rPr>
              <a:t>сли секущая плоскость направлена вдоль тонкой стенки (</a:t>
            </a:r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</a:rPr>
              <a:t>т</a:t>
            </a:r>
            <a:r>
              <a:rPr lang="ru-RU" sz="2800" b="1" dirty="0" smtClean="0">
                <a:solidFill>
                  <a:srgbClr val="002060"/>
                </a:solidFill>
                <a:latin typeface="Arial Unicode MS" pitchFamily="34" charset="-128"/>
              </a:rPr>
              <a:t>ипа ребра жесткости), то стенку не заштриховывают и отделяют сплошной толстой основной линией.</a:t>
            </a:r>
          </a:p>
          <a:p>
            <a:pPr>
              <a:buNone/>
            </a:pPr>
            <a:endParaRPr lang="ru-RU" sz="2800" b="1" dirty="0" smtClean="0">
              <a:solidFill>
                <a:srgbClr val="002060"/>
              </a:solidFill>
              <a:latin typeface="Arial Unicode MS" pitchFamily="34" charset="-128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Arial Unicode MS" pitchFamily="34" charset="-128"/>
              </a:rPr>
              <a:t>Если секущая плоскость направлена вдоль спиц колес. То спицы также не заштриховывают.</a:t>
            </a:r>
            <a:endParaRPr lang="ru-RU" sz="2800" b="1" dirty="0">
              <a:solidFill>
                <a:srgbClr val="002060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457200"/>
            <a:ext cx="7429528" cy="900098"/>
          </a:xfrm>
        </p:spPr>
        <p:txBody>
          <a:bodyPr/>
          <a:lstStyle/>
          <a:p>
            <a:r>
              <a:rPr lang="ru-RU" dirty="0"/>
              <a:t>Выполнить </a:t>
            </a:r>
            <a:r>
              <a:rPr lang="ru-RU" dirty="0" smtClean="0"/>
              <a:t>задачу №4:</a:t>
            </a:r>
            <a:endParaRPr lang="ru-RU" dirty="0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sz="2800" b="1" dirty="0">
                <a:solidFill>
                  <a:srgbClr val="FF0000"/>
                </a:solidFill>
                <a:latin typeface="Arial Unicode MS" pitchFamily="34" charset="-128"/>
              </a:rPr>
              <a:t>Дано:</a:t>
            </a:r>
          </a:p>
          <a:p>
            <a:pPr>
              <a:buFontTx/>
              <a:buNone/>
            </a:pPr>
            <a:r>
              <a:rPr lang="ru-RU" sz="2800" dirty="0">
                <a:latin typeface="Arial Unicode MS" pitchFamily="34" charset="-128"/>
              </a:rPr>
              <a:t>   </a:t>
            </a:r>
            <a:r>
              <a:rPr lang="ru-RU" sz="2800" dirty="0">
                <a:solidFill>
                  <a:srgbClr val="002060"/>
                </a:solidFill>
                <a:latin typeface="Arial Unicode MS" pitchFamily="34" charset="-128"/>
              </a:rPr>
              <a:t> Главный вид и вид сверху.</a:t>
            </a:r>
          </a:p>
          <a:p>
            <a:r>
              <a:rPr lang="ru-RU" sz="2800" b="1" dirty="0">
                <a:solidFill>
                  <a:srgbClr val="FF0000"/>
                </a:solidFill>
                <a:latin typeface="Arial Unicode MS" pitchFamily="34" charset="-128"/>
              </a:rPr>
              <a:t>Выполнить :</a:t>
            </a:r>
          </a:p>
          <a:p>
            <a:pPr>
              <a:buFontTx/>
              <a:buNone/>
            </a:pPr>
            <a:r>
              <a:rPr lang="ru-RU" sz="2800" dirty="0">
                <a:solidFill>
                  <a:srgbClr val="002060"/>
                </a:solidFill>
                <a:latin typeface="Arial Unicode MS" pitchFamily="34" charset="-128"/>
              </a:rPr>
              <a:t>    Необходимые разрезы на чертеже.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clipArt" sz="half" idx="2"/>
          </p:nvPr>
        </p:nvSpPr>
        <p:spPr/>
      </p:sp>
      <p:pic>
        <p:nvPicPr>
          <p:cNvPr id="11272" name="Picture 8" descr="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0200" y="1557338"/>
            <a:ext cx="4510088" cy="4824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62" y="428604"/>
            <a:ext cx="7898128" cy="1051560"/>
          </a:xfrm>
        </p:spPr>
        <p:txBody>
          <a:bodyPr/>
          <a:lstStyle/>
          <a:p>
            <a:r>
              <a:rPr lang="ru-RU" dirty="0"/>
              <a:t>Подведение итогов: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472" y="1714488"/>
            <a:ext cx="8001056" cy="4187952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ru-RU" sz="2400" b="1" dirty="0" smtClean="0">
                <a:latin typeface="Arial Unicode MS" pitchFamily="34" charset="-128"/>
              </a:rPr>
              <a:t>   </a:t>
            </a:r>
            <a:r>
              <a:rPr lang="ru-RU" sz="2400" b="1" dirty="0" smtClean="0">
                <a:solidFill>
                  <a:srgbClr val="002060"/>
                </a:solidFill>
                <a:latin typeface="Arial Unicode MS" pitchFamily="34" charset="-128"/>
              </a:rPr>
              <a:t>Для </a:t>
            </a:r>
            <a:r>
              <a:rPr lang="ru-RU" sz="2400" b="1" dirty="0">
                <a:solidFill>
                  <a:srgbClr val="002060"/>
                </a:solidFill>
                <a:latin typeface="Arial Unicode MS" pitchFamily="34" charset="-128"/>
              </a:rPr>
              <a:t>выявления внутреннего устройства детали мы применяем разрезы. Для каждой детали существует наилучший вариант разреза. Если деталь имеет небольшие отверстия, то необходимо применять местный разрез.</a:t>
            </a:r>
            <a:br>
              <a:rPr lang="ru-RU" sz="2400" b="1" dirty="0">
                <a:solidFill>
                  <a:srgbClr val="002060"/>
                </a:solidFill>
                <a:latin typeface="Arial Unicode MS" pitchFamily="34" charset="-128"/>
              </a:rPr>
            </a:br>
            <a:r>
              <a:rPr lang="ru-RU" sz="2400" b="1" dirty="0">
                <a:solidFill>
                  <a:srgbClr val="002060"/>
                </a:solidFill>
                <a:latin typeface="Arial Unicode MS" pitchFamily="34" charset="-128"/>
              </a:rPr>
              <a:t>Если чертёж содержит изображение симметричной детали, то следует выполнять соединение вида и разреза; часть разреза при этом показывают справа. И если при выполнении разреза в секущую плоскость попадает тонкая стенка или спица, то на чертеже она показывается, но не заштриховывается.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45" name="Text Box 21"/>
          <p:cNvSpPr txBox="1">
            <a:spLocks noChangeArrowheads="1"/>
          </p:cNvSpPr>
          <p:nvPr/>
        </p:nvSpPr>
        <p:spPr bwMode="auto">
          <a:xfrm>
            <a:off x="857225" y="568325"/>
            <a:ext cx="771530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rgbClr val="FF0066"/>
                </a:solidFill>
              </a:rPr>
              <a:t>Чтобы стать</a:t>
            </a:r>
            <a:r>
              <a:rPr lang="ru-RU" sz="3200" b="1" dirty="0">
                <a:solidFill>
                  <a:srgbClr val="0000FF"/>
                </a:solidFill>
              </a:rPr>
              <a:t> квалифицированным рабочим, производственным мастером, инженером, </a:t>
            </a:r>
            <a:r>
              <a:rPr lang="ru-RU" sz="3200" b="1" i="1" dirty="0">
                <a:solidFill>
                  <a:srgbClr val="FF0066"/>
                </a:solidFill>
              </a:rPr>
              <a:t>надо уметь</a:t>
            </a:r>
            <a:r>
              <a:rPr lang="ru-RU" sz="3200" b="1" dirty="0">
                <a:solidFill>
                  <a:srgbClr val="0000FF"/>
                </a:solidFill>
              </a:rPr>
              <a:t> точно и ясно излагать мысли с помощью чертежа и  по его плоским фигурам, знакам и цифрам представлять пространственный объект.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2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4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428604"/>
            <a:ext cx="8183880" cy="1051560"/>
          </a:xfrm>
        </p:spPr>
        <p:txBody>
          <a:bodyPr/>
          <a:lstStyle/>
          <a:p>
            <a:r>
              <a:rPr lang="ru-RU" b="1" dirty="0">
                <a:latin typeface="Arial Unicode MS" pitchFamily="34" charset="-128"/>
              </a:rPr>
              <a:t>Домашнее задание: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472" y="1714488"/>
            <a:ext cx="8183880" cy="418795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600" b="1" dirty="0" smtClean="0">
                <a:solidFill>
                  <a:srgbClr val="002060"/>
                </a:solidFill>
                <a:latin typeface="Arial Unicode MS" pitchFamily="34" charset="-128"/>
              </a:rPr>
              <a:t>П.п</a:t>
            </a:r>
            <a:r>
              <a:rPr lang="ru-RU" sz="3600" b="1" dirty="0">
                <a:solidFill>
                  <a:srgbClr val="002060"/>
                </a:solidFill>
                <a:latin typeface="Arial Unicode MS" pitchFamily="34" charset="-128"/>
              </a:rPr>
              <a:t>. 26, 27.1, упр. </a:t>
            </a:r>
            <a:r>
              <a:rPr lang="en-US" sz="3600" b="1" dirty="0" smtClean="0">
                <a:solidFill>
                  <a:srgbClr val="002060"/>
                </a:solidFill>
                <a:latin typeface="Arial Unicode MS" pitchFamily="34" charset="-128"/>
              </a:rPr>
              <a:t>37</a:t>
            </a:r>
            <a:r>
              <a:rPr lang="ru-RU" sz="3600" b="1" dirty="0" smtClean="0">
                <a:solidFill>
                  <a:srgbClr val="002060"/>
                </a:solidFill>
                <a:latin typeface="Arial Unicode MS" pitchFamily="34" charset="-128"/>
              </a:rPr>
              <a:t>(стр.1</a:t>
            </a:r>
            <a:r>
              <a:rPr lang="en-US" sz="3600" b="1" dirty="0" smtClean="0">
                <a:solidFill>
                  <a:srgbClr val="002060"/>
                </a:solidFill>
                <a:latin typeface="Arial Unicode MS" pitchFamily="34" charset="-128"/>
              </a:rPr>
              <a:t>51</a:t>
            </a:r>
            <a:r>
              <a:rPr lang="ru-RU" sz="3600" b="1" dirty="0" smtClean="0">
                <a:solidFill>
                  <a:srgbClr val="002060"/>
                </a:solidFill>
                <a:latin typeface="Arial Unicode MS" pitchFamily="34" charset="-128"/>
              </a:rPr>
              <a:t>),                    упр.</a:t>
            </a:r>
            <a:r>
              <a:rPr lang="en-US" sz="3600" b="1" dirty="0" smtClean="0">
                <a:solidFill>
                  <a:srgbClr val="002060"/>
                </a:solidFill>
                <a:latin typeface="Arial Unicode MS" pitchFamily="34" charset="-128"/>
              </a:rPr>
              <a:t>39</a:t>
            </a:r>
            <a:r>
              <a:rPr lang="ru-RU" sz="3600" b="1" dirty="0" smtClean="0">
                <a:solidFill>
                  <a:srgbClr val="002060"/>
                </a:solidFill>
                <a:latin typeface="Arial Unicode MS" pitchFamily="34" charset="-128"/>
              </a:rPr>
              <a:t> </a:t>
            </a:r>
            <a:r>
              <a:rPr lang="ru-RU" sz="3600" b="1" dirty="0">
                <a:solidFill>
                  <a:srgbClr val="002060"/>
                </a:solidFill>
                <a:latin typeface="Arial Unicode MS" pitchFamily="34" charset="-128"/>
              </a:rPr>
              <a:t>(</a:t>
            </a:r>
            <a:r>
              <a:rPr lang="ru-RU" sz="3600" b="1" dirty="0" smtClean="0">
                <a:solidFill>
                  <a:srgbClr val="002060"/>
                </a:solidFill>
                <a:latin typeface="Arial Unicode MS" pitchFamily="34" charset="-128"/>
              </a:rPr>
              <a:t>стр.15</a:t>
            </a:r>
            <a:r>
              <a:rPr lang="en-US" sz="3600" b="1" dirty="0" smtClean="0">
                <a:solidFill>
                  <a:srgbClr val="002060"/>
                </a:solidFill>
                <a:latin typeface="Arial Unicode MS" pitchFamily="34" charset="-128"/>
              </a:rPr>
              <a:t>4</a:t>
            </a:r>
            <a:r>
              <a:rPr lang="ru-RU" sz="3600" b="1" dirty="0" smtClean="0">
                <a:solidFill>
                  <a:srgbClr val="002060"/>
                </a:solidFill>
                <a:latin typeface="Arial Unicode MS" pitchFamily="34" charset="-128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b="1" dirty="0" smtClean="0">
                <a:solidFill>
                  <a:srgbClr val="002060"/>
                </a:solidFill>
                <a:latin typeface="Arial Unicode MS" pitchFamily="34" charset="-128"/>
              </a:rPr>
              <a:t>Принести кальку.</a:t>
            </a:r>
            <a:endParaRPr lang="ru-RU" sz="3600" b="1" dirty="0">
              <a:solidFill>
                <a:srgbClr val="002060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366</TotalTime>
  <Words>499</Words>
  <Application>Microsoft Office PowerPoint</Application>
  <PresentationFormat>Экран (4:3)</PresentationFormat>
  <Paragraphs>81</Paragraphs>
  <Slides>25</Slides>
  <Notes>0</Notes>
  <HiddenSlides>1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Аспект</vt:lpstr>
      <vt:lpstr>РАЗРЕЗЫ</vt:lpstr>
      <vt:lpstr>ЦЕЛЕПОЛАГАНИЕ:</vt:lpstr>
      <vt:lpstr>Вопросы для повторения:</vt:lpstr>
      <vt:lpstr>Слайд 4</vt:lpstr>
      <vt:lpstr>Правила выполнения разреза</vt:lpstr>
      <vt:lpstr> </vt:lpstr>
      <vt:lpstr>Слайд 7</vt:lpstr>
      <vt:lpstr>Соединение вида и разреза </vt:lpstr>
      <vt:lpstr>Соединение вида и разреза </vt:lpstr>
      <vt:lpstr>Слайд 10</vt:lpstr>
      <vt:lpstr>КАКОЕ ОСНОВНОЕ НАЗНАЧЕНИЕ СОЕДИНЕНИЯ ЧАСТИ ВИДА И ЧАСТИ РАЗРЕЗА?</vt:lpstr>
      <vt:lpstr>Слайд 12</vt:lpstr>
      <vt:lpstr>Слайд 13</vt:lpstr>
      <vt:lpstr>Соединение части вида и части разреза </vt:lpstr>
      <vt:lpstr>Соединение части вида и части разреза</vt:lpstr>
      <vt:lpstr>Слайд 16</vt:lpstr>
      <vt:lpstr>Слайд 17</vt:lpstr>
      <vt:lpstr>       ОСОБЫЕ СЛУЧАИ ПРИМЕНЕНИЯ РАЗРЕЗОВ </vt:lpstr>
      <vt:lpstr>ОСОБЫЕ СЛУЧАИ ПРИМЕНЕНИЯ РАЗРЕЗОВ</vt:lpstr>
      <vt:lpstr> ОСОБЫЕ СЛУЧАИ     ПРИМЕНЕНИЯ РАЗРЕЗОВ</vt:lpstr>
      <vt:lpstr>ОСОБЫЕ СЛУЧАИ ПРИМЕНЕНИЯ РАЗРЕЗОВ</vt:lpstr>
      <vt:lpstr>Выполнить задачу №4:</vt:lpstr>
      <vt:lpstr>Подведение итогов:</vt:lpstr>
      <vt:lpstr>Слайд 24</vt:lpstr>
      <vt:lpstr>Домашнее задание: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РАЗРЕЗЫ</dc:title>
  <dc:creator>сате</dc:creator>
  <cp:lastModifiedBy>RePack by SPecialiST</cp:lastModifiedBy>
  <cp:revision>38</cp:revision>
  <dcterms:created xsi:type="dcterms:W3CDTF">2010-03-15T18:17:02Z</dcterms:created>
  <dcterms:modified xsi:type="dcterms:W3CDTF">2016-02-04T08:13:48Z</dcterms:modified>
</cp:coreProperties>
</file>