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8" r:id="rId2"/>
    <p:sldId id="256" r:id="rId3"/>
    <p:sldId id="283" r:id="rId4"/>
    <p:sldId id="280" r:id="rId5"/>
    <p:sldId id="258" r:id="rId6"/>
    <p:sldId id="259" r:id="rId7"/>
    <p:sldId id="260" r:id="rId8"/>
    <p:sldId id="261" r:id="rId9"/>
    <p:sldId id="262" r:id="rId10"/>
    <p:sldId id="270" r:id="rId11"/>
    <p:sldId id="266" r:id="rId12"/>
    <p:sldId id="264" r:id="rId13"/>
    <p:sldId id="265" r:id="rId14"/>
    <p:sldId id="269" r:id="rId15"/>
    <p:sldId id="267" r:id="rId16"/>
    <p:sldId id="268" r:id="rId17"/>
    <p:sldId id="281" r:id="rId18"/>
    <p:sldId id="275" r:id="rId19"/>
    <p:sldId id="279" r:id="rId20"/>
    <p:sldId id="271" r:id="rId21"/>
    <p:sldId id="273" r:id="rId22"/>
    <p:sldId id="272" r:id="rId23"/>
    <p:sldId id="282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FFA5D-F515-48EC-9ED8-881E82516DAA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B48E9-FB16-4C3A-AF97-D108B6093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B48E9-FB16-4C3A-AF97-D108B609348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BEE9951-FA74-44B8-A529-2D9E54059B3B}" type="datetimeFigureOut">
              <a:rPr lang="ru-RU" smtClean="0"/>
              <a:pPr/>
              <a:t>30.11.2015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0275CE5-4B1E-4D09-923F-B4A51EA0816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2015\english\grade%202\songs2\Toys!%20-%20&#1087;&#1077;&#1089;&#1085;&#1103;%20&#1085;&#1072;%20&#1072;&#1085;&#1075;&#1083;&#1080;&#1081;&#1089;&#1082;&#1086;&#1084;%20&#1103;&#1079;&#1099;&#1082;&#1077;%20&#1089;&#1091;&#1073;&#1090;&#1080;&#1090;&#1088;&#1099;.mp4" TargetMode="Externa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8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2015\english\grade%202\songs2\&#1040;&#1085;&#1075;&#1083;&#1080;&#1081;&#1089;&#1082;&#1080;&#1081;%20&#1103;&#1079;&#1099;&#1082;%20&#1076;&#1083;&#1103;%20&#1076;&#1077;&#1090;&#1077;&#1081;.%20&#1062;&#1074;&#1077;&#1090;&#1072;.%20(1).3gp" TargetMode="External"/><Relationship Id="rId6" Type="http://schemas.openxmlformats.org/officeDocument/2006/relationships/image" Target="../media/image2.gif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Relationship Id="rId9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1609416"/>
            <a:ext cx="8784976" cy="48463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 morning, good morning,</a:t>
            </a:r>
          </a:p>
          <a:p>
            <a:pPr algn="ctr">
              <a:buNone/>
            </a:pP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 morning to you!</a:t>
            </a:r>
          </a:p>
          <a:p>
            <a:pPr algn="ctr">
              <a:buNone/>
            </a:pPr>
            <a:r>
              <a:rPr lang="en-US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 morning, good morning,</a:t>
            </a:r>
          </a:p>
          <a:p>
            <a:pPr algn="ctr">
              <a:buNone/>
            </a:pP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</a:t>
            </a:r>
            <a:r>
              <a:rPr lang="en-US" sz="4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are glad to see you!</a:t>
            </a:r>
          </a:p>
          <a:p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7100" y="260648"/>
            <a:ext cx="1866900" cy="1577677"/>
          </a:xfrm>
          <a:prstGeom prst="rect">
            <a:avLst/>
          </a:prstGeom>
        </p:spPr>
      </p:pic>
      <p:pic>
        <p:nvPicPr>
          <p:cNvPr id="7" name="Рисунок 6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402000">
            <a:off x="395536" y="4581128"/>
            <a:ext cx="1866900" cy="1838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91880" y="188640"/>
            <a:ext cx="5105400" cy="2736304"/>
          </a:xfrm>
        </p:spPr>
        <p:txBody>
          <a:bodyPr/>
          <a:lstStyle/>
          <a:p>
            <a:pPr algn="ctr"/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English lesson</a:t>
            </a:r>
            <a:b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Grade 2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4400" dirty="0" smtClean="0">
                <a:solidFill>
                  <a:srgbClr val="FFC000"/>
                </a:solidFill>
              </a:rPr>
              <a:t>Teacher: </a:t>
            </a:r>
          </a:p>
          <a:p>
            <a:r>
              <a:rPr lang="en-US" sz="4400" dirty="0" err="1" smtClean="0">
                <a:solidFill>
                  <a:srgbClr val="FFC000"/>
                </a:solidFill>
              </a:rPr>
              <a:t>Kunceva</a:t>
            </a:r>
            <a:r>
              <a:rPr lang="en-US" sz="4400" dirty="0" smtClean="0">
                <a:solidFill>
                  <a:srgbClr val="FFC000"/>
                </a:solidFill>
              </a:rPr>
              <a:t> Tatiana </a:t>
            </a:r>
            <a:r>
              <a:rPr lang="en-US" sz="4400" dirty="0" err="1" smtClean="0">
                <a:solidFill>
                  <a:srgbClr val="FFC000"/>
                </a:solidFill>
              </a:rPr>
              <a:t>Ivanovna</a:t>
            </a:r>
            <a:endParaRPr lang="ru-RU" sz="4400" dirty="0">
              <a:solidFill>
                <a:srgbClr val="FFC000"/>
              </a:solidFill>
            </a:endParaRPr>
          </a:p>
        </p:txBody>
      </p:sp>
      <p:pic>
        <p:nvPicPr>
          <p:cNvPr id="4" name="Рисунок 3" descr="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3810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10" descr="скачанные файлы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90185">
            <a:off x="323528" y="1484784"/>
            <a:ext cx="2590800" cy="1762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 descr="how-to-draw-a-plane-for-kids_1_000000007316_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28792">
            <a:off x="3199412" y="175731"/>
            <a:ext cx="2976816" cy="242980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7" name="Рисунок 6" descr="images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808090">
            <a:off x="6157604" y="957606"/>
            <a:ext cx="2530599" cy="2166109"/>
          </a:xfrm>
          <a:prstGeom prst="ellipse">
            <a:avLst/>
          </a:prstGeom>
          <a:ln w="190500" cap="rnd">
            <a:solidFill>
              <a:schemeClr val="accent4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trai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9798658">
            <a:off x="745624" y="3398445"/>
            <a:ext cx="1825692" cy="198377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images (3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9629">
            <a:off x="6243539" y="3376524"/>
            <a:ext cx="2705100" cy="168592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 descr="kit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38838">
            <a:off x="4927412" y="4438547"/>
            <a:ext cx="2016224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2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Рисунок 10" descr="images (2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99792" y="4714875"/>
            <a:ext cx="2143125" cy="214312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 descr="скачанные файлы (1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2636912"/>
            <a:ext cx="2808312" cy="2088232"/>
          </a:xfrm>
          <a:prstGeom prst="roundRect">
            <a:avLst>
              <a:gd name="adj" fmla="val 16667"/>
            </a:avLst>
          </a:prstGeom>
          <a:ln>
            <a:solidFill>
              <a:schemeClr val="tx2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Цели  и</a:t>
            </a:r>
            <a:r>
              <a:rPr lang="en-US" dirty="0" smtClean="0"/>
              <a:t> </a:t>
            </a:r>
            <a:r>
              <a:rPr lang="ru-RU" dirty="0" smtClean="0"/>
              <a:t>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507288" cy="53309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</a:t>
            </a:r>
            <a:r>
              <a:rPr lang="ru-RU" dirty="0" smtClean="0"/>
              <a:t>Субкомпетенция: совершенствовать знания учащихся по теме “</a:t>
            </a:r>
            <a:r>
              <a:rPr lang="en-US" dirty="0" smtClean="0"/>
              <a:t>My toys</a:t>
            </a:r>
            <a:r>
              <a:rPr lang="ru-RU" dirty="0" smtClean="0"/>
              <a:t>”, “</a:t>
            </a:r>
            <a:r>
              <a:rPr lang="en-US" dirty="0" err="1" smtClean="0"/>
              <a:t>Colours</a:t>
            </a:r>
            <a:r>
              <a:rPr lang="ru-RU" dirty="0" smtClean="0"/>
              <a:t>”</a:t>
            </a:r>
          </a:p>
          <a:p>
            <a:pPr>
              <a:buNone/>
            </a:pPr>
            <a:r>
              <a:rPr lang="ru-RU" dirty="0" smtClean="0"/>
              <a:t>1</a:t>
            </a:r>
            <a:r>
              <a:rPr lang="ru-RU" u="sng" dirty="0" smtClean="0"/>
              <a:t>.О</a:t>
            </a:r>
            <a:r>
              <a:rPr lang="en-US" sz="1600" u="sng" dirty="0" smtClean="0"/>
              <a:t>1</a:t>
            </a:r>
            <a:r>
              <a:rPr lang="ru-RU" dirty="0" smtClean="0"/>
              <a:t>: развивать умения и навыки устной речи, обеспечить закрепление лексического материала по теме, создать условия для применения знаний .</a:t>
            </a:r>
          </a:p>
          <a:p>
            <a:pPr>
              <a:buNone/>
            </a:pPr>
            <a:r>
              <a:rPr lang="ru-RU" dirty="0" smtClean="0"/>
              <a:t>2</a:t>
            </a:r>
            <a:r>
              <a:rPr lang="ru-RU" u="sng" dirty="0" smtClean="0"/>
              <a:t>.О</a:t>
            </a:r>
            <a:r>
              <a:rPr lang="ru-RU" sz="1600" u="sng" dirty="0" smtClean="0"/>
              <a:t>2</a:t>
            </a:r>
            <a:r>
              <a:rPr lang="ru-RU" dirty="0" smtClean="0"/>
              <a:t>:  развивать интерес к изучению английского языка, развивать умения во всех видах речевой деятельности, умение работать в паре, развитие творческих способностей.</a:t>
            </a:r>
          </a:p>
          <a:p>
            <a:pPr>
              <a:buNone/>
            </a:pPr>
            <a:r>
              <a:rPr lang="ru-RU" dirty="0" smtClean="0"/>
              <a:t>3.</a:t>
            </a:r>
            <a:r>
              <a:rPr lang="ru-RU" u="sng" dirty="0" smtClean="0"/>
              <a:t> О</a:t>
            </a:r>
            <a:r>
              <a:rPr lang="ru-RU" sz="1800" u="sng" dirty="0" smtClean="0"/>
              <a:t>3</a:t>
            </a:r>
            <a:r>
              <a:rPr lang="ru-RU" dirty="0" smtClean="0"/>
              <a:t>: Воспитывать  культуру общения.</a:t>
            </a:r>
          </a:p>
          <a:p>
            <a:endParaRPr lang="ru-RU" dirty="0"/>
          </a:p>
        </p:txBody>
      </p:sp>
      <p:pic>
        <p:nvPicPr>
          <p:cNvPr id="4" name="Рисунок 3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"/>
            <a:ext cx="1866900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Vocabulary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>
          <a:xfrm>
            <a:off x="395536" y="1124744"/>
            <a:ext cx="3520440" cy="4690864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/>
          </a:p>
          <a:p>
            <a:r>
              <a:rPr lang="en-US" sz="3500" b="1" dirty="0" smtClean="0"/>
              <a:t>Toys </a:t>
            </a:r>
            <a:r>
              <a:rPr lang="en-US" sz="3500" dirty="0" smtClean="0"/>
              <a:t> [</a:t>
            </a:r>
            <a:r>
              <a:rPr lang="en-US" sz="3500" dirty="0" err="1" smtClean="0"/>
              <a:t>tɔɪs</a:t>
            </a:r>
            <a:r>
              <a:rPr lang="en-US" sz="3500" dirty="0" smtClean="0"/>
              <a:t>]</a:t>
            </a:r>
            <a:r>
              <a:rPr lang="en-US" sz="3500" b="1" dirty="0" smtClean="0"/>
              <a:t>  </a:t>
            </a:r>
            <a:r>
              <a:rPr lang="ru-RU" sz="3500" b="1" dirty="0" smtClean="0"/>
              <a:t>   </a:t>
            </a:r>
            <a:r>
              <a:rPr lang="en-US" sz="3500" b="1" dirty="0" smtClean="0"/>
              <a:t>  -</a:t>
            </a:r>
            <a:endParaRPr lang="ru-RU" sz="3500" dirty="0" smtClean="0"/>
          </a:p>
          <a:p>
            <a:endParaRPr lang="ru-RU" sz="3500" b="1" dirty="0" smtClean="0"/>
          </a:p>
          <a:p>
            <a:endParaRPr lang="ru-RU" sz="3500" b="1" dirty="0" smtClean="0"/>
          </a:p>
          <a:p>
            <a:pPr>
              <a:buNone/>
            </a:pPr>
            <a:endParaRPr lang="ru-RU" sz="3500" b="1" dirty="0" smtClean="0"/>
          </a:p>
          <a:p>
            <a:r>
              <a:rPr lang="en-US" sz="3500" b="1" dirty="0" smtClean="0"/>
              <a:t>Kite</a:t>
            </a:r>
            <a:r>
              <a:rPr lang="ru-RU" sz="3500" b="1" dirty="0" smtClean="0"/>
              <a:t>  </a:t>
            </a:r>
            <a:r>
              <a:rPr lang="en-US" sz="3500" dirty="0" smtClean="0"/>
              <a:t>[</a:t>
            </a:r>
            <a:r>
              <a:rPr lang="en-US" sz="3500" dirty="0" err="1" smtClean="0"/>
              <a:t>kaɪt</a:t>
            </a:r>
            <a:r>
              <a:rPr lang="en-US" sz="3500" dirty="0" smtClean="0"/>
              <a:t>]</a:t>
            </a:r>
            <a:r>
              <a:rPr lang="ru-RU" sz="3500" dirty="0" smtClean="0"/>
              <a:t>  </a:t>
            </a:r>
            <a:r>
              <a:rPr lang="en-US" sz="3500" dirty="0" smtClean="0"/>
              <a:t>  </a:t>
            </a:r>
            <a:r>
              <a:rPr lang="ru-RU" sz="3500" dirty="0" smtClean="0"/>
              <a:t> </a:t>
            </a:r>
            <a:r>
              <a:rPr lang="en-US" sz="3500" b="1" dirty="0" smtClean="0"/>
              <a:t>-</a:t>
            </a:r>
            <a:endParaRPr lang="ru-RU" sz="3500" dirty="0" smtClean="0"/>
          </a:p>
          <a:p>
            <a:endParaRPr lang="ru-RU" sz="3500" b="1" dirty="0" smtClean="0"/>
          </a:p>
          <a:p>
            <a:endParaRPr lang="ru-RU" sz="3500" b="1" dirty="0" smtClean="0"/>
          </a:p>
          <a:p>
            <a:endParaRPr lang="ru-RU" sz="3500" b="1" dirty="0" smtClean="0"/>
          </a:p>
          <a:p>
            <a:r>
              <a:rPr lang="en-US" sz="3500" b="1" dirty="0" smtClean="0"/>
              <a:t>Bike</a:t>
            </a:r>
            <a:r>
              <a:rPr lang="ru-RU" sz="3500" b="1" dirty="0" smtClean="0"/>
              <a:t>  </a:t>
            </a:r>
            <a:r>
              <a:rPr lang="en-US" sz="3500" dirty="0" smtClean="0"/>
              <a:t>[</a:t>
            </a:r>
            <a:r>
              <a:rPr lang="en-US" sz="3500" dirty="0" err="1" smtClean="0"/>
              <a:t>baɪk</a:t>
            </a:r>
            <a:r>
              <a:rPr lang="en-US" sz="3500" dirty="0" smtClean="0"/>
              <a:t>]</a:t>
            </a:r>
            <a:r>
              <a:rPr lang="ru-RU" sz="3500" dirty="0" smtClean="0"/>
              <a:t> </a:t>
            </a:r>
            <a:r>
              <a:rPr lang="en-US" sz="3500" dirty="0" smtClean="0"/>
              <a:t> </a:t>
            </a:r>
            <a:r>
              <a:rPr lang="ru-RU" sz="3500" dirty="0" smtClean="0"/>
              <a:t> </a:t>
            </a:r>
            <a:r>
              <a:rPr lang="en-US" sz="3500" dirty="0" smtClean="0"/>
              <a:t> </a:t>
            </a:r>
            <a:r>
              <a:rPr lang="en-US" sz="3500" b="1" dirty="0" smtClean="0"/>
              <a:t>-</a:t>
            </a:r>
            <a:endParaRPr lang="ru-RU" sz="3500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 smtClean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4178808" y="1052736"/>
            <a:ext cx="3520440" cy="477390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игрушки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pPr>
              <a:buNone/>
            </a:pPr>
            <a:r>
              <a:rPr lang="ru-RU" b="1" dirty="0" smtClean="0"/>
              <a:t>воздушный змей 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велосипед</a:t>
            </a:r>
            <a:endParaRPr lang="ru-RU" dirty="0"/>
          </a:p>
        </p:txBody>
      </p:sp>
      <p:pic>
        <p:nvPicPr>
          <p:cNvPr id="4" name="Рисунок 3" descr="скачанные файл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73181">
            <a:off x="6452878" y="738850"/>
            <a:ext cx="2466975" cy="1847850"/>
          </a:xfrm>
          <a:prstGeom prst="rect">
            <a:avLst/>
          </a:prstGeom>
        </p:spPr>
      </p:pic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5830" y="2996952"/>
            <a:ext cx="2068170" cy="1656184"/>
          </a:xfrm>
          <a:prstGeom prst="rect">
            <a:avLst/>
          </a:prstGeom>
        </p:spPr>
      </p:pic>
      <p:pic>
        <p:nvPicPr>
          <p:cNvPr id="6" name="Рисунок 5" descr="imag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7254">
            <a:off x="5964657" y="5109691"/>
            <a:ext cx="1323250" cy="1323250"/>
          </a:xfrm>
          <a:prstGeom prst="parallelogram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3520440" cy="5577483"/>
          </a:xfrm>
        </p:spPr>
        <p:txBody>
          <a:bodyPr>
            <a:normAutofit/>
          </a:bodyPr>
          <a:lstStyle/>
          <a:p>
            <a:r>
              <a:rPr lang="en-US" b="1" dirty="0" smtClean="0"/>
              <a:t>Bus     </a:t>
            </a:r>
            <a:r>
              <a:rPr lang="en-US" dirty="0" smtClean="0"/>
              <a:t>[</a:t>
            </a:r>
            <a:r>
              <a:rPr lang="en-US" dirty="0" err="1" smtClean="0"/>
              <a:t>bʌs</a:t>
            </a:r>
            <a:r>
              <a:rPr lang="en-US" dirty="0" smtClean="0"/>
              <a:t>]</a:t>
            </a:r>
            <a:r>
              <a:rPr lang="en-US" b="1" dirty="0" smtClean="0"/>
              <a:t> </a:t>
            </a:r>
            <a:r>
              <a:rPr lang="ru-RU" b="1" dirty="0" smtClean="0"/>
              <a:t>– </a:t>
            </a:r>
            <a:endParaRPr lang="en-US" b="1" dirty="0" smtClean="0"/>
          </a:p>
          <a:p>
            <a:endParaRPr lang="en-US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en-US" b="1" dirty="0" smtClean="0"/>
              <a:t>Car     </a:t>
            </a:r>
            <a:r>
              <a:rPr lang="en-US" dirty="0" smtClean="0"/>
              <a:t>[</a:t>
            </a:r>
            <a:r>
              <a:rPr lang="en-US" dirty="0" err="1" smtClean="0"/>
              <a:t>kɑ</a:t>
            </a:r>
            <a:r>
              <a:rPr lang="en-US" dirty="0" smtClean="0"/>
              <a:t>ː]</a:t>
            </a:r>
            <a:r>
              <a:rPr lang="en-US" b="1" dirty="0" smtClean="0"/>
              <a:t> </a:t>
            </a:r>
            <a:r>
              <a:rPr lang="ru-RU" b="1" dirty="0" smtClean="0"/>
              <a:t>– </a:t>
            </a:r>
            <a:r>
              <a:rPr lang="en-US" b="1" dirty="0" smtClean="0"/>
              <a:t>      </a:t>
            </a:r>
          </a:p>
          <a:p>
            <a:endParaRPr lang="en-US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en-US" b="1" dirty="0" smtClean="0"/>
              <a:t>Lorry</a:t>
            </a:r>
            <a:r>
              <a:rPr lang="ru-RU" b="1" dirty="0" smtClean="0"/>
              <a:t> </a:t>
            </a:r>
            <a:r>
              <a:rPr lang="en-US" dirty="0" smtClean="0"/>
              <a:t> [ˈ</a:t>
            </a:r>
            <a:r>
              <a:rPr lang="en-US" dirty="0" err="1" smtClean="0"/>
              <a:t>lɔrɪ</a:t>
            </a:r>
            <a:r>
              <a:rPr lang="en-US" dirty="0" smtClean="0"/>
              <a:t>]</a:t>
            </a:r>
            <a:r>
              <a:rPr lang="ru-RU" b="1" dirty="0" smtClean="0"/>
              <a:t>– </a:t>
            </a:r>
            <a:endParaRPr lang="en-US" b="1" dirty="0" smtClean="0"/>
          </a:p>
          <a:p>
            <a:endParaRPr lang="ru-RU" dirty="0" smtClean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4178808" y="548680"/>
            <a:ext cx="3057488" cy="5577483"/>
          </a:xfrm>
        </p:spPr>
        <p:txBody>
          <a:bodyPr/>
          <a:lstStyle/>
          <a:p>
            <a:r>
              <a:rPr lang="ru-RU" b="1" dirty="0" smtClean="0"/>
              <a:t>автобус</a:t>
            </a:r>
            <a:r>
              <a:rPr lang="en-US" b="1" dirty="0" smtClean="0"/>
              <a:t> </a:t>
            </a:r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машина</a:t>
            </a:r>
          </a:p>
          <a:p>
            <a:pPr>
              <a:buNone/>
            </a:pPr>
            <a:endParaRPr lang="ru-RU" b="1" dirty="0" smtClean="0"/>
          </a:p>
          <a:p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r>
              <a:rPr lang="en-US" b="1" dirty="0" smtClean="0"/>
              <a:t> </a:t>
            </a:r>
            <a:r>
              <a:rPr lang="ru-RU" b="1" dirty="0" smtClean="0"/>
              <a:t>грузовик</a:t>
            </a:r>
            <a:endParaRPr lang="ru-RU" dirty="0"/>
          </a:p>
        </p:txBody>
      </p:sp>
      <p:pic>
        <p:nvPicPr>
          <p:cNvPr id="4" name="Рисунок 3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903222">
            <a:off x="6365681" y="865194"/>
            <a:ext cx="2632070" cy="1473959"/>
          </a:xfrm>
          <a:prstGeom prst="rect">
            <a:avLst/>
          </a:prstGeom>
        </p:spPr>
      </p:pic>
      <p:pic>
        <p:nvPicPr>
          <p:cNvPr id="5" name="Рисунок 4" descr="images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447850">
            <a:off x="6782128" y="4971557"/>
            <a:ext cx="2102577" cy="1574903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скачанные файлы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24271">
            <a:off x="6200943" y="2638428"/>
            <a:ext cx="2736304" cy="1819275"/>
          </a:xfrm>
          <a:prstGeom prst="ellipse">
            <a:avLst/>
          </a:prstGeom>
          <a:ln w="63500" cap="rnd">
            <a:solidFill>
              <a:schemeClr val="bg2">
                <a:lumMod val="1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Train</a:t>
            </a:r>
            <a:r>
              <a:rPr lang="ru-RU" b="1" dirty="0" smtClean="0"/>
              <a:t> </a:t>
            </a:r>
            <a:r>
              <a:rPr lang="en-US" dirty="0" smtClean="0"/>
              <a:t>[</a:t>
            </a:r>
            <a:r>
              <a:rPr lang="en-US" dirty="0" err="1" smtClean="0"/>
              <a:t>treɪn</a:t>
            </a:r>
            <a:r>
              <a:rPr lang="en-US" dirty="0" smtClean="0"/>
              <a:t>]   </a:t>
            </a:r>
            <a:r>
              <a:rPr lang="ru-RU" b="1" dirty="0" smtClean="0"/>
              <a:t>-</a:t>
            </a:r>
            <a:endParaRPr lang="ru-RU" dirty="0" smtClean="0"/>
          </a:p>
          <a:p>
            <a:endParaRPr lang="ru-RU" b="1" dirty="0" smtClean="0"/>
          </a:p>
          <a:p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ru-RU" b="1" dirty="0" smtClean="0"/>
          </a:p>
          <a:p>
            <a:r>
              <a:rPr lang="en-US" b="1" dirty="0" smtClean="0"/>
              <a:t>Plane </a:t>
            </a:r>
            <a:r>
              <a:rPr lang="en-US" dirty="0" smtClean="0"/>
              <a:t>[</a:t>
            </a:r>
            <a:r>
              <a:rPr lang="en-US" dirty="0" err="1" smtClean="0"/>
              <a:t>pleɪn</a:t>
            </a:r>
            <a:r>
              <a:rPr lang="en-US" dirty="0" smtClean="0"/>
              <a:t>]  </a:t>
            </a:r>
            <a:r>
              <a:rPr lang="ru-RU" b="1" dirty="0" smtClean="0"/>
              <a:t>-</a:t>
            </a:r>
            <a:endParaRPr lang="en-US" b="1" dirty="0" smtClean="0"/>
          </a:p>
          <a:p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en-US" b="1" dirty="0" smtClean="0"/>
          </a:p>
          <a:p>
            <a:r>
              <a:rPr lang="en-US" b="1" dirty="0" smtClean="0"/>
              <a:t>Doll     </a:t>
            </a:r>
            <a:r>
              <a:rPr lang="en-US" dirty="0" smtClean="0"/>
              <a:t>[</a:t>
            </a:r>
            <a:r>
              <a:rPr lang="en-US" dirty="0" err="1" smtClean="0"/>
              <a:t>dɔl</a:t>
            </a:r>
            <a:r>
              <a:rPr lang="en-US" dirty="0" smtClean="0"/>
              <a:t>]</a:t>
            </a:r>
            <a:r>
              <a:rPr lang="ru-RU" b="1" dirty="0" smtClean="0"/>
              <a:t>-</a:t>
            </a:r>
            <a:endParaRPr lang="en-US" b="1" dirty="0" smtClean="0"/>
          </a:p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поезд</a:t>
            </a:r>
            <a:r>
              <a:rPr lang="en-US" b="1" dirty="0" smtClean="0"/>
              <a:t> 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en-US" b="1" dirty="0" smtClean="0"/>
          </a:p>
          <a:p>
            <a:r>
              <a:rPr lang="ru-RU" b="1" dirty="0" smtClean="0"/>
              <a:t>самолет</a:t>
            </a:r>
            <a:r>
              <a:rPr lang="en-US" b="1" dirty="0" smtClean="0"/>
              <a:t>   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r>
              <a:rPr lang="ru-RU" b="1" dirty="0" smtClean="0"/>
              <a:t>кукла</a:t>
            </a:r>
            <a:r>
              <a:rPr lang="en-US" b="1" dirty="0" smtClean="0"/>
              <a:t> </a:t>
            </a:r>
            <a:endParaRPr lang="ru-RU" dirty="0"/>
          </a:p>
        </p:txBody>
      </p:sp>
      <p:pic>
        <p:nvPicPr>
          <p:cNvPr id="5" name="Рисунок 4" descr="скачанные файлы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260648"/>
            <a:ext cx="2880320" cy="19590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 descr="скачанные файлы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75" y="2420888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41Zw9dwym1L._SY300_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4725144"/>
            <a:ext cx="1604331" cy="198884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548680"/>
            <a:ext cx="4680520" cy="557748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en-US" b="1" dirty="0" smtClean="0"/>
              <a:t>Rope   </a:t>
            </a:r>
            <a:r>
              <a:rPr lang="en-US" dirty="0" smtClean="0"/>
              <a:t>[</a:t>
            </a:r>
            <a:r>
              <a:rPr lang="en-US" dirty="0" err="1" smtClean="0"/>
              <a:t>rəʊp</a:t>
            </a:r>
            <a:r>
              <a:rPr lang="en-US" dirty="0" smtClean="0"/>
              <a:t>]</a:t>
            </a:r>
            <a:r>
              <a:rPr lang="en-US" b="1" dirty="0" smtClean="0"/>
              <a:t> –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ru-RU" dirty="0" smtClean="0"/>
          </a:p>
          <a:p>
            <a:r>
              <a:rPr lang="en-US" b="1" dirty="0" smtClean="0"/>
              <a:t>I love toys </a:t>
            </a:r>
            <a:r>
              <a:rPr lang="en-US" dirty="0" smtClean="0"/>
              <a:t>[</a:t>
            </a:r>
            <a:r>
              <a:rPr lang="en-US" dirty="0" err="1" smtClean="0"/>
              <a:t>Aɪ</a:t>
            </a:r>
            <a:r>
              <a:rPr lang="en-US" dirty="0" smtClean="0"/>
              <a:t>  </a:t>
            </a:r>
            <a:r>
              <a:rPr lang="en-US" dirty="0" err="1" smtClean="0"/>
              <a:t>lʌv</a:t>
            </a:r>
            <a:r>
              <a:rPr lang="en-US" dirty="0" smtClean="0"/>
              <a:t> </a:t>
            </a:r>
            <a:r>
              <a:rPr lang="en-US" dirty="0" err="1" smtClean="0"/>
              <a:t>tɔɪs</a:t>
            </a:r>
            <a:r>
              <a:rPr lang="en-US" dirty="0" smtClean="0"/>
              <a:t> ]</a:t>
            </a:r>
            <a:r>
              <a:rPr lang="en-US" b="1" dirty="0" smtClean="0"/>
              <a:t>  – </a:t>
            </a:r>
            <a:r>
              <a:rPr lang="ru-RU" b="1" dirty="0" smtClean="0"/>
              <a:t>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788024" y="908720"/>
            <a:ext cx="3960440" cy="5217443"/>
          </a:xfrm>
        </p:spPr>
        <p:txBody>
          <a:bodyPr>
            <a:normAutofit/>
          </a:bodyPr>
          <a:lstStyle/>
          <a:p>
            <a:r>
              <a:rPr lang="ru-RU" b="1" dirty="0" smtClean="0"/>
              <a:t>скакалка</a:t>
            </a:r>
            <a:r>
              <a:rPr lang="en-US" b="1" dirty="0" smtClean="0"/>
              <a:t> 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 </a:t>
            </a:r>
          </a:p>
          <a:p>
            <a:r>
              <a:rPr lang="ru-RU" b="1" dirty="0" smtClean="0"/>
              <a:t>Я люблю</a:t>
            </a:r>
            <a:r>
              <a:rPr lang="en-US" b="1" dirty="0" smtClean="0"/>
              <a:t> </a:t>
            </a:r>
            <a:r>
              <a:rPr lang="ru-RU" b="1" dirty="0" smtClean="0"/>
              <a:t>игрушки.</a:t>
            </a:r>
            <a:endParaRPr lang="ru-RU" dirty="0"/>
          </a:p>
        </p:txBody>
      </p:sp>
      <p:pic>
        <p:nvPicPr>
          <p:cNvPr id="4" name="Рисунок 3" descr="скачанные файлы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412776"/>
            <a:ext cx="2376264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images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509120"/>
            <a:ext cx="2452489" cy="21057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go to sing a “Toys Song”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Toys! - песня на английском языке субтитры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412776"/>
            <a:ext cx="5088565" cy="3816424"/>
          </a:xfrm>
          <a:prstGeom prst="rect">
            <a:avLst/>
          </a:prstGeom>
        </p:spPr>
      </p:pic>
      <p:pic>
        <p:nvPicPr>
          <p:cNvPr id="6" name="Рисунок 5" descr="images 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764704"/>
            <a:ext cx="2448272" cy="2448272"/>
          </a:xfrm>
          <a:prstGeom prst="rect">
            <a:avLst/>
          </a:prstGeom>
        </p:spPr>
      </p:pic>
      <p:pic>
        <p:nvPicPr>
          <p:cNvPr id="7" name="Рисунок 6" descr="скачанные файлы (1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3284984"/>
            <a:ext cx="2667000" cy="1714500"/>
          </a:xfrm>
          <a:prstGeom prst="rect">
            <a:avLst/>
          </a:prstGeom>
          <a:ln w="2286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images (5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4941168"/>
            <a:ext cx="2628900" cy="1695450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log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5019675"/>
            <a:ext cx="1866900" cy="1838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скачанные файлы (1).pn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796136" y="692696"/>
            <a:ext cx="2304256" cy="1481307"/>
          </a:xfrm>
        </p:spPr>
      </p:pic>
      <p:pic>
        <p:nvPicPr>
          <p:cNvPr id="4" name="Содержимое 3" descr="41Zw9dwym1L._SY300_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95536" y="764704"/>
            <a:ext cx="2007624" cy="194421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242048" cy="36004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en-US" sz="2800" dirty="0" smtClean="0"/>
              <a:t>EXERCISE 1</a:t>
            </a:r>
            <a:r>
              <a:rPr lang="en-US" sz="1800" dirty="0" smtClean="0"/>
              <a:t>(individually)</a:t>
            </a:r>
            <a:br>
              <a:rPr lang="en-US" sz="1800" dirty="0" smtClean="0"/>
            </a:br>
            <a:r>
              <a:rPr lang="en-US" sz="2800" dirty="0" smtClean="0"/>
              <a:t>Put the missing letter.</a:t>
            </a: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051720" y="908720"/>
            <a:ext cx="3520440" cy="457200"/>
          </a:xfrm>
        </p:spPr>
        <p:txBody>
          <a:bodyPr>
            <a:noAutofit/>
          </a:bodyPr>
          <a:lstStyle/>
          <a:p>
            <a:r>
              <a:rPr lang="en-US" sz="6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DOL…</a:t>
            </a:r>
            <a:endParaRPr lang="ru-RU" sz="6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5004048" y="4077072"/>
            <a:ext cx="3520440" cy="457200"/>
          </a:xfrm>
        </p:spPr>
        <p:txBody>
          <a:bodyPr>
            <a:noAutofit/>
          </a:bodyPr>
          <a:lstStyle/>
          <a:p>
            <a:r>
              <a:rPr lang="en-US" sz="8000" dirty="0" smtClean="0">
                <a:solidFill>
                  <a:srgbClr val="92D050"/>
                </a:solidFill>
              </a:rPr>
              <a:t>B…S</a:t>
            </a:r>
            <a:endParaRPr lang="ru-RU" sz="8000" dirty="0">
              <a:solidFill>
                <a:srgbClr val="92D050"/>
              </a:solidFill>
            </a:endParaRPr>
          </a:p>
        </p:txBody>
      </p:sp>
      <p:sp>
        <p:nvSpPr>
          <p:cNvPr id="8" name="Текст 4"/>
          <p:cNvSpPr txBox="1">
            <a:spLocks/>
          </p:cNvSpPr>
          <p:nvPr/>
        </p:nvSpPr>
        <p:spPr>
          <a:xfrm>
            <a:off x="4932040" y="2132856"/>
            <a:ext cx="3520440" cy="457200"/>
          </a:xfrm>
          <a:prstGeom prst="rect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en-US" sz="6600" b="1" dirty="0" smtClean="0">
                <a:solidFill>
                  <a:srgbClr val="FF0000"/>
                </a:solidFill>
              </a:rPr>
              <a:t>B..KE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Рисунок 9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2708920"/>
            <a:ext cx="2057371" cy="1152128"/>
          </a:xfrm>
          <a:prstGeom prst="rect">
            <a:avLst/>
          </a:prstGeom>
        </p:spPr>
      </p:pic>
      <p:pic>
        <p:nvPicPr>
          <p:cNvPr id="11" name="Рисунок 10" descr="скачанные файлы 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7784" y="2132856"/>
            <a:ext cx="1800200" cy="1800200"/>
          </a:xfrm>
          <a:prstGeom prst="rect">
            <a:avLst/>
          </a:prstGeom>
        </p:spPr>
      </p:pic>
      <p:sp>
        <p:nvSpPr>
          <p:cNvPr id="12" name="Текст 5"/>
          <p:cNvSpPr txBox="1">
            <a:spLocks/>
          </p:cNvSpPr>
          <p:nvPr/>
        </p:nvSpPr>
        <p:spPr>
          <a:xfrm>
            <a:off x="539552" y="3501008"/>
            <a:ext cx="4176464" cy="457200"/>
          </a:xfrm>
          <a:prstGeom prst="rect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en-US" sz="9600" b="1" dirty="0" smtClean="0">
                <a:solidFill>
                  <a:srgbClr val="FFFF00"/>
                </a:solidFill>
              </a:rPr>
              <a:t>P..AN..</a:t>
            </a:r>
            <a:endParaRPr kumimoji="0" lang="ru-RU" sz="9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Рисунок 12" descr="скачанные файлы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293096"/>
            <a:ext cx="1618107" cy="1170676"/>
          </a:xfrm>
          <a:prstGeom prst="rect">
            <a:avLst/>
          </a:prstGeom>
        </p:spPr>
      </p:pic>
      <p:sp>
        <p:nvSpPr>
          <p:cNvPr id="14" name="Текст 4"/>
          <p:cNvSpPr txBox="1">
            <a:spLocks/>
          </p:cNvSpPr>
          <p:nvPr/>
        </p:nvSpPr>
        <p:spPr>
          <a:xfrm>
            <a:off x="899592" y="4653136"/>
            <a:ext cx="3520440" cy="457200"/>
          </a:xfrm>
          <a:prstGeom prst="rect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en-US" sz="6600" b="1" noProof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C…R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" name="Рисунок 14" descr="images (5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30992" y="4797152"/>
            <a:ext cx="1898099" cy="1224136"/>
          </a:xfrm>
          <a:prstGeom prst="rect">
            <a:avLst/>
          </a:prstGeom>
        </p:spPr>
      </p:pic>
      <p:sp>
        <p:nvSpPr>
          <p:cNvPr id="16" name="Текст 4"/>
          <p:cNvSpPr txBox="1">
            <a:spLocks/>
          </p:cNvSpPr>
          <p:nvPr/>
        </p:nvSpPr>
        <p:spPr>
          <a:xfrm>
            <a:off x="4067944" y="5157192"/>
            <a:ext cx="3520440" cy="457200"/>
          </a:xfrm>
          <a:prstGeom prst="rect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en-US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TRA..N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Текст 4"/>
          <p:cNvSpPr txBox="1">
            <a:spLocks/>
          </p:cNvSpPr>
          <p:nvPr/>
        </p:nvSpPr>
        <p:spPr>
          <a:xfrm>
            <a:off x="467544" y="6165304"/>
            <a:ext cx="7200800" cy="465584"/>
          </a:xfrm>
          <a:prstGeom prst="rect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en-US" sz="6600" b="1" dirty="0" smtClean="0">
                <a:solidFill>
                  <a:srgbClr val="FF0000"/>
                </a:solidFill>
              </a:rPr>
              <a:t>I, L, A, L, E, I, U,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1691680" y="1412776"/>
            <a:ext cx="2736304" cy="46805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899592" y="2564904"/>
            <a:ext cx="5400600" cy="3600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771800" y="5157192"/>
            <a:ext cx="72008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1691680" y="3861048"/>
            <a:ext cx="2088232" cy="22322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3851920" y="3789040"/>
            <a:ext cx="1008112" cy="2304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5796136" y="5445224"/>
            <a:ext cx="432048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6732240" y="4437112"/>
            <a:ext cx="144016" cy="16561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6688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6" name="Рисунок 5" descr="20141112-181853-0e1d152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Английский язык для детей. Цвета. (1).3gp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139619" y="1988840"/>
            <a:ext cx="6168685" cy="462651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you know </a:t>
            </a:r>
            <a:r>
              <a:rPr lang="en-US" sz="48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colours</a:t>
            </a:r>
            <a:r>
              <a:rPr lang="en-US" sz="4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br>
              <a:rPr lang="en-US" sz="4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Let’s watch, listen and repeat. </a:t>
            </a:r>
            <a:endParaRPr lang="ru-RU" sz="4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 descr="скачанные файлы (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73890">
            <a:off x="7239718" y="5375415"/>
            <a:ext cx="1755786" cy="1242860"/>
          </a:xfrm>
          <a:prstGeom prst="rect">
            <a:avLst/>
          </a:prstGeom>
        </p:spPr>
      </p:pic>
      <p:pic>
        <p:nvPicPr>
          <p:cNvPr id="11" name="Рисунок 10" descr="log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5404931"/>
            <a:ext cx="1475656" cy="1453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352928" cy="90872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EXERCISE 2 </a:t>
            </a:r>
            <a:br>
              <a:rPr lang="en-US" sz="2800" dirty="0" smtClean="0"/>
            </a:br>
            <a:r>
              <a:rPr lang="en-US" sz="2800" dirty="0" smtClean="0"/>
              <a:t>READ  and color the pictures.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8496944" cy="5691032"/>
          </a:xfrm>
        </p:spPr>
        <p:txBody>
          <a:bodyPr/>
          <a:lstStyle/>
          <a:p>
            <a:r>
              <a:rPr lang="en-US" dirty="0" smtClean="0"/>
              <a:t> It is a car</a:t>
            </a:r>
            <a:r>
              <a:rPr lang="ru-RU" dirty="0" smtClean="0"/>
              <a:t> </a:t>
            </a:r>
            <a:r>
              <a:rPr lang="en-US" dirty="0" smtClean="0"/>
              <a:t>. It is red and yellow.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It is a train. It is green.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It is a bus. It is blue.</a:t>
            </a:r>
            <a:endParaRPr lang="ru-RU" dirty="0"/>
          </a:p>
        </p:txBody>
      </p:sp>
      <p:pic>
        <p:nvPicPr>
          <p:cNvPr id="4" name="Рисунок 3" descr="скачанные файлы (2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7" y="1045098"/>
            <a:ext cx="1901615" cy="13757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poezd_raskraska_no_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708920"/>
            <a:ext cx="1535182" cy="1895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raskraska-avtobus-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07904" y="4989748"/>
            <a:ext cx="2771800" cy="175162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Рисунок 7" descr="log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4797152"/>
            <a:ext cx="1866900" cy="1838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507288" cy="6267096"/>
          </a:xfrm>
        </p:spPr>
        <p:txBody>
          <a:bodyPr/>
          <a:lstStyle/>
          <a:p>
            <a:r>
              <a:rPr lang="en-US" dirty="0" smtClean="0"/>
              <a:t>It is a kite. It is red, green and pink.</a:t>
            </a:r>
            <a:endParaRPr lang="ru-RU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ru-RU" dirty="0" smtClean="0"/>
          </a:p>
          <a:p>
            <a:r>
              <a:rPr lang="en-US" dirty="0" smtClean="0"/>
              <a:t>It is a bike. It is blue and orange.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     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</a:t>
            </a:r>
            <a:r>
              <a:rPr lang="en-US" dirty="0" smtClean="0"/>
              <a:t>It is a lorry. It is brown and blue.</a:t>
            </a:r>
            <a:endParaRPr lang="ru-RU" dirty="0"/>
          </a:p>
        </p:txBody>
      </p:sp>
      <p:pic>
        <p:nvPicPr>
          <p:cNvPr id="4" name="Рисунок 3" descr="1514622e4ab01511f3c1947e84bb58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260648"/>
            <a:ext cx="1622512" cy="25202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3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 descr="51ac520c783d88964a793e455dae35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861048"/>
            <a:ext cx="2448272" cy="2294031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raskraski-dlya-malishey-gruzovik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5040560"/>
            <a:ext cx="1569977" cy="1700808"/>
          </a:xfrm>
          <a:prstGeom prst="rect">
            <a:avLst/>
          </a:prstGeom>
          <a:ln w="38100" cap="sq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log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908720"/>
            <a:ext cx="1866900" cy="1838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596792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Moving activity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9416"/>
            <a:ext cx="8568952" cy="48463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dirty="0" smtClean="0">
                <a:solidFill>
                  <a:srgbClr val="7030A0"/>
                </a:solidFill>
              </a:rPr>
              <a:t>Hands up clap, clap, clap,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>
                <a:solidFill>
                  <a:srgbClr val="FFC000"/>
                </a:solidFill>
              </a:rPr>
              <a:t>Hands down shake, shake </a:t>
            </a:r>
            <a:r>
              <a:rPr lang="en-US" sz="4400" dirty="0" err="1" smtClean="0">
                <a:solidFill>
                  <a:srgbClr val="FFC000"/>
                </a:solidFill>
              </a:rPr>
              <a:t>shake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>
                <a:solidFill>
                  <a:srgbClr val="FF0000"/>
                </a:solidFill>
              </a:rPr>
              <a:t>Hands on hips jump, jump </a:t>
            </a:r>
            <a:r>
              <a:rPr lang="en-US" sz="4400" dirty="0" err="1" smtClean="0">
                <a:solidFill>
                  <a:srgbClr val="FF0000"/>
                </a:solidFill>
              </a:rPr>
              <a:t>jump</a:t>
            </a:r>
            <a:r>
              <a:rPr lang="en-US" sz="4400" dirty="0" smtClean="0">
                <a:solidFill>
                  <a:srgbClr val="FF0000"/>
                </a:solidFill>
              </a:rPr>
              <a:t/>
            </a:r>
            <a:br>
              <a:rPr lang="en-US" sz="4400" dirty="0" smtClean="0">
                <a:solidFill>
                  <a:srgbClr val="FF0000"/>
                </a:solidFill>
              </a:rPr>
            </a:br>
            <a:r>
              <a:rPr lang="en-US" sz="4400" dirty="0" smtClean="0">
                <a:solidFill>
                  <a:srgbClr val="00B050"/>
                </a:solidFill>
              </a:rPr>
              <a:t>Stand still, please, sit down.</a:t>
            </a:r>
            <a:endParaRPr lang="ru-RU" sz="4400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7100" y="188640"/>
            <a:ext cx="1866900" cy="1838325"/>
          </a:xfrm>
          <a:prstGeom prst="rect">
            <a:avLst/>
          </a:prstGeom>
        </p:spPr>
      </p:pic>
      <p:pic>
        <p:nvPicPr>
          <p:cNvPr id="5" name="Рисунок 4" descr="скачанные файлы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4365104"/>
            <a:ext cx="3168352" cy="2222575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r>
              <a:rPr lang="en-US" dirty="0" smtClean="0"/>
              <a:t>         POSSESSIVE CASE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7239000" cy="5330992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   </a:t>
            </a:r>
            <a:r>
              <a:rPr lang="ru-RU" dirty="0" smtClean="0">
                <a:solidFill>
                  <a:srgbClr val="FF0000"/>
                </a:solidFill>
              </a:rPr>
              <a:t>Для того чтобы сказать, чьё это имя, кому принадлежит какая-либо вещь, к существительному или имени собственному добавляется </a:t>
            </a:r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For example: </a:t>
            </a:r>
            <a:r>
              <a:rPr lang="en-US" dirty="0" smtClean="0">
                <a:solidFill>
                  <a:srgbClr val="0070C0"/>
                </a:solidFill>
              </a:rPr>
              <a:t>Tim</a:t>
            </a:r>
            <a:r>
              <a:rPr lang="en-US" dirty="0" smtClean="0">
                <a:solidFill>
                  <a:srgbClr val="FF0000"/>
                </a:solidFill>
              </a:rPr>
              <a:t>’s</a:t>
            </a:r>
            <a:r>
              <a:rPr lang="en-US" dirty="0" smtClean="0">
                <a:solidFill>
                  <a:srgbClr val="0070C0"/>
                </a:solidFill>
              </a:rPr>
              <a:t> bus is </a:t>
            </a:r>
            <a:r>
              <a:rPr lang="en-US" dirty="0" smtClean="0">
                <a:solidFill>
                  <a:srgbClr val="00B050"/>
                </a:solidFill>
              </a:rPr>
              <a:t>green.</a:t>
            </a:r>
          </a:p>
          <a:p>
            <a:pPr>
              <a:buNone/>
            </a:pPr>
            <a:r>
              <a:rPr lang="en-US" dirty="0" smtClean="0">
                <a:solidFill>
                  <a:srgbClr val="00B050"/>
                </a:solidFill>
              </a:rPr>
              <a:t>                       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Ann</a:t>
            </a:r>
            <a:r>
              <a:rPr lang="en-US" dirty="0" smtClean="0">
                <a:solidFill>
                  <a:srgbClr val="FF0000"/>
                </a:solidFill>
              </a:rPr>
              <a:t>’s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kite is big.</a:t>
            </a:r>
          </a:p>
          <a:p>
            <a:pPr>
              <a:buNone/>
            </a:pP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1988840"/>
            <a:ext cx="1524000" cy="11715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 descr="slide_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645024"/>
            <a:ext cx="4608512" cy="3212976"/>
          </a:xfrm>
          <a:prstGeom prst="rect">
            <a:avLst/>
          </a:prstGeom>
        </p:spPr>
      </p:pic>
      <p:pic>
        <p:nvPicPr>
          <p:cNvPr id="6" name="Рисунок 5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260648"/>
            <a:ext cx="1524000" cy="1171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log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4797152"/>
            <a:ext cx="1866900" cy="1838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000" dirty="0" smtClean="0"/>
              <a:t>EXERCISE 3 </a:t>
            </a:r>
            <a:r>
              <a:rPr lang="en-US" sz="2200" dirty="0" smtClean="0"/>
              <a:t>(individually)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 </a:t>
            </a:r>
            <a:r>
              <a:rPr lang="en-US" dirty="0" smtClean="0"/>
              <a:t>Complete the sentences.</a:t>
            </a:r>
            <a:endParaRPr lang="ru-RU" dirty="0"/>
          </a:p>
        </p:txBody>
      </p:sp>
      <p:pic>
        <p:nvPicPr>
          <p:cNvPr id="4" name="Содержимое 3" descr="possessive_1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484784"/>
            <a:ext cx="5112568" cy="5008965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5436096" y="1412776"/>
            <a:ext cx="3520440" cy="518457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rgbClr val="7030A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Dog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B050"/>
                </a:solidFill>
              </a:rPr>
              <a:t>Plane</a:t>
            </a:r>
          </a:p>
          <a:p>
            <a:endParaRPr lang="en-US" dirty="0" smtClean="0">
              <a:solidFill>
                <a:srgbClr val="00B05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Cap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Boat</a:t>
            </a:r>
          </a:p>
          <a:p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7030A0"/>
                </a:solidFill>
              </a:rPr>
              <a:t>Balloon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pic>
        <p:nvPicPr>
          <p:cNvPr id="6" name="Рисунок 5" descr="lo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4797152"/>
            <a:ext cx="1866900" cy="1838325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>
            <a:off x="971600" y="5013176"/>
            <a:ext cx="4824536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907704" y="5229200"/>
            <a:ext cx="4032448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3059832" y="3356992"/>
            <a:ext cx="2736304" cy="2016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3851920" y="4365104"/>
            <a:ext cx="1800200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4499992" y="2348880"/>
            <a:ext cx="1296144" cy="2664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242048" cy="764704"/>
          </a:xfrm>
        </p:spPr>
        <p:txBody>
          <a:bodyPr>
            <a:normAutofit/>
          </a:bodyPr>
          <a:lstStyle/>
          <a:p>
            <a:pPr algn="ctr"/>
            <a:r>
              <a:rPr lang="en-US" sz="2000" dirty="0" smtClean="0"/>
              <a:t>Exercise 4</a:t>
            </a:r>
            <a:br>
              <a:rPr lang="en-US" sz="2000" dirty="0" smtClean="0"/>
            </a:br>
            <a:r>
              <a:rPr lang="en-US" sz="2000" dirty="0" smtClean="0"/>
              <a:t>put the sentences in the right order</a:t>
            </a:r>
            <a:r>
              <a:rPr lang="en-US" sz="2000" dirty="0" smtClean="0"/>
              <a:t>.(pair </a:t>
            </a:r>
            <a:r>
              <a:rPr lang="en-US" sz="2000" dirty="0" smtClean="0"/>
              <a:t>WORK)</a:t>
            </a:r>
            <a:endParaRPr lang="ru-RU" sz="2000" dirty="0"/>
          </a:p>
        </p:txBody>
      </p:sp>
      <p:sp>
        <p:nvSpPr>
          <p:cNvPr id="12" name="Содержимое 11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3798128" cy="5289451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 - Hello. </a:t>
            </a:r>
          </a:p>
          <a:p>
            <a:pPr>
              <a:buNone/>
            </a:pPr>
            <a:r>
              <a:rPr lang="en-US" dirty="0" smtClean="0"/>
              <a:t>               - My name is Ann. 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- My favorite toy is train.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- And my name is Tim.</a:t>
            </a:r>
          </a:p>
          <a:p>
            <a:pPr>
              <a:buNone/>
            </a:pPr>
            <a:r>
              <a:rPr lang="en-US" dirty="0" smtClean="0"/>
              <a:t>                - What color is it? 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 - What’s your name?</a:t>
            </a:r>
          </a:p>
          <a:p>
            <a:pPr>
              <a:buNone/>
            </a:pPr>
            <a:r>
              <a:rPr lang="en-US" dirty="0" smtClean="0"/>
              <a:t>       - It is green and yellow.</a:t>
            </a:r>
          </a:p>
          <a:p>
            <a:pPr>
              <a:buNone/>
            </a:pPr>
            <a:r>
              <a:rPr lang="en-US" dirty="0" smtClean="0"/>
              <a:t>          -  Hello.         </a:t>
            </a:r>
          </a:p>
          <a:p>
            <a:pPr>
              <a:buNone/>
            </a:pPr>
            <a:r>
              <a:rPr lang="en-US" dirty="0" smtClean="0"/>
              <a:t> - What’s your favorite toy?              </a:t>
            </a:r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788024" y="1196752"/>
            <a:ext cx="4032448" cy="5256584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- </a:t>
            </a:r>
            <a:r>
              <a:rPr lang="en-US" sz="3100" dirty="0" smtClean="0"/>
              <a:t>Hello.</a:t>
            </a:r>
          </a:p>
          <a:p>
            <a:r>
              <a:rPr lang="en-US" sz="3100" dirty="0" smtClean="0"/>
              <a:t>- Hello.</a:t>
            </a:r>
          </a:p>
          <a:p>
            <a:r>
              <a:rPr lang="en-US" sz="3100" dirty="0" smtClean="0"/>
              <a:t>- What’s your name?</a:t>
            </a:r>
          </a:p>
          <a:p>
            <a:r>
              <a:rPr lang="en-US" sz="3100" dirty="0" smtClean="0"/>
              <a:t>-My name is Ann.</a:t>
            </a:r>
          </a:p>
          <a:p>
            <a:r>
              <a:rPr lang="en-US" sz="3100" dirty="0" smtClean="0"/>
              <a:t>- And my name is Tim.</a:t>
            </a:r>
          </a:p>
          <a:p>
            <a:r>
              <a:rPr lang="en-US" sz="3100" dirty="0" smtClean="0"/>
              <a:t> - What’s your favorite toy?              </a:t>
            </a:r>
          </a:p>
          <a:p>
            <a:r>
              <a:rPr lang="en-US" sz="3100" dirty="0" smtClean="0"/>
              <a:t> - My favorite toy is train.</a:t>
            </a:r>
          </a:p>
          <a:p>
            <a:r>
              <a:rPr lang="en-US" sz="3100" dirty="0" smtClean="0"/>
              <a:t>- What color is it?</a:t>
            </a:r>
          </a:p>
          <a:p>
            <a:r>
              <a:rPr lang="en-US" sz="3100" dirty="0" smtClean="0"/>
              <a:t> - It is green and yellow.</a:t>
            </a:r>
          </a:p>
          <a:p>
            <a:endParaRPr lang="ru-RU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941168"/>
            <a:ext cx="755576" cy="1651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941168"/>
            <a:ext cx="1008112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-243408"/>
            <a:ext cx="856895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dirty="0" smtClean="0"/>
              <a:t>Exercise 5:</a:t>
            </a:r>
            <a:r>
              <a:rPr lang="ru-RU" sz="2800" dirty="0" smtClean="0"/>
              <a:t>( </a:t>
            </a:r>
            <a:r>
              <a:rPr lang="en-US" sz="2800" dirty="0" smtClean="0"/>
              <a:t>WORK IN PAIRS)</a:t>
            </a:r>
            <a:br>
              <a:rPr lang="en-US" sz="2800" dirty="0" smtClean="0"/>
            </a:br>
            <a:r>
              <a:rPr lang="en-US" sz="2800" dirty="0" smtClean="0"/>
              <a:t> Complete the sentences and read the letter.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73325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   My </a:t>
            </a:r>
            <a:r>
              <a:rPr lang="en-US" u="sng" dirty="0" smtClean="0"/>
              <a:t>name</a:t>
            </a:r>
            <a:r>
              <a:rPr lang="en-US" dirty="0" smtClean="0"/>
              <a:t> is Tim. I am a          .   I have many                  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a            ,  , a             , a                 ,  a                    and a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green                        . </a:t>
            </a:r>
          </a:p>
          <a:p>
            <a:pPr>
              <a:buNone/>
            </a:pPr>
            <a:r>
              <a:rPr lang="en-US" dirty="0" smtClean="0"/>
              <a:t> 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I like to play with my toys very much.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What is your favorite                        ? </a:t>
            </a:r>
          </a:p>
          <a:p>
            <a:pPr>
              <a:buNone/>
            </a:pPr>
            <a:r>
              <a:rPr lang="en-US" dirty="0" smtClean="0"/>
              <a:t>                                                              </a:t>
            </a:r>
          </a:p>
          <a:p>
            <a:pPr>
              <a:buNone/>
            </a:pPr>
            <a:r>
              <a:rPr lang="en-US" dirty="0" smtClean="0"/>
              <a:t>      Bye,                                                                      </a:t>
            </a:r>
          </a:p>
          <a:p>
            <a:pPr>
              <a:buNone/>
            </a:pPr>
            <a:r>
              <a:rPr lang="en-US" dirty="0" smtClean="0"/>
              <a:t>                Tim.</a:t>
            </a:r>
          </a:p>
          <a:p>
            <a:pPr>
              <a:buNone/>
            </a:pPr>
            <a:r>
              <a:rPr lang="en-US" dirty="0" smtClean="0"/>
              <a:t>                            </a:t>
            </a:r>
            <a:r>
              <a:rPr lang="en-US" dirty="0" err="1" smtClean="0">
                <a:solidFill>
                  <a:srgbClr val="FF0000"/>
                </a:solidFill>
              </a:rPr>
              <a:t>pupiltoysbikekitetraincarbustoy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скачанные файлы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980728"/>
            <a:ext cx="1368151" cy="1152128"/>
          </a:xfrm>
          <a:prstGeom prst="rect">
            <a:avLst/>
          </a:prstGeom>
        </p:spPr>
      </p:pic>
      <p:pic>
        <p:nvPicPr>
          <p:cNvPr id="8" name="Рисунок 7" descr="скачанные файлы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204864"/>
            <a:ext cx="961455" cy="883899"/>
          </a:xfrm>
          <a:prstGeom prst="rect">
            <a:avLst/>
          </a:prstGeom>
        </p:spPr>
      </p:pic>
      <p:pic>
        <p:nvPicPr>
          <p:cNvPr id="9" name="Рисунок 8" descr="скачанные файлы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2204864"/>
            <a:ext cx="851917" cy="849321"/>
          </a:xfrm>
          <a:prstGeom prst="rect">
            <a:avLst/>
          </a:prstGeom>
        </p:spPr>
      </p:pic>
      <p:pic>
        <p:nvPicPr>
          <p:cNvPr id="10" name="Рисунок 9" descr="im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2204864"/>
            <a:ext cx="1224136" cy="939027"/>
          </a:xfrm>
          <a:prstGeom prst="rect">
            <a:avLst/>
          </a:prstGeom>
        </p:spPr>
      </p:pic>
      <p:pic>
        <p:nvPicPr>
          <p:cNvPr id="11" name="Рисунок 10" descr="скачанные файлы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1988840"/>
            <a:ext cx="936104" cy="936104"/>
          </a:xfrm>
          <a:prstGeom prst="rect">
            <a:avLst/>
          </a:prstGeom>
        </p:spPr>
      </p:pic>
      <p:pic>
        <p:nvPicPr>
          <p:cNvPr id="12" name="Рисунок 11" descr="images (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3140968"/>
            <a:ext cx="1728192" cy="971024"/>
          </a:xfrm>
          <a:prstGeom prst="rect">
            <a:avLst/>
          </a:prstGeom>
        </p:spPr>
      </p:pic>
      <p:pic>
        <p:nvPicPr>
          <p:cNvPr id="13" name="Рисунок 12" descr="images (2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31840" y="4653136"/>
            <a:ext cx="1800200" cy="1126007"/>
          </a:xfrm>
          <a:prstGeom prst="rect">
            <a:avLst/>
          </a:prstGeom>
        </p:spPr>
      </p:pic>
      <p:pic>
        <p:nvPicPr>
          <p:cNvPr id="14" name="Рисунок 13" descr="скачанные файлы (4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07904" y="1052736"/>
            <a:ext cx="757467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Check the answer.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8291264" cy="484632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3500" dirty="0" smtClean="0"/>
              <a:t>   My </a:t>
            </a:r>
            <a:r>
              <a:rPr lang="en-US" sz="3500" u="sng" dirty="0" smtClean="0"/>
              <a:t>name</a:t>
            </a:r>
            <a:r>
              <a:rPr lang="en-US" sz="3500" dirty="0" smtClean="0"/>
              <a:t> is Tim. I am a pupil. I have many toys:  a bike, a kite, a train, a car and a green bus.</a:t>
            </a:r>
          </a:p>
          <a:p>
            <a:pPr>
              <a:buNone/>
            </a:pPr>
            <a:r>
              <a:rPr lang="en-US" sz="3500" dirty="0" smtClean="0"/>
              <a:t>   I like to play with my toys very much. </a:t>
            </a:r>
          </a:p>
          <a:p>
            <a:pPr>
              <a:buNone/>
            </a:pPr>
            <a:r>
              <a:rPr lang="en-US" sz="3500" dirty="0" smtClean="0"/>
              <a:t>   What is your favorite toys ? </a:t>
            </a:r>
          </a:p>
          <a:p>
            <a:pPr>
              <a:buNone/>
            </a:pPr>
            <a:r>
              <a:rPr lang="en-US" sz="3500" dirty="0" smtClean="0"/>
              <a:t>                                                              </a:t>
            </a:r>
          </a:p>
          <a:p>
            <a:pPr>
              <a:buNone/>
            </a:pPr>
            <a:r>
              <a:rPr lang="en-US" sz="3500" dirty="0" smtClean="0"/>
              <a:t>        Bye,                                                                      </a:t>
            </a:r>
          </a:p>
          <a:p>
            <a:pPr>
              <a:buNone/>
            </a:pPr>
            <a:r>
              <a:rPr lang="en-US" sz="3500" dirty="0" smtClean="0"/>
              <a:t>               Tim.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</a:t>
            </a:r>
          </a:p>
          <a:p>
            <a:pPr>
              <a:buNone/>
            </a:pPr>
            <a:r>
              <a:rPr lang="en-US" dirty="0" smtClean="0"/>
              <a:t>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3789040"/>
            <a:ext cx="2880320" cy="28362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20040"/>
            <a:ext cx="6367608" cy="732696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Home work.</a:t>
            </a:r>
            <a:br>
              <a:rPr lang="en-US" sz="2800" dirty="0" smtClean="0"/>
            </a:br>
            <a:r>
              <a:rPr lang="en-US" sz="2800" dirty="0" smtClean="0"/>
              <a:t>Describe your favorite toy.</a:t>
            </a:r>
            <a:endParaRPr lang="ru-RU" sz="2800" dirty="0"/>
          </a:p>
        </p:txBody>
      </p:sp>
      <p:pic>
        <p:nvPicPr>
          <p:cNvPr id="5" name="Содержимое 4" descr="5a4e79f4c081ec7fc07b3cdf4f0489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343806"/>
            <a:ext cx="4768180" cy="532555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0100560_feedbac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260648"/>
            <a:ext cx="2857500" cy="2838450"/>
          </a:xfrm>
          <a:prstGeom prst="rect">
            <a:avLst/>
          </a:prstGeom>
        </p:spPr>
      </p:pic>
      <p:pic>
        <p:nvPicPr>
          <p:cNvPr id="8" name="Рисунок 7" descr="images (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59" y="1628800"/>
            <a:ext cx="4175843" cy="4464496"/>
          </a:xfrm>
          <a:prstGeom prst="rect">
            <a:avLst/>
          </a:prstGeom>
        </p:spPr>
      </p:pic>
      <p:pic>
        <p:nvPicPr>
          <p:cNvPr id="10" name="Рисунок 9" descr="images (8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068960"/>
            <a:ext cx="2836560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332656"/>
            <a:ext cx="7020272" cy="172819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en-US" sz="3600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AM SELF-SATISFIED. </a:t>
            </a:r>
            <a:r>
              <a:rPr lang="ru-RU" sz="3600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dirty="0" smtClean="0">
                <a:solidFill>
                  <a:srgbClr val="00B050"/>
                </a:solidFill>
              </a:rPr>
              <a:t>THE RESULT OF MY WORK was GOOD. </a:t>
            </a:r>
            <a:r>
              <a:rPr lang="ru-RU" sz="3600" dirty="0" smtClean="0">
                <a:solidFill>
                  <a:srgbClr val="00B050"/>
                </a:solidFill>
              </a:rPr>
              <a:t/>
            </a:r>
            <a:br>
              <a:rPr lang="ru-RU" sz="3600" dirty="0" smtClean="0">
                <a:solidFill>
                  <a:srgbClr val="00B050"/>
                </a:solidFill>
              </a:rPr>
            </a:br>
            <a:r>
              <a:rPr lang="en-US" sz="3600" dirty="0" smtClean="0">
                <a:solidFill>
                  <a:srgbClr val="00B050"/>
                </a:solidFill>
              </a:rPr>
              <a:t>(</a:t>
            </a:r>
            <a:r>
              <a:rPr lang="ru-RU" sz="3600" dirty="0" smtClean="0">
                <a:solidFill>
                  <a:srgbClr val="00B050"/>
                </a:solidFill>
              </a:rPr>
              <a:t>Я ДОВОЛЕН СОБОЙ И РЕЗУЛЬТАТАМИ  СВОЕЙ РАБОТЫ.</a:t>
            </a:r>
            <a:r>
              <a:rPr lang="en-US" sz="3600" dirty="0" smtClean="0">
                <a:solidFill>
                  <a:srgbClr val="00B050"/>
                </a:solidFill>
              </a:rPr>
              <a:t> </a:t>
            </a: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0" y="2204864"/>
            <a:ext cx="7092280" cy="2664296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Some tasks were difficult, but I coped with them.(</a:t>
            </a:r>
            <a:r>
              <a:rPr lang="ru-RU" sz="4000" dirty="0" smtClean="0">
                <a:solidFill>
                  <a:srgbClr val="FFFF00"/>
                </a:solidFill>
              </a:rPr>
              <a:t>некоторые задания были трудными, но я справился с помощью учителя</a:t>
            </a:r>
            <a:r>
              <a:rPr lang="ru-RU" sz="4000" dirty="0" smtClean="0">
                <a:solidFill>
                  <a:schemeClr val="accent4"/>
                </a:solidFill>
              </a:rPr>
              <a:t>.</a:t>
            </a:r>
            <a:endParaRPr lang="ru-RU" sz="4000" dirty="0">
              <a:solidFill>
                <a:schemeClr val="accent4"/>
              </a:solidFill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0" y="5013176"/>
            <a:ext cx="7092280" cy="184482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lang="en-US" sz="4000" dirty="0" smtClean="0">
                <a:solidFill>
                  <a:srgbClr val="FF0000"/>
                </a:solidFill>
              </a:rPr>
              <a:t>I was bored. I sat and waited for the break. (</a:t>
            </a:r>
            <a:r>
              <a:rPr lang="ru-RU" sz="4000" dirty="0" smtClean="0">
                <a:solidFill>
                  <a:srgbClr val="FF0000"/>
                </a:solidFill>
              </a:rPr>
              <a:t>Мне было скучно. Я сидел и ждал звонка.)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6440" r="6440"/>
          <a:stretch>
            <a:fillRect/>
          </a:stretch>
        </p:blipFill>
        <p:spPr bwMode="auto">
          <a:xfrm>
            <a:off x="7092280" y="260648"/>
            <a:ext cx="165796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564904"/>
            <a:ext cx="17716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5085184"/>
            <a:ext cx="1762125" cy="155257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4000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AM SELF-SATISFIED.</a:t>
            </a:r>
            <a:endParaRPr lang="ru-RU" dirty="0"/>
          </a:p>
        </p:txBody>
      </p:sp>
      <p:pic>
        <p:nvPicPr>
          <p:cNvPr id="7" name="Содержимое 6" descr="5349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92280" y="2348880"/>
            <a:ext cx="2304256" cy="2451621"/>
          </a:xfrm>
        </p:spPr>
      </p:pic>
      <p:pic>
        <p:nvPicPr>
          <p:cNvPr id="8" name="Рисунок 7" descr="images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2152650" cy="2124075"/>
          </a:xfrm>
          <a:prstGeom prst="rect">
            <a:avLst/>
          </a:prstGeom>
        </p:spPr>
      </p:pic>
      <p:sp>
        <p:nvSpPr>
          <p:cNvPr id="9" name="Заголовок 4"/>
          <p:cNvSpPr txBox="1">
            <a:spLocks/>
          </p:cNvSpPr>
          <p:nvPr/>
        </p:nvSpPr>
        <p:spPr>
          <a:xfrm>
            <a:off x="179512" y="2924944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sz="4000" dirty="0" smtClean="0">
                <a:solidFill>
                  <a:srgbClr val="FFFF00"/>
                </a:solidFill>
              </a:rPr>
              <a:t>Some tasks were difficult.</a:t>
            </a:r>
            <a:endParaRPr kumimoji="0" lang="ru-RU" sz="38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Рисунок 9" descr="imag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365104"/>
            <a:ext cx="2171700" cy="2105025"/>
          </a:xfrm>
          <a:prstGeom prst="rect">
            <a:avLst/>
          </a:prstGeom>
        </p:spPr>
      </p:pic>
      <p:sp>
        <p:nvSpPr>
          <p:cNvPr id="12" name="Заголовок 4"/>
          <p:cNvSpPr txBox="1">
            <a:spLocks/>
          </p:cNvSpPr>
          <p:nvPr/>
        </p:nvSpPr>
        <p:spPr>
          <a:xfrm>
            <a:off x="2699792" y="5373216"/>
            <a:ext cx="6444208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 lnSpcReduction="10000"/>
          </a:bodyPr>
          <a:lstStyle/>
          <a:p>
            <a:pPr lvl="0">
              <a:spcBef>
                <a:spcPct val="0"/>
              </a:spcBef>
            </a:pPr>
            <a:r>
              <a:rPr lang="en-US" sz="4000" dirty="0" smtClean="0">
                <a:solidFill>
                  <a:srgbClr val="FF0000"/>
                </a:solidFill>
              </a:rPr>
              <a:t>I was bored.</a:t>
            </a:r>
            <a:r>
              <a:rPr lang="en-US" sz="3600" dirty="0" smtClean="0">
                <a:solidFill>
                  <a:srgbClr val="FF0000"/>
                </a:solidFill>
              </a:rPr>
              <a:t> I sat and</a:t>
            </a:r>
            <a:r>
              <a:rPr lang="ru-RU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smtClean="0">
                <a:solidFill>
                  <a:srgbClr val="FF0000"/>
                </a:solidFill>
              </a:rPr>
              <a:t>waited</a:t>
            </a:r>
            <a:r>
              <a:rPr lang="ru-RU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smtClean="0">
                <a:solidFill>
                  <a:srgbClr val="FF0000"/>
                </a:solidFill>
              </a:rPr>
              <a:t>for the break.</a:t>
            </a:r>
            <a:endParaRPr kumimoji="0" lang="ru-RU" sz="38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836712"/>
            <a:ext cx="8640960" cy="5400599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Thank you, my dear friends! Good-bye!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See</a:t>
            </a:r>
            <a:r>
              <a:rPr lang="ru-RU" dirty="0" smtClean="0"/>
              <a:t> </a:t>
            </a:r>
            <a:r>
              <a:rPr lang="ru-RU" dirty="0" err="1" smtClean="0"/>
              <a:t>you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7" name="Рисунок 6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3212976"/>
            <a:ext cx="2952328" cy="29071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1087</TotalTime>
  <Words>536</Words>
  <Application>Microsoft Office PowerPoint</Application>
  <PresentationFormat>Экран (4:3)</PresentationFormat>
  <Paragraphs>196</Paragraphs>
  <Slides>24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Изящная</vt:lpstr>
      <vt:lpstr>Слайд 1</vt:lpstr>
      <vt:lpstr>English lesson Grade 2</vt:lpstr>
      <vt:lpstr>Слайд 3</vt:lpstr>
      <vt:lpstr>Цели  и  задачи</vt:lpstr>
      <vt:lpstr>Vocabulary </vt:lpstr>
      <vt:lpstr>Слайд 6</vt:lpstr>
      <vt:lpstr>Слайд 7</vt:lpstr>
      <vt:lpstr>Слайд 8</vt:lpstr>
      <vt:lpstr>Let’s go to sing a “Toys Song”</vt:lpstr>
      <vt:lpstr> EXERCISE 1(individually) Put the missing letter.</vt:lpstr>
      <vt:lpstr>Слайд 11</vt:lpstr>
      <vt:lpstr>EXERCISE 2  READ  and color the pictures. </vt:lpstr>
      <vt:lpstr>Слайд 13</vt:lpstr>
      <vt:lpstr>Moving activity </vt:lpstr>
      <vt:lpstr>         POSSESSIVE CASE </vt:lpstr>
      <vt:lpstr>EXERCISE 3 (individually)  Complete the sentences.</vt:lpstr>
      <vt:lpstr>Exercise 4 put the sentences in the right order.(pair WORK)</vt:lpstr>
      <vt:lpstr>Exercise 5:( WORK IN PAIRS)  Complete the sentences and read the letter.</vt:lpstr>
      <vt:lpstr>Check the answer.</vt:lpstr>
      <vt:lpstr>Home work. Describe your favorite toy.</vt:lpstr>
      <vt:lpstr>Слайд 21</vt:lpstr>
      <vt:lpstr>  I AM SELF-SATISFIED.  THE RESULT OF MY WORK was GOOD.  (Я ДОВОЛЕН СОБОЙ И РЕЗУЛЬТАТАМИ  СВОЕЙ РАБОТЫ. </vt:lpstr>
      <vt:lpstr>I AM SELF-SATISFIED.</vt:lpstr>
      <vt:lpstr>Thank you, my dear friends! Good-bye! See you!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lesson Grade 2</dc:title>
  <dc:creator>ADMIN</dc:creator>
  <cp:lastModifiedBy>ADMIN</cp:lastModifiedBy>
  <cp:revision>142</cp:revision>
  <dcterms:created xsi:type="dcterms:W3CDTF">2015-11-27T14:01:21Z</dcterms:created>
  <dcterms:modified xsi:type="dcterms:W3CDTF">2015-11-30T17:19:53Z</dcterms:modified>
</cp:coreProperties>
</file>